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2" r:id="rId7"/>
    <p:sldId id="290" r:id="rId8"/>
    <p:sldId id="288" r:id="rId9"/>
    <p:sldId id="289" r:id="rId10"/>
    <p:sldId id="291" r:id="rId11"/>
    <p:sldId id="292" r:id="rId12"/>
    <p:sldId id="293" r:id="rId13"/>
    <p:sldId id="286" r:id="rId14"/>
    <p:sldId id="28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4767" autoAdjust="0"/>
  </p:normalViewPr>
  <p:slideViewPr>
    <p:cSldViewPr snapToGrid="0">
      <p:cViewPr varScale="1">
        <p:scale>
          <a:sx n="96" d="100"/>
          <a:sy n="96" d="100"/>
        </p:scale>
        <p:origin x="108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E18C-5AFE-49F2-83BE-5008C089897A}" type="datetimeFigureOut">
              <a:rPr lang="en-IE" smtClean="0"/>
              <a:t>31/08/2023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92F47-A9D7-40E5-85C6-400DED15829D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75916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osters.geriemeurope.eu/posters/p04/#6" TargetMode="External"/><Relationship Id="rId3" Type="http://schemas.openxmlformats.org/officeDocument/2006/relationships/hyperlink" Target="https://posters.geriemeurope.eu/posters/p04/#1" TargetMode="External"/><Relationship Id="rId7" Type="http://schemas.openxmlformats.org/officeDocument/2006/relationships/hyperlink" Target="https://posters.geriemeurope.eu/posters/p04/#5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osters.geriemeurope.eu/posters/p04/#4" TargetMode="External"/><Relationship Id="rId5" Type="http://schemas.openxmlformats.org/officeDocument/2006/relationships/hyperlink" Target="https://posters.geriemeurope.eu/posters/p04/#3" TargetMode="External"/><Relationship Id="rId4" Type="http://schemas.openxmlformats.org/officeDocument/2006/relationships/hyperlink" Target="https://posters.geriemeurope.eu/posters/p04/#2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Cognitive problems including Delirium and Dementia are common in Older Adults presenting to the Emergency Department (ED). Up to 20% of older adults using the ED have some degree of pre-existing cognitive impairment.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1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Delirium affects about 10% of older patients in the ED.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2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Prolonged stays in the ED are associated with development of delirium in vulnerable people.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3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Delirium is associated with a threefold increased mortality rate. It is also associated with accelerated functional decline, accelerated cognitive decline and longer stays in hospital.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4</a:t>
            </a:r>
            <a:r>
              <a:rPr lang="en-GB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5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has been shown that over 50% of delirium is missed in the ED and that missed delirium is associated with a three-fold increase in mortality at 3 months.</a:t>
            </a:r>
            <a:r>
              <a:rPr lang="en-GB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/>
              </a:rPr>
              <a:t>6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92F47-A9D7-40E5-85C6-400DED15829D}" type="slidenum">
              <a:rPr lang="en-IE" smtClean="0"/>
              <a:t>1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68205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EF2AC-7575-45B5-BFAA-7214A9342AB8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294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8E770-44AE-47D5-B4B1-71BEC9A9D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663960"/>
            <a:ext cx="9456049" cy="3594112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CA91C7-81A9-46F3-B0F4-D9AB880851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667581"/>
            <a:ext cx="9456049" cy="1197387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648C8-9681-4994-B52A-1A8BC79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1248" y="6102693"/>
            <a:ext cx="2743200" cy="365125"/>
          </a:xfrm>
        </p:spPr>
        <p:txBody>
          <a:bodyPr/>
          <a:lstStyle/>
          <a:p>
            <a:fld id="{AE3425CA-4B9D-4420-BB9E-C250DB30E421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7F203-CB10-488B-82DC-9D0571A5E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B2E9B-C8B7-4716-9D05-265A04246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EED8031-DD67-43C6-94A0-646636C95560}"/>
              </a:ext>
            </a:extLst>
          </p:cNvPr>
          <p:cNvCxnSpPr>
            <a:cxnSpLocks/>
          </p:cNvCxnSpPr>
          <p:nvPr/>
        </p:nvCxnSpPr>
        <p:spPr>
          <a:xfrm>
            <a:off x="360154" y="4495800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86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2B9A-9384-46B2-8B4F-B9C2035CA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13CF4-CD0B-4F3C-A1CE-1BA3EFDEE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DE659-17B0-4F70-8F1C-93BF4DB64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51E1E-C50D-4FD4-8B1E-ECD78340D9AB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B0750-AB4E-4FCF-9B52-BC954760B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66B99-C716-4464-B695-623F4C5A9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74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2233A-AD59-4FB1-A1CA-AABFAE040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552782"/>
            <a:ext cx="9538428" cy="371441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656964-650B-4E87-9541-0E659DEC0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9" y="4672584"/>
            <a:ext cx="9538428" cy="1143802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1BB50-DF4A-47B5-A3AD-18712A3AD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83AFB-9E54-459E-8C6D-0913AC3BA5D7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F59B3-D1B8-4A51-AD6E-868C5BF6F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CA779-6272-4A15-A566-20C4E9A60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B86E8F-91EA-4626-BCA8-3B4973C7C9D6}"/>
              </a:ext>
            </a:extLst>
          </p:cNvPr>
          <p:cNvCxnSpPr>
            <a:cxnSpLocks/>
          </p:cNvCxnSpPr>
          <p:nvPr/>
        </p:nvCxnSpPr>
        <p:spPr>
          <a:xfrm>
            <a:off x="360154" y="4495800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157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52A00-5BBD-436C-BB6D-CE650FC46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3"/>
            <a:ext cx="9683871" cy="13258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B3E2E-F3C4-4CDD-9138-86AE7A1B56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1248" y="2108362"/>
            <a:ext cx="4507926" cy="37216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95CD01-B639-46B6-B53D-18FE1E39A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9171" y="2108362"/>
            <a:ext cx="4825948" cy="37216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6E34C3-86AC-48F9-92A4-F17BFAF9E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144B6-0CA7-46BA-A00B-1E68E5C3ED0C}" type="datetime1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5D6A29-C51F-4654-82AD-04056FA6C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1EEB6-57E6-40E7-9702-1D5999B50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929C81A-4806-44FF-99D8-13A65B2D066F}"/>
              </a:ext>
            </a:extLst>
          </p:cNvPr>
          <p:cNvCxnSpPr>
            <a:cxnSpLocks/>
          </p:cNvCxnSpPr>
          <p:nvPr/>
        </p:nvCxnSpPr>
        <p:spPr>
          <a:xfrm>
            <a:off x="375523" y="2004012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08DDCF9-5353-4B5F-8565-8C27F795A4BF}"/>
              </a:ext>
            </a:extLst>
          </p:cNvPr>
          <p:cNvCxnSpPr>
            <a:cxnSpLocks/>
          </p:cNvCxnSpPr>
          <p:nvPr/>
        </p:nvCxnSpPr>
        <p:spPr>
          <a:xfrm>
            <a:off x="5563342" y="2004012"/>
            <a:ext cx="0" cy="404869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449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0D1A9-BF08-4C6D-805E-244B234EE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7784"/>
            <a:ext cx="943957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0C1D8-0907-4FDB-BFAD-36E14AF98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2114185"/>
            <a:ext cx="4438887" cy="693761"/>
          </a:xfr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6A4441-5FC3-4F86-8ADE-ED90424DB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1248" y="2900451"/>
            <a:ext cx="4438887" cy="3028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CEB34D-DB36-47E0-AE2C-FBEBA27207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95090" y="2114185"/>
            <a:ext cx="4485728" cy="693761"/>
          </a:xfr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056219-D498-410D-8F2C-03045AE480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95090" y="2900451"/>
            <a:ext cx="4485730" cy="3028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DC9AD-F6B8-44D0-8169-84553C1F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1F549-537C-41EC-B9CC-5B6A9AC2A6A7}" type="datetime1">
              <a:rPr lang="en-US" smtClean="0"/>
              <a:t>8/31/2023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9985ED-7382-4F00-845D-4F27841B5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A2CC25-9EC7-4706-9BD4-5E20C4B3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DBC7D26-1B30-46B8-8221-09886FA3D030}"/>
              </a:ext>
            </a:extLst>
          </p:cNvPr>
          <p:cNvCxnSpPr>
            <a:cxnSpLocks/>
          </p:cNvCxnSpPr>
          <p:nvPr/>
        </p:nvCxnSpPr>
        <p:spPr>
          <a:xfrm>
            <a:off x="375523" y="2004012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186A75-E140-4995-A8BB-89B5ACE678D2}"/>
              </a:ext>
            </a:extLst>
          </p:cNvPr>
          <p:cNvCxnSpPr>
            <a:cxnSpLocks/>
          </p:cNvCxnSpPr>
          <p:nvPr/>
        </p:nvCxnSpPr>
        <p:spPr>
          <a:xfrm>
            <a:off x="5563342" y="2004012"/>
            <a:ext cx="0" cy="404869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608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221C2-B85F-435F-8DF3-C714A5472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99FE38-24D5-4D5F-A92E-E4F8B23FB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8D56-3D0E-48B8-8218-1F3A06A96C62}" type="datetime1">
              <a:rPr lang="en-US" smtClean="0"/>
              <a:t>8/31/2023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9DF69-BE29-4038-9744-17BFC57B8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B9496F-64EC-46E7-97F0-BCB7E79F8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73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9F19E0-8FE3-45E8-A227-D74EEF1A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C309E-27D4-401F-A74A-DEA16C7B51DC}" type="datetime1">
              <a:rPr lang="en-US" smtClean="0"/>
              <a:t>8/31/2023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FB1926-56F3-40BC-A03F-62B969419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FE2B6-07A4-4AA0-9BCE-204E13DA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13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6266A-CB24-44C5-B2E8-011420844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9283"/>
            <a:ext cx="4603963" cy="2572489"/>
          </a:xfrm>
        </p:spPr>
        <p:txBody>
          <a:bodyPr anchor="ctr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9DBD1-7133-47A5-A771-2CEA18533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0796" y="549283"/>
            <a:ext cx="4455517" cy="531970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A729F-B24D-424E-B067-003B0601F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1248" y="3296498"/>
            <a:ext cx="4603963" cy="2572489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A7323-5497-426C-9DD9-3CF69E88E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A2B81-2BC3-42D7-B67D-05C685AA80AD}" type="datetime1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FD7667-4D25-40AF-9D6D-FCB2C21E8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50918-EDF8-47A5-BEA8-AC9A7A153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52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C5D2B-FAFB-4BC9-A917-610FDCD0B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552782"/>
            <a:ext cx="4608576" cy="2569464"/>
          </a:xfr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26A694-5302-42BE-8A7A-6007C10F8F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25952" y="552783"/>
            <a:ext cx="4663440" cy="530826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4481C-81D6-4329-8203-70B3FCC3F8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1249" y="3300984"/>
            <a:ext cx="4608576" cy="2569464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AD6C12-26C4-4DF7-B013-56D0849AC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8F2B-E487-4905-B553-FB649F2B6F23}" type="datetime1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E2F307-FB97-40EC-8517-E6F351B3D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1B397-305A-42B7-A763-829634B9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76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3C3B3-C67F-4C48-A663-EF010429E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C4B3F-B3CB-4CF0-AEC8-1893A6A27E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6D005-2B71-4325-A646-A2278C3A2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4B861-3779-4E37-8DF0-E9EB3EA96210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56B01-AE16-42EF-B970-5CAF0C891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F9BE2-24F4-4F83-8E64-4307C9794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0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601120-856A-4F01-B7C1-D87A1E5F81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874324" y="552782"/>
            <a:ext cx="2620891" cy="52947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D62358-C84C-4947-B826-FF738422E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52782"/>
            <a:ext cx="6803155" cy="529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71139-AA1A-46DB-B793-17FB8E6E8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8388-E864-4553-9937-AE9FC5E50CFC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E06F6-0FE2-40FB-BFEE-010C22293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A7B1B-13A1-41BA-B924-FD11450C1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90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85439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601-CE3D-49AB-AAC8-CECACB2DFCED}" type="datetimeFigureOut">
              <a:rPr lang="nl-NL" smtClean="0"/>
              <a:t>31-8-2023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53725-348B-486F-9829-CFFB84B835FE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2728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4863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4818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76591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707022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92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431359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200675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337470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409081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BD48A-4D17-4225-AC4D-67B4C686C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9489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F14A2B-77AF-4E51-B0C1-0D361EF81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2096199"/>
            <a:ext cx="9489000" cy="3747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9C2F5-57CA-4152-A766-8F877538FB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41248" y="61026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000" b="1" kern="1200" cap="all" spc="3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EF7C3A7-D6F6-4D38-A7C3-B72967BB81A6}" type="datetime1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25FB5-D02B-4BB9-8B8B-D1A11CFE8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234260" y="24276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000" b="1" kern="1200" cap="all" spc="3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44FF-6F88-4090-A77F-499DF9AAEA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5546" y="5878515"/>
            <a:ext cx="952229" cy="420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3200" b="1" kern="1200" cap="all" spc="3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94AEDE-F25F-43E6-A2C4-7FFF41074990}"/>
              </a:ext>
            </a:extLst>
          </p:cNvPr>
          <p:cNvSpPr/>
          <p:nvPr/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793C08-EF4C-422B-A728-6C717C47DF6F}"/>
              </a:ext>
            </a:extLst>
          </p:cNvPr>
          <p:cNvCxnSpPr>
            <a:cxnSpLocks/>
          </p:cNvCxnSpPr>
          <p:nvPr/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E825BC6-56A8-46DE-8037-A9A577624B0D}"/>
              </a:ext>
            </a:extLst>
          </p:cNvPr>
          <p:cNvCxnSpPr>
            <a:cxnSpLocks/>
          </p:cNvCxnSpPr>
          <p:nvPr/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893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496FA-2A46-44F9-B3B8-E696077C2663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6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46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sv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44.svg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4at.com/" TargetMode="External"/><Relationship Id="rId2" Type="http://schemas.openxmlformats.org/officeDocument/2006/relationships/hyperlink" Target="https://posters.geriemeurope.eu/posters/p04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deliriumnetwork.org/about/delirium-research-resourc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BE8D4D-6DC6-4B35-A5F2-1D6E2FAA59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9" y="4837855"/>
            <a:ext cx="5981860" cy="1040655"/>
          </a:xfrm>
        </p:spPr>
        <p:txBody>
          <a:bodyPr anchor="ctr">
            <a:normAutofit/>
          </a:bodyPr>
          <a:lstStyle/>
          <a:p>
            <a:r>
              <a:rPr lang="en-GB" sz="3400" b="1" dirty="0" smtClean="0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Delirium </a:t>
            </a:r>
            <a:r>
              <a:rPr lang="en-GB" sz="3400" b="1" dirty="0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table top discussion</a:t>
            </a:r>
            <a:endParaRPr lang="en-IE" sz="3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3EE25-B9D9-4B7E-9038-056876C47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42255" y="4837855"/>
            <a:ext cx="2655042" cy="1027113"/>
          </a:xfrm>
        </p:spPr>
        <p:txBody>
          <a:bodyPr anchor="ctr">
            <a:normAutofit/>
          </a:bodyPr>
          <a:lstStyle/>
          <a:p>
            <a:endParaRPr lang="en-IE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E27894-CDA6-49BE-8C0F-002CA694B7F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703" y="2010265"/>
            <a:ext cx="9716370" cy="801598"/>
          </a:xfrm>
          <a:prstGeom prst="rect">
            <a:avLst/>
          </a:prstGeom>
          <a:noFill/>
        </p:spPr>
      </p:pic>
      <p:sp>
        <p:nvSpPr>
          <p:cNvPr id="17" name="Main Frame">
            <a:extLst>
              <a:ext uri="{FF2B5EF4-FFF2-40B4-BE49-F238E27FC236}">
                <a16:creationId xmlns:a16="http://schemas.microsoft.com/office/drawing/2014/main" id="{9502469D-C562-48E3-ABA2-3CFA55C5268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Main Horizontal Connector">
            <a:extLst>
              <a:ext uri="{FF2B5EF4-FFF2-40B4-BE49-F238E27FC236}">
                <a16:creationId xmlns:a16="http://schemas.microsoft.com/office/drawing/2014/main" id="{4D594499-F983-4364-8ABC-5BCDC2E906B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ain Vertical Connector">
            <a:extLst>
              <a:ext uri="{FF2B5EF4-FFF2-40B4-BE49-F238E27FC236}">
                <a16:creationId xmlns:a16="http://schemas.microsoft.com/office/drawing/2014/main" id="{6D4C177C-581F-4CC8-A686-0B6D25DC6A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BDB03F3-936C-4FC9-8A4E-9ADA66A9809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7744" y="4502926"/>
            <a:ext cx="103809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FCAA1B-E660-4FFE-8F82-F41F369BDB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74510" y="4502925"/>
            <a:ext cx="0" cy="155163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13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9F62A5-47BE-46EB-AC30-98CD63676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9310924" cy="1154711"/>
          </a:xfrm>
        </p:spPr>
        <p:txBody>
          <a:bodyPr>
            <a:normAutofit/>
          </a:bodyPr>
          <a:lstStyle/>
          <a:p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Mrs </a:t>
            </a:r>
            <a:r>
              <a:rPr lang="en-GB" i="1" dirty="0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Robinson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0220E-B0D0-4261-A0F9-616366505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94" y="2182241"/>
            <a:ext cx="3837509" cy="3801153"/>
          </a:xfrm>
        </p:spPr>
        <p:txBody>
          <a:bodyPr anchor="t">
            <a:normAutofit/>
          </a:bodyPr>
          <a:lstStyle/>
          <a:p>
            <a:r>
              <a:rPr lang="en-GB" i="1" dirty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Age</a:t>
            </a: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 </a:t>
            </a:r>
            <a:r>
              <a:rPr lang="en-GB" i="1" dirty="0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86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i="1" dirty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Attends with </a:t>
            </a:r>
            <a:r>
              <a:rPr lang="en-GB" i="1" dirty="0" smtClean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son</a:t>
            </a:r>
            <a:endParaRPr lang="en-GB" i="1" dirty="0"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r>
              <a:rPr lang="en-GB" i="1" dirty="0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Presenting </a:t>
            </a: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complaint: </a:t>
            </a:r>
            <a:endParaRPr lang="en-GB" i="1" dirty="0" smtClean="0">
              <a:effectLst/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lvl="1"/>
            <a:r>
              <a:rPr lang="nl-BE" sz="2000" i="1" dirty="0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Ambulance transfer </a:t>
            </a:r>
            <a:r>
              <a:rPr lang="nl-BE" sz="2000" i="1" dirty="0" err="1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after</a:t>
            </a:r>
            <a:r>
              <a:rPr lang="nl-BE" sz="2000" i="1" dirty="0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 </a:t>
            </a:r>
            <a:r>
              <a:rPr lang="nl-BE" sz="2000" i="1" dirty="0" err="1" smtClean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fall</a:t>
            </a:r>
            <a:endParaRPr lang="nl-BE" sz="2000" i="1" dirty="0" smtClean="0">
              <a:effectLst/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lvl="2"/>
            <a:r>
              <a:rPr lang="en-US" sz="1800" i="1" dirty="0" smtClean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Not cooperative</a:t>
            </a:r>
          </a:p>
          <a:p>
            <a:pPr lvl="2"/>
            <a:r>
              <a:rPr lang="en-US" sz="1800" i="1" dirty="0" smtClean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Normal vital signs</a:t>
            </a:r>
          </a:p>
          <a:p>
            <a:pPr lvl="2"/>
            <a:r>
              <a:rPr lang="en-US" sz="1800" i="1" dirty="0" smtClean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Slightly elevated temperature</a:t>
            </a:r>
          </a:p>
          <a:p>
            <a:pPr lvl="2"/>
            <a:r>
              <a:rPr lang="en-US" sz="1800" i="1" dirty="0" smtClean="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Some crepitus</a:t>
            </a:r>
            <a:endParaRPr lang="en-US" sz="1800" i="1" dirty="0" smtClean="0">
              <a:effectLst/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lvl="1"/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  <p:sp>
        <p:nvSpPr>
          <p:cNvPr id="73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A245249-2F4C-4F85-AB62-095DBE5249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7744" y="1911349"/>
            <a:ext cx="103809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2D08E46-4633-48DB-9AC2-D98F115E43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86300" y="1905000"/>
            <a:ext cx="0" cy="41424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98" y="2411446"/>
            <a:ext cx="5457759" cy="320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8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51380-DBB2-4BDC-9140-5C87FDEF5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3383280" cy="1325563"/>
          </a:xfrm>
        </p:spPr>
        <p:txBody>
          <a:bodyPr>
            <a:normAutofit/>
          </a:bodyPr>
          <a:lstStyle/>
          <a:p>
            <a:r>
              <a:rPr lang="en-GB" sz="3000" b="1" i="1" dirty="0" smtClean="0">
                <a:solidFill>
                  <a:srgbClr val="212121"/>
                </a:solidFill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Medical history</a:t>
            </a:r>
            <a:endParaRPr lang="en-IE" sz="3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B027B-8B05-4B1D-9EF1-9551F0C4A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096199"/>
            <a:ext cx="4379976" cy="3747384"/>
          </a:xfrm>
        </p:spPr>
        <p:txBody>
          <a:bodyPr>
            <a:normAutofit/>
          </a:bodyPr>
          <a:lstStyle/>
          <a:p>
            <a:r>
              <a:rPr lang="en-US" dirty="0" smtClean="0"/>
              <a:t>Hearing </a:t>
            </a:r>
            <a:r>
              <a:rPr lang="en-US" dirty="0"/>
              <a:t>problems</a:t>
            </a:r>
            <a:endParaRPr lang="en-GB" dirty="0"/>
          </a:p>
          <a:p>
            <a:r>
              <a:rPr lang="en-US" dirty="0" smtClean="0"/>
              <a:t>Hypertension</a:t>
            </a:r>
            <a:endParaRPr lang="en-GB" dirty="0"/>
          </a:p>
          <a:p>
            <a:r>
              <a:rPr lang="en-US" dirty="0" smtClean="0"/>
              <a:t>Hypercholesterolemia</a:t>
            </a:r>
            <a:endParaRPr lang="en-GB" dirty="0"/>
          </a:p>
          <a:p>
            <a:r>
              <a:rPr lang="en-US" dirty="0" smtClean="0"/>
              <a:t>Atrial </a:t>
            </a:r>
            <a:r>
              <a:rPr lang="en-US" dirty="0"/>
              <a:t>fibrillation</a:t>
            </a:r>
            <a:endParaRPr lang="en-GB" dirty="0"/>
          </a:p>
          <a:p>
            <a:r>
              <a:rPr lang="en-US" dirty="0" smtClean="0"/>
              <a:t>Sleeping </a:t>
            </a:r>
            <a:r>
              <a:rPr lang="en-US" dirty="0"/>
              <a:t>problems</a:t>
            </a:r>
            <a:endParaRPr lang="en-GB" dirty="0"/>
          </a:p>
          <a:p>
            <a:pPr>
              <a:lnSpc>
                <a:spcPct val="115000"/>
              </a:lnSpc>
            </a:pPr>
            <a:endParaRPr lang="en-IE" sz="1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BB51380-DBB2-4BDC-9140-5C87FDEF5EFA}"/>
              </a:ext>
            </a:extLst>
          </p:cNvPr>
          <p:cNvSpPr txBox="1">
            <a:spLocks/>
          </p:cNvSpPr>
          <p:nvPr/>
        </p:nvSpPr>
        <p:spPr>
          <a:xfrm>
            <a:off x="5657088" y="552782"/>
            <a:ext cx="33832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i="1" dirty="0" smtClean="0">
                <a:solidFill>
                  <a:srgbClr val="212121"/>
                </a:solidFill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Medication use</a:t>
            </a:r>
            <a:endParaRPr lang="en-IE" sz="3000" b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46B027B-8B05-4B1D-9EF1-9551F0C4AF39}"/>
              </a:ext>
            </a:extLst>
          </p:cNvPr>
          <p:cNvSpPr txBox="1">
            <a:spLocks/>
          </p:cNvSpPr>
          <p:nvPr/>
        </p:nvSpPr>
        <p:spPr>
          <a:xfrm>
            <a:off x="5657088" y="2096199"/>
            <a:ext cx="4379976" cy="3747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Elanapril</a:t>
            </a:r>
            <a:endParaRPr lang="en-GB" dirty="0"/>
          </a:p>
          <a:p>
            <a:r>
              <a:rPr lang="en-US" dirty="0" smtClean="0"/>
              <a:t>Metoprolol</a:t>
            </a:r>
            <a:endParaRPr lang="en-GB" dirty="0"/>
          </a:p>
          <a:p>
            <a:r>
              <a:rPr lang="en-US" dirty="0" smtClean="0"/>
              <a:t>Simvastatin</a:t>
            </a:r>
            <a:endParaRPr lang="en-GB" dirty="0"/>
          </a:p>
          <a:p>
            <a:r>
              <a:rPr lang="en-US" dirty="0" err="1" smtClean="0"/>
              <a:t>Nortrilen</a:t>
            </a:r>
            <a:r>
              <a:rPr lang="en-US" dirty="0" smtClean="0"/>
              <a:t> </a:t>
            </a:r>
            <a:r>
              <a:rPr lang="en-US" dirty="0"/>
              <a:t>(antidepressant)</a:t>
            </a:r>
            <a:endParaRPr lang="en-GB" dirty="0"/>
          </a:p>
          <a:p>
            <a:r>
              <a:rPr lang="en-US" dirty="0" smtClean="0"/>
              <a:t>Lorazepam</a:t>
            </a:r>
            <a:endParaRPr lang="en-GB" dirty="0"/>
          </a:p>
          <a:p>
            <a:pPr>
              <a:lnSpc>
                <a:spcPct val="115000"/>
              </a:lnSpc>
            </a:pPr>
            <a:endParaRPr lang="en-IE" sz="1800" dirty="0" smtClean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68778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A9D0E-ABB0-43BD-A1B1-BE6C69114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488" y="328664"/>
            <a:ext cx="9489000" cy="1325563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212121"/>
                </a:solidFill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Heteroanamnesis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50976" y="1471347"/>
            <a:ext cx="926751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PREMORBID situation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Lives </a:t>
            </a:r>
            <a:r>
              <a:rPr lang="en-US" sz="2000" dirty="0"/>
              <a:t>alone, one son. </a:t>
            </a: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Could </a:t>
            </a:r>
            <a:r>
              <a:rPr lang="en-US" sz="2000" dirty="0"/>
              <a:t>manage with help of her son and daily delivery of a meal service</a:t>
            </a:r>
            <a:r>
              <a:rPr lang="en-US" sz="2000" dirty="0" smtClean="0"/>
              <a:t>.</a:t>
            </a:r>
          </a:p>
          <a:p>
            <a:endParaRPr lang="en-US" dirty="0"/>
          </a:p>
          <a:p>
            <a:r>
              <a:rPr lang="en-US" sz="2000" b="1" dirty="0" smtClean="0"/>
              <a:t>CURRENT situation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In the afternoon the son found his mom in her pajamas, while she usually is always dressed perfectly.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She did not understand why he visited her and what day it was. She kept asking about her departed husband.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Because he was worried he stayed the night, but during the night she was constantly walking around the house. She also was seeing crows flying around the room.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This morning she was also a bit groggy and fell in the living room, after which he decided to call an ambulance.</a:t>
            </a:r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75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011219"/>
            <a:ext cx="9489000" cy="4832364"/>
          </a:xfrm>
        </p:spPr>
        <p:txBody>
          <a:bodyPr>
            <a:normAutofit/>
          </a:bodyPr>
          <a:lstStyle/>
          <a:p>
            <a:pPr lvl="0"/>
            <a:r>
              <a:rPr lang="en-US" sz="3300" dirty="0"/>
              <a:t>Does this patient have delirium? </a:t>
            </a:r>
            <a:endParaRPr lang="en-US" sz="3300" dirty="0" smtClean="0"/>
          </a:p>
          <a:p>
            <a:pPr marL="0" lvl="0" indent="0">
              <a:buNone/>
            </a:pPr>
            <a:endParaRPr lang="en-GB" sz="3300" dirty="0"/>
          </a:p>
          <a:p>
            <a:pPr lvl="0"/>
            <a:r>
              <a:rPr lang="en-US" sz="3300" dirty="0"/>
              <a:t>What symptoms do you recognize? </a:t>
            </a:r>
            <a:endParaRPr lang="en-US" sz="3300" dirty="0" smtClean="0"/>
          </a:p>
          <a:p>
            <a:pPr lvl="0"/>
            <a:endParaRPr lang="en-GB" sz="3300" dirty="0"/>
          </a:p>
          <a:p>
            <a:pPr lvl="0"/>
            <a:r>
              <a:rPr lang="en-US" sz="3300" dirty="0"/>
              <a:t>What type of delirium is this? </a:t>
            </a:r>
            <a:endParaRPr lang="en-IE" sz="33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22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011219"/>
            <a:ext cx="9489000" cy="4832364"/>
          </a:xfrm>
        </p:spPr>
        <p:txBody>
          <a:bodyPr>
            <a:normAutofit/>
          </a:bodyPr>
          <a:lstStyle/>
          <a:p>
            <a:r>
              <a:rPr lang="en-US" sz="3300" dirty="0"/>
              <a:t> Do you use a screener in clinical practice to detect delirium in all ED patients? </a:t>
            </a:r>
            <a:endParaRPr lang="en-US" sz="3300" dirty="0"/>
          </a:p>
          <a:p>
            <a:pPr lvl="2"/>
            <a:r>
              <a:rPr lang="en-US" sz="2500" dirty="0" smtClean="0"/>
              <a:t>If </a:t>
            </a:r>
            <a:r>
              <a:rPr lang="en-US" sz="2500" dirty="0"/>
              <a:t>yes, which one? </a:t>
            </a:r>
            <a:endParaRPr lang="en-US" sz="2500" dirty="0" smtClean="0"/>
          </a:p>
          <a:p>
            <a:pPr lvl="2"/>
            <a:r>
              <a:rPr lang="en-US" sz="2500" dirty="0" smtClean="0"/>
              <a:t>At </a:t>
            </a:r>
            <a:r>
              <a:rPr lang="en-US" sz="2500" dirty="0"/>
              <a:t>what moment of ED arrival do you screen for delirium? </a:t>
            </a:r>
            <a:endParaRPr lang="en-US" sz="2500" dirty="0" smtClean="0"/>
          </a:p>
          <a:p>
            <a:pPr marL="685800" lvl="2" indent="0">
              <a:buNone/>
            </a:pPr>
            <a:endParaRPr lang="en-GB" sz="2500" dirty="0"/>
          </a:p>
          <a:p>
            <a:pPr lvl="0"/>
            <a:r>
              <a:rPr lang="en-US" sz="3300" dirty="0" smtClean="0"/>
              <a:t>What diagnostics would you like to do?</a:t>
            </a:r>
            <a:endParaRPr lang="en-US" sz="3300" dirty="0"/>
          </a:p>
          <a:p>
            <a:pPr marL="0" lvl="0" indent="0">
              <a:buNone/>
            </a:pPr>
            <a:endParaRPr lang="en-GB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93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379" y="739437"/>
            <a:ext cx="9489000" cy="4832364"/>
          </a:xfrm>
        </p:spPr>
        <p:txBody>
          <a:bodyPr>
            <a:normAutofit/>
          </a:bodyPr>
          <a:lstStyle/>
          <a:p>
            <a:pPr lvl="0"/>
            <a:r>
              <a:rPr lang="en-US" sz="3600" dirty="0" smtClean="0"/>
              <a:t>What predisposing and precipitating factors does this patient have? </a:t>
            </a:r>
          </a:p>
          <a:p>
            <a:pPr marL="0" lvl="0" indent="0">
              <a:buNone/>
            </a:pPr>
            <a:endParaRPr lang="en-GB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784" y="2437646"/>
            <a:ext cx="7057840" cy="408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6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chart of a disease&#10;&#10;Description automatically generated with medium confiden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952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149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011219"/>
            <a:ext cx="9489000" cy="483236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GB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chart of a delirium&#10;&#10;Description automatically generated with medium confiden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18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011219"/>
            <a:ext cx="9489000" cy="4832364"/>
          </a:xfrm>
        </p:spPr>
        <p:txBody>
          <a:bodyPr>
            <a:normAutofit/>
          </a:bodyPr>
          <a:lstStyle/>
          <a:p>
            <a:r>
              <a:rPr lang="en-US" sz="3600" dirty="0"/>
              <a:t> </a:t>
            </a:r>
            <a:r>
              <a:rPr lang="en-US" sz="3300" dirty="0" smtClean="0"/>
              <a:t>What pharmacological treatment would you consider?</a:t>
            </a:r>
          </a:p>
          <a:p>
            <a:endParaRPr lang="en-US" sz="3600" dirty="0"/>
          </a:p>
          <a:p>
            <a:r>
              <a:rPr lang="en-US" sz="3300" dirty="0"/>
              <a:t>What </a:t>
            </a:r>
            <a:r>
              <a:rPr lang="en-US" sz="3300" dirty="0" smtClean="0"/>
              <a:t>non-pharmacological </a:t>
            </a:r>
            <a:r>
              <a:rPr lang="en-US" sz="3300" dirty="0"/>
              <a:t>treatment would you </a:t>
            </a:r>
            <a:r>
              <a:rPr lang="en-US" sz="3300" dirty="0" smtClean="0"/>
              <a:t>consider in the ED and during admission?</a:t>
            </a:r>
            <a:endParaRPr lang="en-US" sz="3300" dirty="0"/>
          </a:p>
          <a:p>
            <a:pPr marL="0" indent="0">
              <a:buNone/>
            </a:pPr>
            <a:endParaRPr lang="en-US" sz="3600" dirty="0" smtClean="0"/>
          </a:p>
          <a:p>
            <a:pPr lvl="0"/>
            <a:endParaRPr lang="en-US" sz="3600" dirty="0"/>
          </a:p>
          <a:p>
            <a:pPr marL="0" lvl="0" indent="0">
              <a:buNone/>
            </a:pPr>
            <a:endParaRPr lang="en-GB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66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011219"/>
            <a:ext cx="9489000" cy="4832364"/>
          </a:xfrm>
        </p:spPr>
        <p:txBody>
          <a:bodyPr>
            <a:normAutofit/>
          </a:bodyPr>
          <a:lstStyle/>
          <a:p>
            <a:r>
              <a:rPr lang="en-US" sz="3600" dirty="0"/>
              <a:t> </a:t>
            </a:r>
            <a:r>
              <a:rPr lang="en-US" sz="3600" dirty="0" smtClean="0"/>
              <a:t>What </a:t>
            </a:r>
            <a:r>
              <a:rPr lang="nl-BE" sz="3600" dirty="0" smtClean="0"/>
              <a:t>model of care do </a:t>
            </a:r>
            <a:r>
              <a:rPr lang="nl-BE" sz="3600" dirty="0" err="1" smtClean="0"/>
              <a:t>you</a:t>
            </a:r>
            <a:r>
              <a:rPr lang="nl-BE" sz="3600" dirty="0" smtClean="0"/>
              <a:t> have in </a:t>
            </a:r>
            <a:r>
              <a:rPr lang="nl-BE" sz="3600" dirty="0" err="1" smtClean="0"/>
              <a:t>the</a:t>
            </a:r>
            <a:r>
              <a:rPr lang="nl-BE" sz="3600" dirty="0" smtClean="0"/>
              <a:t> ED?</a:t>
            </a:r>
          </a:p>
          <a:p>
            <a:pPr lvl="1"/>
            <a:r>
              <a:rPr lang="nl-BE" sz="2800" dirty="0" smtClean="0"/>
              <a:t>Do </a:t>
            </a:r>
            <a:r>
              <a:rPr lang="nl-BE" sz="2800" dirty="0" err="1" smtClean="0"/>
              <a:t>you</a:t>
            </a:r>
            <a:r>
              <a:rPr lang="nl-BE" sz="2800" dirty="0" smtClean="0"/>
              <a:t> test </a:t>
            </a:r>
            <a:r>
              <a:rPr lang="nl-BE" sz="2800" dirty="0" err="1" smtClean="0"/>
              <a:t>for</a:t>
            </a:r>
            <a:r>
              <a:rPr lang="nl-BE" sz="2800" dirty="0" smtClean="0"/>
              <a:t> </a:t>
            </a:r>
            <a:r>
              <a:rPr lang="nl-BE" sz="2800" dirty="0" err="1" smtClean="0"/>
              <a:t>cognitive</a:t>
            </a:r>
            <a:r>
              <a:rPr lang="nl-BE" sz="2800" dirty="0" smtClean="0"/>
              <a:t> </a:t>
            </a:r>
            <a:r>
              <a:rPr lang="nl-BE" sz="2800" dirty="0" err="1" smtClean="0"/>
              <a:t>impairment</a:t>
            </a:r>
            <a:r>
              <a:rPr lang="nl-BE" sz="2800" dirty="0" smtClean="0"/>
              <a:t> in </a:t>
            </a:r>
            <a:r>
              <a:rPr lang="nl-BE" sz="2800" dirty="0" err="1" smtClean="0"/>
              <a:t>the</a:t>
            </a:r>
            <a:r>
              <a:rPr lang="nl-BE" sz="2800" dirty="0" smtClean="0"/>
              <a:t> ED?</a:t>
            </a:r>
          </a:p>
          <a:p>
            <a:pPr lvl="1"/>
            <a:r>
              <a:rPr lang="nl-BE" sz="2800" dirty="0" smtClean="0"/>
              <a:t>Do </a:t>
            </a:r>
            <a:r>
              <a:rPr lang="nl-BE" sz="2800" dirty="0" err="1" smtClean="0"/>
              <a:t>you</a:t>
            </a:r>
            <a:r>
              <a:rPr lang="nl-BE" sz="2800" dirty="0" smtClean="0"/>
              <a:t> start </a:t>
            </a:r>
            <a:r>
              <a:rPr lang="nl-BE" sz="2800" dirty="0" err="1" smtClean="0"/>
              <a:t>preventive</a:t>
            </a:r>
            <a:r>
              <a:rPr lang="nl-BE" sz="2800" dirty="0" smtClean="0"/>
              <a:t> </a:t>
            </a:r>
            <a:r>
              <a:rPr lang="nl-BE" sz="2800" dirty="0" err="1" smtClean="0"/>
              <a:t>measures</a:t>
            </a:r>
            <a:r>
              <a:rPr lang="nl-BE" sz="2800" dirty="0" smtClean="0"/>
              <a:t> in </a:t>
            </a:r>
            <a:r>
              <a:rPr lang="nl-BE" sz="2800" dirty="0" err="1" smtClean="0"/>
              <a:t>the</a:t>
            </a:r>
            <a:r>
              <a:rPr lang="nl-BE" sz="2800" dirty="0" smtClean="0"/>
              <a:t> ED?</a:t>
            </a:r>
          </a:p>
          <a:p>
            <a:pPr lvl="1"/>
            <a:r>
              <a:rPr lang="nl-BE" sz="2800" dirty="0" smtClean="0"/>
              <a:t>Do </a:t>
            </a:r>
            <a:r>
              <a:rPr lang="nl-BE" sz="2800" dirty="0" err="1" smtClean="0"/>
              <a:t>you</a:t>
            </a:r>
            <a:r>
              <a:rPr lang="nl-BE" sz="2800" dirty="0" smtClean="0"/>
              <a:t> </a:t>
            </a:r>
            <a:r>
              <a:rPr lang="nl-BE" sz="2800" dirty="0" err="1" smtClean="0"/>
              <a:t>use</a:t>
            </a:r>
            <a:r>
              <a:rPr lang="nl-BE" sz="2800" dirty="0" smtClean="0"/>
              <a:t> a </a:t>
            </a:r>
            <a:r>
              <a:rPr lang="nl-BE" sz="2800" dirty="0" err="1" smtClean="0"/>
              <a:t>multidisciplinary</a:t>
            </a:r>
            <a:r>
              <a:rPr lang="nl-BE" sz="2800" dirty="0" smtClean="0"/>
              <a:t> approach?</a:t>
            </a:r>
          </a:p>
          <a:p>
            <a:pPr lvl="1"/>
            <a:r>
              <a:rPr lang="nl-BE" sz="2800" dirty="0" smtClean="0"/>
              <a:t>Is a </a:t>
            </a:r>
            <a:r>
              <a:rPr lang="nl-BE" sz="2800" dirty="0" err="1" smtClean="0"/>
              <a:t>geriatrician</a:t>
            </a:r>
            <a:r>
              <a:rPr lang="nl-BE" sz="2800" dirty="0" smtClean="0"/>
              <a:t> </a:t>
            </a:r>
            <a:r>
              <a:rPr lang="nl-BE" sz="2800" dirty="0" err="1" smtClean="0"/>
              <a:t>involved</a:t>
            </a:r>
            <a:r>
              <a:rPr lang="nl-BE" sz="2800" dirty="0" smtClean="0"/>
              <a:t>?</a:t>
            </a:r>
          </a:p>
          <a:p>
            <a:pPr marL="228600" lvl="1" indent="0">
              <a:buNone/>
            </a:pPr>
            <a:endParaRPr lang="en-GB" sz="3200" dirty="0"/>
          </a:p>
          <a:p>
            <a:pPr lvl="0"/>
            <a:endParaRPr lang="en-US" sz="3600" dirty="0"/>
          </a:p>
          <a:p>
            <a:pPr marL="0" lvl="0" indent="0">
              <a:buNone/>
            </a:pPr>
            <a:endParaRPr lang="en-GB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34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71703" y="953325"/>
            <a:ext cx="7202456" cy="1049235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 smtClean="0"/>
              <a:t>Delirium</a:t>
            </a:r>
            <a:endParaRPr lang="nl-NL" sz="5867" b="1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A6C1654F-686B-46EE-A288-C7839D93F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4798" y="6268014"/>
            <a:ext cx="1398591" cy="31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453DFD-400A-446B-8C5F-4081AABB0E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301" r="1654" b="36106"/>
          <a:stretch/>
        </p:blipFill>
        <p:spPr>
          <a:xfrm>
            <a:off x="10694797" y="5605823"/>
            <a:ext cx="1398591" cy="548841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1753662" y="2153573"/>
            <a:ext cx="781314" cy="781314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31" name="Rectangle 30" descr="Fingerprint"/>
          <p:cNvSpPr/>
          <p:nvPr/>
        </p:nvSpPr>
        <p:spPr>
          <a:xfrm>
            <a:off x="1917738" y="2317650"/>
            <a:ext cx="453162" cy="453162"/>
          </a:xfrm>
          <a:prstGeom prst="rect">
            <a:avLst/>
          </a:prstGeom>
          <a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Group 31"/>
          <p:cNvGrpSpPr/>
          <p:nvPr/>
        </p:nvGrpSpPr>
        <p:grpSpPr>
          <a:xfrm>
            <a:off x="2702401" y="2153573"/>
            <a:ext cx="2950975" cy="781314"/>
            <a:chOff x="1599520" y="47555"/>
            <a:chExt cx="2950975" cy="781314"/>
          </a:xfrm>
        </p:grpSpPr>
        <p:sp>
          <p:nvSpPr>
            <p:cNvPr id="53" name="Rectangle 52"/>
            <p:cNvSpPr/>
            <p:nvPr/>
          </p:nvSpPr>
          <p:spPr>
            <a:xfrm>
              <a:off x="1599521" y="47555"/>
              <a:ext cx="1841670" cy="7813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4" name="TextBox 53"/>
            <p:cNvSpPr txBox="1"/>
            <p:nvPr/>
          </p:nvSpPr>
          <p:spPr>
            <a:xfrm>
              <a:off x="1599520" y="47555"/>
              <a:ext cx="2950975" cy="7813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/>
                <a:t>Delirium is frequently missed in the ED</a:t>
              </a:r>
              <a:endParaRPr lang="en-US" sz="2000" kern="1200" dirty="0"/>
            </a:p>
          </p:txBody>
        </p:sp>
      </p:grpSp>
      <p:sp>
        <p:nvSpPr>
          <p:cNvPr id="33" name="Oval 32"/>
          <p:cNvSpPr/>
          <p:nvPr/>
        </p:nvSpPr>
        <p:spPr>
          <a:xfrm>
            <a:off x="6256449" y="2153573"/>
            <a:ext cx="781314" cy="781314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34" name="Rectangle 33" descr="Dictionary Remove"/>
          <p:cNvSpPr/>
          <p:nvPr/>
        </p:nvSpPr>
        <p:spPr>
          <a:xfrm>
            <a:off x="6420525" y="2317650"/>
            <a:ext cx="453162" cy="453162"/>
          </a:xfrm>
          <a:prstGeom prst="rect">
            <a:avLst/>
          </a:prstGeom>
          <a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8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5" name="Group 34"/>
          <p:cNvGrpSpPr/>
          <p:nvPr/>
        </p:nvGrpSpPr>
        <p:grpSpPr>
          <a:xfrm>
            <a:off x="7205187" y="2153573"/>
            <a:ext cx="3489609" cy="781314"/>
            <a:chOff x="4710827" y="47555"/>
            <a:chExt cx="2583651" cy="781314"/>
          </a:xfrm>
        </p:grpSpPr>
        <p:sp>
          <p:nvSpPr>
            <p:cNvPr id="51" name="Rectangle 50"/>
            <p:cNvSpPr/>
            <p:nvPr/>
          </p:nvSpPr>
          <p:spPr>
            <a:xfrm>
              <a:off x="4710828" y="47555"/>
              <a:ext cx="1841670" cy="7813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2" name="TextBox 51"/>
            <p:cNvSpPr txBox="1"/>
            <p:nvPr/>
          </p:nvSpPr>
          <p:spPr>
            <a:xfrm>
              <a:off x="4710827" y="47555"/>
              <a:ext cx="2583651" cy="7813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/>
                <a:t>Test for delirium and cognitive impairment using 6-CIT / 4AT</a:t>
              </a:r>
              <a:r>
                <a:rPr lang="en-GB" kern="1200" dirty="0"/>
                <a:t>	</a:t>
              </a:r>
              <a:endParaRPr lang="en-US" kern="1200" dirty="0"/>
            </a:p>
          </p:txBody>
        </p:sp>
      </p:grpSp>
      <p:sp>
        <p:nvSpPr>
          <p:cNvPr id="36" name="Oval 35"/>
          <p:cNvSpPr/>
          <p:nvPr/>
        </p:nvSpPr>
        <p:spPr>
          <a:xfrm>
            <a:off x="1753662" y="3563130"/>
            <a:ext cx="781314" cy="781314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37" name="Rectangle 36" descr="Clear"/>
          <p:cNvSpPr/>
          <p:nvPr/>
        </p:nvSpPr>
        <p:spPr>
          <a:xfrm>
            <a:off x="1917738" y="3727206"/>
            <a:ext cx="453162" cy="453162"/>
          </a:xfrm>
          <a:prstGeom prst="rect">
            <a:avLst/>
          </a:prstGeom>
          <a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1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8" name="Group 37"/>
          <p:cNvGrpSpPr/>
          <p:nvPr/>
        </p:nvGrpSpPr>
        <p:grpSpPr>
          <a:xfrm>
            <a:off x="2702401" y="3563130"/>
            <a:ext cx="2950975" cy="781314"/>
            <a:chOff x="1599521" y="1457112"/>
            <a:chExt cx="2656776" cy="781314"/>
          </a:xfrm>
        </p:grpSpPr>
        <p:sp>
          <p:nvSpPr>
            <p:cNvPr id="49" name="Rectangle 48"/>
            <p:cNvSpPr/>
            <p:nvPr/>
          </p:nvSpPr>
          <p:spPr>
            <a:xfrm>
              <a:off x="1599521" y="1457112"/>
              <a:ext cx="1841670" cy="7813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0" name="TextBox 49"/>
            <p:cNvSpPr txBox="1"/>
            <p:nvPr/>
          </p:nvSpPr>
          <p:spPr>
            <a:xfrm>
              <a:off x="1599521" y="1457112"/>
              <a:ext cx="2656776" cy="7813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/>
                <a:t>Look for predisposing and precipitating factors of delirium</a:t>
              </a:r>
              <a:endParaRPr lang="en-US" sz="2000" kern="1200" dirty="0"/>
            </a:p>
          </p:txBody>
        </p:sp>
      </p:grpSp>
      <p:sp>
        <p:nvSpPr>
          <p:cNvPr id="39" name="Oval 38"/>
          <p:cNvSpPr/>
          <p:nvPr/>
        </p:nvSpPr>
        <p:spPr>
          <a:xfrm>
            <a:off x="6256449" y="3563130"/>
            <a:ext cx="781314" cy="781314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40" name="Rectangle 39" descr="Error"/>
          <p:cNvSpPr/>
          <p:nvPr/>
        </p:nvSpPr>
        <p:spPr>
          <a:xfrm>
            <a:off x="6420525" y="3727206"/>
            <a:ext cx="453162" cy="453162"/>
          </a:xfrm>
          <a:prstGeom prst="rect">
            <a:avLst/>
          </a:prstGeom>
          <a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12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1" name="Group 40"/>
          <p:cNvGrpSpPr/>
          <p:nvPr/>
        </p:nvGrpSpPr>
        <p:grpSpPr>
          <a:xfrm>
            <a:off x="7205187" y="3563130"/>
            <a:ext cx="3489609" cy="781314"/>
            <a:chOff x="4710827" y="1457112"/>
            <a:chExt cx="3489609" cy="781314"/>
          </a:xfrm>
        </p:grpSpPr>
        <p:sp>
          <p:nvSpPr>
            <p:cNvPr id="47" name="Rectangle 46"/>
            <p:cNvSpPr/>
            <p:nvPr/>
          </p:nvSpPr>
          <p:spPr>
            <a:xfrm>
              <a:off x="4710828" y="1457112"/>
              <a:ext cx="1841670" cy="7813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8" name="TextBox 47"/>
            <p:cNvSpPr txBox="1"/>
            <p:nvPr/>
          </p:nvSpPr>
          <p:spPr>
            <a:xfrm>
              <a:off x="4710827" y="1457112"/>
              <a:ext cx="3489609" cy="7813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/>
                <a:t>Start non-pharmacological treatment as soon as possible, preferably in the ED</a:t>
              </a:r>
              <a:endParaRPr lang="en-US" sz="2000" kern="1200" dirty="0"/>
            </a:p>
          </p:txBody>
        </p:sp>
      </p:grpSp>
      <p:sp>
        <p:nvSpPr>
          <p:cNvPr id="42" name="Oval 41"/>
          <p:cNvSpPr/>
          <p:nvPr/>
        </p:nvSpPr>
        <p:spPr>
          <a:xfrm>
            <a:off x="1753662" y="4972687"/>
            <a:ext cx="781314" cy="781314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43" name="Rectangle 42" descr="Health"/>
          <p:cNvSpPr/>
          <p:nvPr/>
        </p:nvSpPr>
        <p:spPr>
          <a:xfrm>
            <a:off x="1917738" y="5136763"/>
            <a:ext cx="453162" cy="453162"/>
          </a:xfrm>
          <a:prstGeom prst="rect">
            <a:avLst/>
          </a:prstGeom>
          <a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1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4" name="Group 43"/>
          <p:cNvGrpSpPr/>
          <p:nvPr/>
        </p:nvGrpSpPr>
        <p:grpSpPr>
          <a:xfrm>
            <a:off x="2702401" y="4972687"/>
            <a:ext cx="2950976" cy="781314"/>
            <a:chOff x="1599520" y="2866669"/>
            <a:chExt cx="2950976" cy="781314"/>
          </a:xfrm>
        </p:grpSpPr>
        <p:sp>
          <p:nvSpPr>
            <p:cNvPr id="45" name="Rectangle 44"/>
            <p:cNvSpPr/>
            <p:nvPr/>
          </p:nvSpPr>
          <p:spPr>
            <a:xfrm>
              <a:off x="1599521" y="2866669"/>
              <a:ext cx="1841670" cy="7813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599520" y="2866669"/>
              <a:ext cx="2950976" cy="7813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/>
                <a:t>Start measures to prevent delirium in older patients with cognitive impairment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54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7BC20-F3ED-4436-1B8B-31E62E790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b="1" dirty="0"/>
              <a:t>Useful Resources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03D453-DE25-2AAD-4612-87ED9199F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236200" cy="1917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u="sng" dirty="0">
                <a:hlinkClick r:id="rId2"/>
              </a:rPr>
              <a:t>https://posters.geriemeurope.eu/posters/p04/</a:t>
            </a:r>
            <a:endParaRPr lang="en-GB" dirty="0"/>
          </a:p>
          <a:p>
            <a:r>
              <a:rPr lang="en-IE" u="sng" dirty="0">
                <a:hlinkClick r:id="rId3"/>
              </a:rPr>
              <a:t>https://www.the4at.com/</a:t>
            </a:r>
            <a:endParaRPr lang="en-GB" dirty="0"/>
          </a:p>
          <a:p>
            <a:r>
              <a:rPr lang="en-IE" u="sng" dirty="0">
                <a:hlinkClick r:id="rId4"/>
              </a:rPr>
              <a:t>https://deliriumnetwork.org/about/delirium-research-resources/</a:t>
            </a:r>
            <a:endParaRPr lang="en-GB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0153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meoVTI">
  <a:themeElements>
    <a:clrScheme name="Mimeo">
      <a:dk1>
        <a:sysClr val="windowText" lastClr="000000"/>
      </a:dk1>
      <a:lt1>
        <a:sysClr val="window" lastClr="FFFFFF"/>
      </a:lt1>
      <a:dk2>
        <a:srgbClr val="011E31"/>
      </a:dk2>
      <a:lt2>
        <a:srgbClr val="FDF3E6"/>
      </a:lt2>
      <a:accent1>
        <a:srgbClr val="005E9E"/>
      </a:accent1>
      <a:accent2>
        <a:srgbClr val="38998D"/>
      </a:accent2>
      <a:accent3>
        <a:srgbClr val="EF8683"/>
      </a:accent3>
      <a:accent4>
        <a:srgbClr val="F04E28"/>
      </a:accent4>
      <a:accent5>
        <a:srgbClr val="DD992C"/>
      </a:accent5>
      <a:accent6>
        <a:srgbClr val="136E65"/>
      </a:accent6>
      <a:hlink>
        <a:srgbClr val="38998D"/>
      </a:hlink>
      <a:folHlink>
        <a:srgbClr val="F04E28"/>
      </a:folHlink>
    </a:clrScheme>
    <a:fontScheme name="Custom 3">
      <a:majorFont>
        <a:latin typeface="Elephant"/>
        <a:ea typeface=""/>
        <a:cs typeface=""/>
      </a:majorFont>
      <a:minorFont>
        <a:latin typeface="Univers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meoVTI" id="{63E3BFD8-7F9C-46D1-A4F3-04054403C108}" vid="{C505C190-EE38-45FD-8294-6454536D04B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4797</TotalTime>
  <Words>493</Words>
  <Application>Microsoft Office PowerPoint</Application>
  <PresentationFormat>Widescreen</PresentationFormat>
  <Paragraphs>68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Elephant</vt:lpstr>
      <vt:lpstr>Univers Condensed</vt:lpstr>
      <vt:lpstr>MimeoVTI</vt:lpstr>
      <vt:lpstr>Office Theme</vt:lpstr>
      <vt:lpstr>Delirium table top discussion</vt:lpstr>
      <vt:lpstr>Mrs Robinson</vt:lpstr>
      <vt:lpstr>Medical history</vt:lpstr>
      <vt:lpstr>Heteroanamnesis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Delirium</vt:lpstr>
      <vt:lpstr>Useful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Polypharmacy table top discussion</dc:title>
  <dc:creator>Shane O'Hanlon</dc:creator>
  <cp:lastModifiedBy>Pieter Heeren</cp:lastModifiedBy>
  <cp:revision>26</cp:revision>
  <dcterms:created xsi:type="dcterms:W3CDTF">2021-10-28T08:02:18Z</dcterms:created>
  <dcterms:modified xsi:type="dcterms:W3CDTF">2023-08-31T10:35:07Z</dcterms:modified>
</cp:coreProperties>
</file>