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0" r:id="rId2"/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58"/>
  </p:normalViewPr>
  <p:slideViewPr>
    <p:cSldViewPr snapToGrid="0">
      <p:cViewPr varScale="1">
        <p:scale>
          <a:sx n="115" d="100"/>
          <a:sy n="115" d="100"/>
        </p:scale>
        <p:origin x="21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ctrTitle"/>
          </p:nvPr>
        </p:nvSpPr>
        <p:spPr>
          <a:xfrm>
            <a:off x="1524000" y="3239052"/>
            <a:ext cx="9144000" cy="285851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9600" dirty="0">
                <a:latin typeface="Source Sans Pro"/>
                <a:ea typeface="Source Sans Pro"/>
              </a:rPr>
              <a:t>Sepsis</a:t>
            </a:r>
            <a:endParaRPr lang="en-GB" sz="4400" dirty="0">
              <a:latin typeface="Source Sans Pro"/>
              <a:ea typeface="Source Sans Pro"/>
            </a:endParaRPr>
          </a:p>
          <a:p>
            <a:pPr algn="ctr">
              <a:lnSpc>
                <a:spcPct val="100000"/>
              </a:lnSpc>
            </a:pPr>
            <a:r>
              <a:rPr lang="en-GB" sz="4400" dirty="0">
                <a:latin typeface="Source Sans Pro"/>
                <a:ea typeface="Source Sans Pro"/>
              </a:rPr>
              <a:t>Mrs Johnson </a:t>
            </a:r>
          </a:p>
          <a:p>
            <a:pPr algn="ctr">
              <a:lnSpc>
                <a:spcPct val="100000"/>
              </a:lnSpc>
            </a:pPr>
            <a:r>
              <a:rPr lang="en-GB" sz="4400" dirty="0">
                <a:latin typeface="Source Sans Pro"/>
                <a:ea typeface="Source Sans Pro"/>
              </a:rPr>
              <a:t>...and her daughter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Meet Mrs Johnson…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055813"/>
            <a:ext cx="5852532" cy="4121150"/>
          </a:xfrm>
        </p:spPr>
        <p:txBody>
          <a:bodyPr>
            <a:noAutofit/>
          </a:bodyPr>
          <a:lstStyle/>
          <a:p>
            <a:pPr marL="363538" indent="-35401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An 80-year old woman who is brought in by her daughter </a:t>
            </a:r>
          </a:p>
          <a:p>
            <a:pPr marL="363538" indent="-354013">
              <a:lnSpc>
                <a:spcPct val="150000"/>
              </a:lnSpc>
            </a:pPr>
            <a:r>
              <a:rPr lang="en-GB" sz="3200" dirty="0">
                <a:latin typeface="Source Sans Pro"/>
                <a:ea typeface="Source Sans Pro"/>
              </a:rPr>
              <a:t>although her mother has no complaints.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6838950" y="1876426"/>
            <a:ext cx="4754298" cy="3672928"/>
            <a:chOff x="0" y="0"/>
            <a:chExt cx="9920883" cy="766436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920859" cy="7664323"/>
            </a:xfrm>
            <a:custGeom>
              <a:avLst/>
              <a:gdLst/>
              <a:ahLst/>
              <a:cxnLst/>
              <a:rect l="l" t="t" r="r" b="b"/>
              <a:pathLst>
                <a:path w="9920859" h="7664323">
                  <a:moveTo>
                    <a:pt x="0" y="0"/>
                  </a:moveTo>
                  <a:lnTo>
                    <a:pt x="9920859" y="0"/>
                  </a:lnTo>
                  <a:lnTo>
                    <a:pt x="9920859" y="7664323"/>
                  </a:lnTo>
                  <a:lnTo>
                    <a:pt x="0" y="76643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Medical information for Mrs Johnson…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055813"/>
            <a:ext cx="5257800" cy="4121150"/>
          </a:xfrm>
        </p:spPr>
        <p:txBody>
          <a:bodyPr>
            <a:noAutofit/>
          </a:bodyPr>
          <a:lstStyle/>
          <a:p>
            <a:pPr marL="148227" lvl="1" indent="0" algn="l">
              <a:lnSpc>
                <a:spcPct val="150000"/>
              </a:lnSpc>
              <a:buNone/>
            </a:pPr>
            <a:r>
              <a:rPr lang="en-GB" sz="2800" b="1" dirty="0">
                <a:latin typeface="Source Sans Pro"/>
                <a:ea typeface="Source Sans Pro"/>
              </a:rPr>
              <a:t>Past Medical History:</a:t>
            </a:r>
          </a:p>
          <a:p>
            <a:pPr marL="296453" lvl="1" indent="-148226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1998: COPD Gold 2, </a:t>
            </a:r>
          </a:p>
          <a:p>
            <a:pPr marL="296453" lvl="1" indent="-148226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2008: Type 2 diabetes mellitus, </a:t>
            </a:r>
          </a:p>
          <a:p>
            <a:pPr marL="296453" lvl="1" indent="-148226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2010: Anterior myocardial infarction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764457-D149-994B-FB61-11702A6A5729}"/>
              </a:ext>
            </a:extLst>
          </p:cNvPr>
          <p:cNvSpPr txBox="1"/>
          <p:nvPr/>
        </p:nvSpPr>
        <p:spPr>
          <a:xfrm>
            <a:off x="6591300" y="1969424"/>
            <a:ext cx="3169778" cy="45486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96453" lvl="1" indent="-148226">
              <a:lnSpc>
                <a:spcPct val="150000"/>
              </a:lnSpc>
            </a:pPr>
            <a:r>
              <a:rPr lang="en-GB" sz="2800" b="1" dirty="0">
                <a:latin typeface="Source Sans Pro"/>
                <a:ea typeface="Source Sans Pro"/>
              </a:rPr>
              <a:t>Medication:</a:t>
            </a:r>
          </a:p>
          <a:p>
            <a:pPr marL="296453" lvl="1" indent="-148226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Seretide</a:t>
            </a:r>
          </a:p>
          <a:p>
            <a:pPr marL="296453" lvl="1" indent="-148226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Metformin 500mg</a:t>
            </a:r>
          </a:p>
          <a:p>
            <a:pPr marL="296453" lvl="1" indent="-148226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Aspirin 100mg</a:t>
            </a:r>
          </a:p>
          <a:p>
            <a:pPr marL="296453" lvl="1" indent="-148226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Perindopril 2mg</a:t>
            </a:r>
          </a:p>
          <a:p>
            <a:pPr marL="296453" lvl="1" indent="-148226">
              <a:lnSpc>
                <a:spcPct val="150000"/>
              </a:lnSpc>
            </a:pPr>
            <a:r>
              <a:rPr lang="en-GB" sz="2800" dirty="0" err="1">
                <a:latin typeface="Source Sans Pro"/>
                <a:ea typeface="Source Sans Pro"/>
              </a:rPr>
              <a:t>Nitroglycerin</a:t>
            </a:r>
            <a:endParaRPr lang="en-GB" sz="2800" dirty="0">
              <a:latin typeface="Source Sans Pro"/>
              <a:ea typeface="Source Sans Pro"/>
            </a:endParaRPr>
          </a:p>
          <a:p>
            <a:pPr marL="296453" lvl="1" indent="-148226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Furosemide 20mg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Vital signs at triage Mrs Johnson…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838200" y="2474913"/>
            <a:ext cx="10515600" cy="4121150"/>
          </a:xfrm>
        </p:spPr>
        <p:txBody>
          <a:bodyPr>
            <a:noAutofit/>
          </a:bodyPr>
          <a:lstStyle/>
          <a:p>
            <a:pPr marL="416634" lvl="1" indent="-208317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Triage (</a:t>
            </a:r>
            <a:r>
              <a:rPr lang="en-GB" sz="2800" dirty="0">
                <a:solidFill>
                  <a:srgbClr val="FF0000"/>
                </a:solidFill>
                <a:latin typeface="Source Sans Pro"/>
                <a:ea typeface="Source Sans Pro"/>
              </a:rPr>
              <a:t>Manchester</a:t>
            </a:r>
            <a:r>
              <a:rPr lang="en-GB" sz="2800" dirty="0">
                <a:latin typeface="Source Sans Pro"/>
                <a:ea typeface="Source Sans Pro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Source Sans Pro"/>
                <a:ea typeface="Source Sans Pro"/>
              </a:rPr>
              <a:t>Triage</a:t>
            </a:r>
            <a:r>
              <a:rPr lang="en-GB" sz="2800" dirty="0">
                <a:latin typeface="Source Sans Pro"/>
                <a:ea typeface="Source Sans Pro"/>
              </a:rPr>
              <a:t> </a:t>
            </a:r>
            <a:r>
              <a:rPr lang="en-GB" sz="2800" dirty="0">
                <a:solidFill>
                  <a:srgbClr val="FFFF00"/>
                </a:solidFill>
                <a:latin typeface="Source Sans Pro"/>
                <a:ea typeface="Source Sans Pro"/>
              </a:rPr>
              <a:t>System</a:t>
            </a:r>
            <a:r>
              <a:rPr lang="en-GB" sz="2800" dirty="0">
                <a:latin typeface="Source Sans Pro"/>
                <a:ea typeface="Source Sans Pro"/>
              </a:rPr>
              <a:t>):</a:t>
            </a:r>
          </a:p>
          <a:p>
            <a:pPr marL="416634" lvl="1" indent="-208317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O₂ saturation: 97%</a:t>
            </a:r>
          </a:p>
          <a:p>
            <a:pPr marL="416634" lvl="1" indent="-208317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Heart rate: 75/min</a:t>
            </a:r>
          </a:p>
          <a:p>
            <a:pPr marL="416634" lvl="1" indent="-208317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Temperature: 37.7 ᵒC</a:t>
            </a:r>
          </a:p>
          <a:p>
            <a:pPr marL="416634" lvl="1" indent="-208317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MTS category: </a:t>
            </a:r>
            <a:r>
              <a:rPr lang="en-GB" sz="2800" dirty="0">
                <a:solidFill>
                  <a:srgbClr val="00B050"/>
                </a:solidFill>
                <a:latin typeface="Source Sans Pro"/>
                <a:ea typeface="Source Sans Pro"/>
              </a:rPr>
              <a:t>GREEN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Now it’s your turn…</a:t>
            </a:r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3940704" y="2204508"/>
            <a:ext cx="4310592" cy="4310592"/>
            <a:chOff x="0" y="0"/>
            <a:chExt cx="10687757" cy="10687757"/>
          </a:xfrm>
        </p:grpSpPr>
        <p:sp>
          <p:nvSpPr>
            <p:cNvPr id="4" name="Freeform 4" descr="Afbeeldingsresultaat voor anton corbijn clint eastwood">
              <a:hlinkClick r:id="" action="ppaction://noaction"/>
            </p:cNvPr>
            <p:cNvSpPr/>
            <p:nvPr/>
          </p:nvSpPr>
          <p:spPr>
            <a:xfrm>
              <a:off x="0" y="0"/>
              <a:ext cx="10687812" cy="10687812"/>
            </a:xfrm>
            <a:custGeom>
              <a:avLst/>
              <a:gdLst/>
              <a:ahLst/>
              <a:cxnLst/>
              <a:rect l="l" t="t" r="r" b="b"/>
              <a:pathLst>
                <a:path w="10687812" h="10687812">
                  <a:moveTo>
                    <a:pt x="0" y="0"/>
                  </a:moveTo>
                  <a:lnTo>
                    <a:pt x="10687812" y="0"/>
                  </a:lnTo>
                  <a:lnTo>
                    <a:pt x="10687812" y="10687812"/>
                  </a:lnTo>
                  <a:lnTo>
                    <a:pt x="0" y="106878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2249022" y="1721031"/>
            <a:ext cx="1162050" cy="1146176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=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8231766" y="1061283"/>
            <a:ext cx="3400106" cy="1317537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4400" b="1" dirty="0">
                <a:latin typeface="Source Sans Pro"/>
                <a:ea typeface="Source Sans Pro"/>
              </a:rPr>
              <a:t>Under triage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1576776" y="1061283"/>
            <a:ext cx="2076450" cy="1285983"/>
          </a:xfrm>
        </p:spPr>
        <p:txBody>
          <a:bodyPr>
            <a:noAutofit/>
          </a:bodyPr>
          <a:lstStyle/>
          <a:p>
            <a:pPr marL="0" indent="0" algn="l">
              <a:lnSpc>
                <a:spcPct val="150000"/>
              </a:lnSpc>
              <a:buNone/>
            </a:pPr>
            <a:r>
              <a:rPr lang="en-GB" sz="4400" b="1" dirty="0">
                <a:latin typeface="Source Sans Pro"/>
                <a:ea typeface="Source Sans Pro"/>
              </a:rPr>
              <a:t>Unwell</a:t>
            </a: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368424" y="2883963"/>
            <a:ext cx="4618445" cy="3586305"/>
            <a:chOff x="0" y="0"/>
            <a:chExt cx="7859517" cy="61030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859522" cy="6103112"/>
            </a:xfrm>
            <a:custGeom>
              <a:avLst/>
              <a:gdLst/>
              <a:ahLst/>
              <a:cxnLst/>
              <a:rect l="l" t="t" r="r" b="b"/>
              <a:pathLst>
                <a:path w="7859522" h="6103112">
                  <a:moveTo>
                    <a:pt x="0" y="0"/>
                  </a:moveTo>
                  <a:lnTo>
                    <a:pt x="7859522" y="0"/>
                  </a:lnTo>
                  <a:lnTo>
                    <a:pt x="7859522" y="6103112"/>
                  </a:lnTo>
                  <a:lnTo>
                    <a:pt x="0" y="6103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5" name="Group 9">
            <a:extLst>
              <a:ext uri="{FF2B5EF4-FFF2-40B4-BE49-F238E27FC236}">
                <a16:creationId xmlns:a16="http://schemas.microsoft.com/office/drawing/2014/main" id="{E99B6E62-67AB-53B0-A7CB-2F67982CF264}"/>
              </a:ext>
            </a:extLst>
          </p:cNvPr>
          <p:cNvGrpSpPr/>
          <p:nvPr/>
        </p:nvGrpSpPr>
        <p:grpSpPr>
          <a:xfrm>
            <a:off x="7927989" y="2711559"/>
            <a:ext cx="3711561" cy="745265"/>
            <a:chOff x="0" y="0"/>
            <a:chExt cx="5341620" cy="1541418"/>
          </a:xfrm>
        </p:grpSpPr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0E51489A-79A0-6ADE-15D8-C021DDA37ABD}"/>
                </a:ext>
              </a:extLst>
            </p:cNvPr>
            <p:cNvSpPr/>
            <p:nvPr/>
          </p:nvSpPr>
          <p:spPr>
            <a:xfrm>
              <a:off x="12700" y="12700"/>
              <a:ext cx="5317871" cy="1524127"/>
            </a:xfrm>
            <a:custGeom>
              <a:avLst/>
              <a:gdLst/>
              <a:ahLst/>
              <a:cxnLst/>
              <a:rect l="l" t="t" r="r" b="b"/>
              <a:pathLst>
                <a:path w="5317871" h="1524127">
                  <a:moveTo>
                    <a:pt x="0" y="0"/>
                  </a:moveTo>
                  <a:lnTo>
                    <a:pt x="5317871" y="0"/>
                  </a:lnTo>
                  <a:lnTo>
                    <a:pt x="5317871" y="1524127"/>
                  </a:lnTo>
                  <a:lnTo>
                    <a:pt x="0" y="1524127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C209C7CC-134C-AD82-1A27-D0132181125D}"/>
                </a:ext>
              </a:extLst>
            </p:cNvPr>
            <p:cNvSpPr/>
            <p:nvPr/>
          </p:nvSpPr>
          <p:spPr>
            <a:xfrm>
              <a:off x="0" y="0"/>
              <a:ext cx="5343271" cy="1549527"/>
            </a:xfrm>
            <a:custGeom>
              <a:avLst/>
              <a:gdLst/>
              <a:ahLst/>
              <a:cxnLst/>
              <a:rect l="l" t="t" r="r" b="b"/>
              <a:pathLst>
                <a:path w="5343271" h="1549527">
                  <a:moveTo>
                    <a:pt x="12700" y="0"/>
                  </a:moveTo>
                  <a:lnTo>
                    <a:pt x="5330571" y="0"/>
                  </a:lnTo>
                  <a:cubicBezTo>
                    <a:pt x="5337556" y="0"/>
                    <a:pt x="5343271" y="5715"/>
                    <a:pt x="5343271" y="12700"/>
                  </a:cubicBezTo>
                  <a:lnTo>
                    <a:pt x="5343271" y="1536827"/>
                  </a:lnTo>
                  <a:cubicBezTo>
                    <a:pt x="5343271" y="1543812"/>
                    <a:pt x="5337556" y="1549527"/>
                    <a:pt x="5330571" y="1549527"/>
                  </a:cubicBezTo>
                  <a:lnTo>
                    <a:pt x="12700" y="1549527"/>
                  </a:lnTo>
                  <a:cubicBezTo>
                    <a:pt x="5715" y="1549527"/>
                    <a:pt x="0" y="1543812"/>
                    <a:pt x="0" y="1536827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536827"/>
                  </a:lnTo>
                  <a:lnTo>
                    <a:pt x="12700" y="1536827"/>
                  </a:lnTo>
                  <a:lnTo>
                    <a:pt x="12700" y="1524127"/>
                  </a:lnTo>
                  <a:lnTo>
                    <a:pt x="5330571" y="1524127"/>
                  </a:lnTo>
                  <a:lnTo>
                    <a:pt x="5330571" y="1536827"/>
                  </a:lnTo>
                  <a:lnTo>
                    <a:pt x="5317871" y="1536827"/>
                  </a:lnTo>
                  <a:lnTo>
                    <a:pt x="5317871" y="12700"/>
                  </a:lnTo>
                  <a:lnTo>
                    <a:pt x="5330571" y="12700"/>
                  </a:lnTo>
                  <a:lnTo>
                    <a:pt x="5330571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2">
            <a:extLst>
              <a:ext uri="{FF2B5EF4-FFF2-40B4-BE49-F238E27FC236}">
                <a16:creationId xmlns:a16="http://schemas.microsoft.com/office/drawing/2014/main" id="{4F5E3337-80DA-9F20-2FC5-7D2FFD63EBC5}"/>
              </a:ext>
            </a:extLst>
          </p:cNvPr>
          <p:cNvGrpSpPr/>
          <p:nvPr/>
        </p:nvGrpSpPr>
        <p:grpSpPr>
          <a:xfrm>
            <a:off x="7927989" y="3437704"/>
            <a:ext cx="3711561" cy="745265"/>
            <a:chOff x="0" y="0"/>
            <a:chExt cx="5341620" cy="1541418"/>
          </a:xfrm>
        </p:grpSpPr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339E5EB9-77A8-FA52-B107-C72C07CDF6A9}"/>
                </a:ext>
              </a:extLst>
            </p:cNvPr>
            <p:cNvSpPr/>
            <p:nvPr/>
          </p:nvSpPr>
          <p:spPr>
            <a:xfrm>
              <a:off x="12700" y="12700"/>
              <a:ext cx="5317871" cy="1524127"/>
            </a:xfrm>
            <a:custGeom>
              <a:avLst/>
              <a:gdLst/>
              <a:ahLst/>
              <a:cxnLst/>
              <a:rect l="l" t="t" r="r" b="b"/>
              <a:pathLst>
                <a:path w="5317871" h="1524127">
                  <a:moveTo>
                    <a:pt x="0" y="0"/>
                  </a:moveTo>
                  <a:lnTo>
                    <a:pt x="5317871" y="0"/>
                  </a:lnTo>
                  <a:lnTo>
                    <a:pt x="5317871" y="1524127"/>
                  </a:lnTo>
                  <a:lnTo>
                    <a:pt x="0" y="1524127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118B452E-7164-2AE5-4F79-A5883175EC2B}"/>
                </a:ext>
              </a:extLst>
            </p:cNvPr>
            <p:cNvSpPr/>
            <p:nvPr/>
          </p:nvSpPr>
          <p:spPr>
            <a:xfrm>
              <a:off x="0" y="0"/>
              <a:ext cx="5343271" cy="1549527"/>
            </a:xfrm>
            <a:custGeom>
              <a:avLst/>
              <a:gdLst/>
              <a:ahLst/>
              <a:cxnLst/>
              <a:rect l="l" t="t" r="r" b="b"/>
              <a:pathLst>
                <a:path w="5343271" h="1549527">
                  <a:moveTo>
                    <a:pt x="12700" y="0"/>
                  </a:moveTo>
                  <a:lnTo>
                    <a:pt x="5330571" y="0"/>
                  </a:lnTo>
                  <a:cubicBezTo>
                    <a:pt x="5337556" y="0"/>
                    <a:pt x="5343271" y="5715"/>
                    <a:pt x="5343271" y="12700"/>
                  </a:cubicBezTo>
                  <a:lnTo>
                    <a:pt x="5343271" y="1536827"/>
                  </a:lnTo>
                  <a:cubicBezTo>
                    <a:pt x="5343271" y="1543812"/>
                    <a:pt x="5337556" y="1549527"/>
                    <a:pt x="5330571" y="1549527"/>
                  </a:cubicBezTo>
                  <a:lnTo>
                    <a:pt x="12700" y="1549527"/>
                  </a:lnTo>
                  <a:cubicBezTo>
                    <a:pt x="5715" y="1549527"/>
                    <a:pt x="0" y="1543812"/>
                    <a:pt x="0" y="1536827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536827"/>
                  </a:lnTo>
                  <a:lnTo>
                    <a:pt x="12700" y="1536827"/>
                  </a:lnTo>
                  <a:lnTo>
                    <a:pt x="12700" y="1524127"/>
                  </a:lnTo>
                  <a:lnTo>
                    <a:pt x="5330571" y="1524127"/>
                  </a:lnTo>
                  <a:lnTo>
                    <a:pt x="5330571" y="1536827"/>
                  </a:lnTo>
                  <a:lnTo>
                    <a:pt x="5317871" y="1536827"/>
                  </a:lnTo>
                  <a:lnTo>
                    <a:pt x="5317871" y="12700"/>
                  </a:lnTo>
                  <a:lnTo>
                    <a:pt x="5330571" y="12700"/>
                  </a:lnTo>
                  <a:lnTo>
                    <a:pt x="5330571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5">
            <a:extLst>
              <a:ext uri="{FF2B5EF4-FFF2-40B4-BE49-F238E27FC236}">
                <a16:creationId xmlns:a16="http://schemas.microsoft.com/office/drawing/2014/main" id="{798A80BE-E4AA-FD22-84E3-B83B0ABC6A57}"/>
              </a:ext>
            </a:extLst>
          </p:cNvPr>
          <p:cNvGrpSpPr/>
          <p:nvPr/>
        </p:nvGrpSpPr>
        <p:grpSpPr>
          <a:xfrm>
            <a:off x="7927989" y="4172206"/>
            <a:ext cx="3711561" cy="745265"/>
            <a:chOff x="0" y="0"/>
            <a:chExt cx="5341620" cy="1541418"/>
          </a:xfrm>
        </p:grpSpPr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55F19178-2F7E-7F7B-8E6E-6BFFBBD9734A}"/>
                </a:ext>
              </a:extLst>
            </p:cNvPr>
            <p:cNvSpPr/>
            <p:nvPr/>
          </p:nvSpPr>
          <p:spPr>
            <a:xfrm>
              <a:off x="12700" y="12700"/>
              <a:ext cx="5317871" cy="1524127"/>
            </a:xfrm>
            <a:custGeom>
              <a:avLst/>
              <a:gdLst/>
              <a:ahLst/>
              <a:cxnLst/>
              <a:rect l="l" t="t" r="r" b="b"/>
              <a:pathLst>
                <a:path w="5317871" h="1524127">
                  <a:moveTo>
                    <a:pt x="0" y="0"/>
                  </a:moveTo>
                  <a:lnTo>
                    <a:pt x="5317871" y="0"/>
                  </a:lnTo>
                  <a:lnTo>
                    <a:pt x="5317871" y="1524127"/>
                  </a:lnTo>
                  <a:lnTo>
                    <a:pt x="0" y="1524127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D3AFB6A4-7638-EF87-0E1E-2149CF55875F}"/>
                </a:ext>
              </a:extLst>
            </p:cNvPr>
            <p:cNvSpPr/>
            <p:nvPr/>
          </p:nvSpPr>
          <p:spPr>
            <a:xfrm>
              <a:off x="0" y="0"/>
              <a:ext cx="5343271" cy="1549527"/>
            </a:xfrm>
            <a:custGeom>
              <a:avLst/>
              <a:gdLst/>
              <a:ahLst/>
              <a:cxnLst/>
              <a:rect l="l" t="t" r="r" b="b"/>
              <a:pathLst>
                <a:path w="5343271" h="1549527">
                  <a:moveTo>
                    <a:pt x="12700" y="0"/>
                  </a:moveTo>
                  <a:lnTo>
                    <a:pt x="5330571" y="0"/>
                  </a:lnTo>
                  <a:cubicBezTo>
                    <a:pt x="5337556" y="0"/>
                    <a:pt x="5343271" y="5715"/>
                    <a:pt x="5343271" y="12700"/>
                  </a:cubicBezTo>
                  <a:lnTo>
                    <a:pt x="5343271" y="1536827"/>
                  </a:lnTo>
                  <a:cubicBezTo>
                    <a:pt x="5343271" y="1543812"/>
                    <a:pt x="5337556" y="1549527"/>
                    <a:pt x="5330571" y="1549527"/>
                  </a:cubicBezTo>
                  <a:lnTo>
                    <a:pt x="12700" y="1549527"/>
                  </a:lnTo>
                  <a:cubicBezTo>
                    <a:pt x="5715" y="1549527"/>
                    <a:pt x="0" y="1543812"/>
                    <a:pt x="0" y="1536827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536827"/>
                  </a:lnTo>
                  <a:lnTo>
                    <a:pt x="12700" y="1536827"/>
                  </a:lnTo>
                  <a:lnTo>
                    <a:pt x="12700" y="1524127"/>
                  </a:lnTo>
                  <a:lnTo>
                    <a:pt x="5330571" y="1524127"/>
                  </a:lnTo>
                  <a:lnTo>
                    <a:pt x="5330571" y="1536827"/>
                  </a:lnTo>
                  <a:lnTo>
                    <a:pt x="5317871" y="1536827"/>
                  </a:lnTo>
                  <a:lnTo>
                    <a:pt x="5317871" y="12700"/>
                  </a:lnTo>
                  <a:lnTo>
                    <a:pt x="5330571" y="12700"/>
                  </a:lnTo>
                  <a:lnTo>
                    <a:pt x="5330571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8">
            <a:extLst>
              <a:ext uri="{FF2B5EF4-FFF2-40B4-BE49-F238E27FC236}">
                <a16:creationId xmlns:a16="http://schemas.microsoft.com/office/drawing/2014/main" id="{FCE7CAE1-E991-671B-19C5-A9BE8DAEEE9F}"/>
              </a:ext>
            </a:extLst>
          </p:cNvPr>
          <p:cNvGrpSpPr/>
          <p:nvPr/>
        </p:nvGrpSpPr>
        <p:grpSpPr>
          <a:xfrm>
            <a:off x="7927989" y="4896305"/>
            <a:ext cx="3711561" cy="745265"/>
            <a:chOff x="0" y="0"/>
            <a:chExt cx="5341620" cy="1541418"/>
          </a:xfrm>
        </p:grpSpPr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EE9D6413-1B78-A7EA-4B66-BE842F3D923D}"/>
                </a:ext>
              </a:extLst>
            </p:cNvPr>
            <p:cNvSpPr/>
            <p:nvPr/>
          </p:nvSpPr>
          <p:spPr>
            <a:xfrm>
              <a:off x="12700" y="12700"/>
              <a:ext cx="5317871" cy="1524127"/>
            </a:xfrm>
            <a:custGeom>
              <a:avLst/>
              <a:gdLst/>
              <a:ahLst/>
              <a:cxnLst/>
              <a:rect l="l" t="t" r="r" b="b"/>
              <a:pathLst>
                <a:path w="5317871" h="1524127">
                  <a:moveTo>
                    <a:pt x="0" y="0"/>
                  </a:moveTo>
                  <a:lnTo>
                    <a:pt x="5317871" y="0"/>
                  </a:lnTo>
                  <a:lnTo>
                    <a:pt x="5317871" y="1524127"/>
                  </a:lnTo>
                  <a:lnTo>
                    <a:pt x="0" y="1524127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502EC270-D7B3-76B5-F604-5B70A4393ED0}"/>
                </a:ext>
              </a:extLst>
            </p:cNvPr>
            <p:cNvSpPr/>
            <p:nvPr/>
          </p:nvSpPr>
          <p:spPr>
            <a:xfrm>
              <a:off x="0" y="0"/>
              <a:ext cx="5343271" cy="1549527"/>
            </a:xfrm>
            <a:custGeom>
              <a:avLst/>
              <a:gdLst/>
              <a:ahLst/>
              <a:cxnLst/>
              <a:rect l="l" t="t" r="r" b="b"/>
              <a:pathLst>
                <a:path w="5343271" h="1549527">
                  <a:moveTo>
                    <a:pt x="12700" y="0"/>
                  </a:moveTo>
                  <a:lnTo>
                    <a:pt x="5330571" y="0"/>
                  </a:lnTo>
                  <a:cubicBezTo>
                    <a:pt x="5337556" y="0"/>
                    <a:pt x="5343271" y="5715"/>
                    <a:pt x="5343271" y="12700"/>
                  </a:cubicBezTo>
                  <a:lnTo>
                    <a:pt x="5343271" y="1536827"/>
                  </a:lnTo>
                  <a:cubicBezTo>
                    <a:pt x="5343271" y="1543812"/>
                    <a:pt x="5337556" y="1549527"/>
                    <a:pt x="5330571" y="1549527"/>
                  </a:cubicBezTo>
                  <a:lnTo>
                    <a:pt x="12700" y="1549527"/>
                  </a:lnTo>
                  <a:cubicBezTo>
                    <a:pt x="5715" y="1549527"/>
                    <a:pt x="0" y="1543812"/>
                    <a:pt x="0" y="1536827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536827"/>
                  </a:lnTo>
                  <a:lnTo>
                    <a:pt x="12700" y="1536827"/>
                  </a:lnTo>
                  <a:lnTo>
                    <a:pt x="12700" y="1524127"/>
                  </a:lnTo>
                  <a:lnTo>
                    <a:pt x="5330571" y="1524127"/>
                  </a:lnTo>
                  <a:lnTo>
                    <a:pt x="5330571" y="1536827"/>
                  </a:lnTo>
                  <a:lnTo>
                    <a:pt x="5317871" y="1536827"/>
                  </a:lnTo>
                  <a:lnTo>
                    <a:pt x="5317871" y="12700"/>
                  </a:lnTo>
                  <a:lnTo>
                    <a:pt x="5330571" y="12700"/>
                  </a:lnTo>
                  <a:lnTo>
                    <a:pt x="5330571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21">
            <a:extLst>
              <a:ext uri="{FF2B5EF4-FFF2-40B4-BE49-F238E27FC236}">
                <a16:creationId xmlns:a16="http://schemas.microsoft.com/office/drawing/2014/main" id="{86BA6825-3BE1-9229-BC64-6791BE280575}"/>
              </a:ext>
            </a:extLst>
          </p:cNvPr>
          <p:cNvGrpSpPr/>
          <p:nvPr/>
        </p:nvGrpSpPr>
        <p:grpSpPr>
          <a:xfrm>
            <a:off x="7927989" y="5623894"/>
            <a:ext cx="3711561" cy="745265"/>
            <a:chOff x="0" y="0"/>
            <a:chExt cx="5341620" cy="1541418"/>
          </a:xfrm>
        </p:grpSpPr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E608B13B-A2C1-20B4-CAF9-489AFBAC69F0}"/>
                </a:ext>
              </a:extLst>
            </p:cNvPr>
            <p:cNvSpPr/>
            <p:nvPr/>
          </p:nvSpPr>
          <p:spPr>
            <a:xfrm>
              <a:off x="12700" y="12700"/>
              <a:ext cx="5317871" cy="1524127"/>
            </a:xfrm>
            <a:custGeom>
              <a:avLst/>
              <a:gdLst/>
              <a:ahLst/>
              <a:cxnLst/>
              <a:rect l="l" t="t" r="r" b="b"/>
              <a:pathLst>
                <a:path w="5317871" h="1524127">
                  <a:moveTo>
                    <a:pt x="0" y="0"/>
                  </a:moveTo>
                  <a:lnTo>
                    <a:pt x="5317871" y="0"/>
                  </a:lnTo>
                  <a:lnTo>
                    <a:pt x="5317871" y="1524127"/>
                  </a:lnTo>
                  <a:lnTo>
                    <a:pt x="0" y="1524127"/>
                  </a:lnTo>
                  <a:close/>
                </a:path>
              </a:pathLst>
            </a:custGeom>
            <a:solidFill>
              <a:srgbClr val="00B0F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3">
              <a:extLst>
                <a:ext uri="{FF2B5EF4-FFF2-40B4-BE49-F238E27FC236}">
                  <a16:creationId xmlns:a16="http://schemas.microsoft.com/office/drawing/2014/main" id="{C2E9E31E-F0BA-46E3-A4D7-3A9CE34EB43B}"/>
                </a:ext>
              </a:extLst>
            </p:cNvPr>
            <p:cNvSpPr/>
            <p:nvPr/>
          </p:nvSpPr>
          <p:spPr>
            <a:xfrm>
              <a:off x="0" y="0"/>
              <a:ext cx="5343271" cy="1549527"/>
            </a:xfrm>
            <a:custGeom>
              <a:avLst/>
              <a:gdLst/>
              <a:ahLst/>
              <a:cxnLst/>
              <a:rect l="l" t="t" r="r" b="b"/>
              <a:pathLst>
                <a:path w="5343271" h="1549527">
                  <a:moveTo>
                    <a:pt x="12700" y="0"/>
                  </a:moveTo>
                  <a:lnTo>
                    <a:pt x="5330571" y="0"/>
                  </a:lnTo>
                  <a:cubicBezTo>
                    <a:pt x="5337556" y="0"/>
                    <a:pt x="5343271" y="5715"/>
                    <a:pt x="5343271" y="12700"/>
                  </a:cubicBezTo>
                  <a:lnTo>
                    <a:pt x="5343271" y="1536827"/>
                  </a:lnTo>
                  <a:cubicBezTo>
                    <a:pt x="5343271" y="1543812"/>
                    <a:pt x="5337556" y="1549527"/>
                    <a:pt x="5330571" y="1549527"/>
                  </a:cubicBezTo>
                  <a:lnTo>
                    <a:pt x="12700" y="1549527"/>
                  </a:lnTo>
                  <a:cubicBezTo>
                    <a:pt x="5715" y="1549527"/>
                    <a:pt x="0" y="1543812"/>
                    <a:pt x="0" y="1536827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536827"/>
                  </a:lnTo>
                  <a:lnTo>
                    <a:pt x="12700" y="1536827"/>
                  </a:lnTo>
                  <a:lnTo>
                    <a:pt x="12700" y="1524127"/>
                  </a:lnTo>
                  <a:lnTo>
                    <a:pt x="5330571" y="1524127"/>
                  </a:lnTo>
                  <a:lnTo>
                    <a:pt x="5330571" y="1536827"/>
                  </a:lnTo>
                  <a:lnTo>
                    <a:pt x="5317871" y="1536827"/>
                  </a:lnTo>
                  <a:lnTo>
                    <a:pt x="5317871" y="12700"/>
                  </a:lnTo>
                  <a:lnTo>
                    <a:pt x="5330571" y="12700"/>
                  </a:lnTo>
                  <a:lnTo>
                    <a:pt x="5330571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4">
            <a:extLst>
              <a:ext uri="{FF2B5EF4-FFF2-40B4-BE49-F238E27FC236}">
                <a16:creationId xmlns:a16="http://schemas.microsoft.com/office/drawing/2014/main" id="{971EFA5F-40F7-F222-4617-B1A98EC8FF66}"/>
              </a:ext>
            </a:extLst>
          </p:cNvPr>
          <p:cNvGrpSpPr/>
          <p:nvPr/>
        </p:nvGrpSpPr>
        <p:grpSpPr>
          <a:xfrm rot="-5400000">
            <a:off x="5616194" y="3781353"/>
            <a:ext cx="2253865" cy="1391178"/>
            <a:chOff x="0" y="0"/>
            <a:chExt cx="3952132" cy="3496117"/>
          </a:xfrm>
        </p:grpSpPr>
        <p:sp>
          <p:nvSpPr>
            <p:cNvPr id="23" name="Freeform 25">
              <a:extLst>
                <a:ext uri="{FF2B5EF4-FFF2-40B4-BE49-F238E27FC236}">
                  <a16:creationId xmlns:a16="http://schemas.microsoft.com/office/drawing/2014/main" id="{5606AA23-001F-2D15-DC68-A79D1F0906C7}"/>
                </a:ext>
              </a:extLst>
            </p:cNvPr>
            <p:cNvSpPr/>
            <p:nvPr/>
          </p:nvSpPr>
          <p:spPr>
            <a:xfrm>
              <a:off x="1327531" y="12700"/>
              <a:ext cx="2578354" cy="3472434"/>
            </a:xfrm>
            <a:custGeom>
              <a:avLst/>
              <a:gdLst/>
              <a:ahLst/>
              <a:cxnLst/>
              <a:rect l="l" t="t" r="r" b="b"/>
              <a:pathLst>
                <a:path w="2578354" h="3472434">
                  <a:moveTo>
                    <a:pt x="1749806" y="3472434"/>
                  </a:moveTo>
                  <a:lnTo>
                    <a:pt x="837819" y="2604262"/>
                  </a:lnTo>
                  <a:lnTo>
                    <a:pt x="1272921" y="2604262"/>
                  </a:lnTo>
                  <a:cubicBezTo>
                    <a:pt x="1123061" y="1071118"/>
                    <a:pt x="599440" y="0"/>
                    <a:pt x="0" y="0"/>
                  </a:cubicBezTo>
                  <a:lnTo>
                    <a:pt x="870204" y="0"/>
                  </a:lnTo>
                  <a:cubicBezTo>
                    <a:pt x="1469771" y="0"/>
                    <a:pt x="1993392" y="1071118"/>
                    <a:pt x="2143252" y="2604262"/>
                  </a:cubicBezTo>
                  <a:lnTo>
                    <a:pt x="2578354" y="2604262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6">
              <a:extLst>
                <a:ext uri="{FF2B5EF4-FFF2-40B4-BE49-F238E27FC236}">
                  <a16:creationId xmlns:a16="http://schemas.microsoft.com/office/drawing/2014/main" id="{F3B77BCF-D70D-AD62-4C39-E7C1C800DF57}"/>
                </a:ext>
              </a:extLst>
            </p:cNvPr>
            <p:cNvSpPr/>
            <p:nvPr/>
          </p:nvSpPr>
          <p:spPr>
            <a:xfrm>
              <a:off x="12700" y="-164211"/>
              <a:ext cx="1749933" cy="3649345"/>
            </a:xfrm>
            <a:custGeom>
              <a:avLst/>
              <a:gdLst/>
              <a:ahLst/>
              <a:cxnLst/>
              <a:rect l="l" t="t" r="r" b="b"/>
              <a:pathLst>
                <a:path w="1749933" h="3649345">
                  <a:moveTo>
                    <a:pt x="1749933" y="372618"/>
                  </a:moveTo>
                  <a:cubicBezTo>
                    <a:pt x="1222883" y="860679"/>
                    <a:pt x="870204" y="2174494"/>
                    <a:pt x="870204" y="3649345"/>
                  </a:cubicBezTo>
                  <a:lnTo>
                    <a:pt x="0" y="3649345"/>
                  </a:lnTo>
                  <a:cubicBezTo>
                    <a:pt x="0" y="2523617"/>
                    <a:pt x="206629" y="1467739"/>
                    <a:pt x="554355" y="816610"/>
                  </a:cubicBezTo>
                  <a:cubicBezTo>
                    <a:pt x="902081" y="165481"/>
                    <a:pt x="1347724" y="0"/>
                    <a:pt x="1749933" y="372491"/>
                  </a:cubicBezTo>
                  <a:close/>
                </a:path>
              </a:pathLst>
            </a:custGeom>
            <a:solidFill>
              <a:srgbClr val="008C4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7">
              <a:extLst>
                <a:ext uri="{FF2B5EF4-FFF2-40B4-BE49-F238E27FC236}">
                  <a16:creationId xmlns:a16="http://schemas.microsoft.com/office/drawing/2014/main" id="{A69A53F5-FCA7-A341-49DC-0F43DE0B7133}"/>
                </a:ext>
              </a:extLst>
            </p:cNvPr>
            <p:cNvSpPr/>
            <p:nvPr/>
          </p:nvSpPr>
          <p:spPr>
            <a:xfrm>
              <a:off x="12700" y="12700"/>
              <a:ext cx="3893185" cy="3472434"/>
            </a:xfrm>
            <a:custGeom>
              <a:avLst/>
              <a:gdLst/>
              <a:ahLst/>
              <a:cxnLst/>
              <a:rect l="l" t="t" r="r" b="b"/>
              <a:pathLst>
                <a:path w="3893185" h="3472434">
                  <a:moveTo>
                    <a:pt x="1749933" y="195707"/>
                  </a:moveTo>
                  <a:cubicBezTo>
                    <a:pt x="1222883" y="683768"/>
                    <a:pt x="870204" y="1997583"/>
                    <a:pt x="870204" y="3472434"/>
                  </a:cubicBezTo>
                  <a:lnTo>
                    <a:pt x="0" y="3472434"/>
                  </a:lnTo>
                  <a:cubicBezTo>
                    <a:pt x="0" y="1554607"/>
                    <a:pt x="588645" y="0"/>
                    <a:pt x="1314831" y="0"/>
                  </a:cubicBezTo>
                  <a:lnTo>
                    <a:pt x="2185035" y="0"/>
                  </a:lnTo>
                  <a:cubicBezTo>
                    <a:pt x="2784602" y="0"/>
                    <a:pt x="3308223" y="1071118"/>
                    <a:pt x="3458083" y="2604262"/>
                  </a:cubicBezTo>
                  <a:lnTo>
                    <a:pt x="3893185" y="2604262"/>
                  </a:lnTo>
                  <a:lnTo>
                    <a:pt x="3064764" y="3472307"/>
                  </a:lnTo>
                  <a:lnTo>
                    <a:pt x="2152777" y="2604262"/>
                  </a:lnTo>
                  <a:lnTo>
                    <a:pt x="2587879" y="2604262"/>
                  </a:lnTo>
                  <a:cubicBezTo>
                    <a:pt x="2437892" y="1071118"/>
                    <a:pt x="1914271" y="0"/>
                    <a:pt x="1314831" y="0"/>
                  </a:cubicBezTo>
                </a:path>
              </a:pathLst>
            </a:custGeom>
            <a:solidFill>
              <a:srgbClr val="000000">
                <a:alpha val="0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96582CC0-CB4C-7D62-511F-A5251A846194}"/>
                </a:ext>
              </a:extLst>
            </p:cNvPr>
            <p:cNvSpPr/>
            <p:nvPr/>
          </p:nvSpPr>
          <p:spPr>
            <a:xfrm>
              <a:off x="1314831" y="0"/>
              <a:ext cx="2604643" cy="3498977"/>
            </a:xfrm>
            <a:custGeom>
              <a:avLst/>
              <a:gdLst/>
              <a:ahLst/>
              <a:cxnLst/>
              <a:rect l="l" t="t" r="r" b="b"/>
              <a:pathLst>
                <a:path w="2604643" h="3498977">
                  <a:moveTo>
                    <a:pt x="1753743" y="3494278"/>
                  </a:moveTo>
                  <a:lnTo>
                    <a:pt x="841756" y="2626233"/>
                  </a:lnTo>
                  <a:cubicBezTo>
                    <a:pt x="837946" y="2622677"/>
                    <a:pt x="836803" y="2617089"/>
                    <a:pt x="838708" y="2612263"/>
                  </a:cubicBezTo>
                  <a:cubicBezTo>
                    <a:pt x="840613" y="2607437"/>
                    <a:pt x="845312" y="2604262"/>
                    <a:pt x="850519" y="2604262"/>
                  </a:cubicBezTo>
                  <a:lnTo>
                    <a:pt x="1285621" y="2604262"/>
                  </a:lnTo>
                  <a:lnTo>
                    <a:pt x="1285621" y="2616962"/>
                  </a:lnTo>
                  <a:lnTo>
                    <a:pt x="1272921" y="2616962"/>
                  </a:lnTo>
                  <a:lnTo>
                    <a:pt x="1285621" y="2616962"/>
                  </a:lnTo>
                  <a:lnTo>
                    <a:pt x="1272921" y="2618232"/>
                  </a:lnTo>
                  <a:cubicBezTo>
                    <a:pt x="1122807" y="1081405"/>
                    <a:pt x="598932" y="25400"/>
                    <a:pt x="12700" y="25400"/>
                  </a:cubicBezTo>
                  <a:cubicBezTo>
                    <a:pt x="5715" y="25400"/>
                    <a:pt x="0" y="19685"/>
                    <a:pt x="0" y="12700"/>
                  </a:cubicBezTo>
                  <a:cubicBezTo>
                    <a:pt x="0" y="5715"/>
                    <a:pt x="5715" y="0"/>
                    <a:pt x="12700" y="0"/>
                  </a:cubicBezTo>
                  <a:lnTo>
                    <a:pt x="882904" y="0"/>
                  </a:lnTo>
                  <a:lnTo>
                    <a:pt x="882904" y="12700"/>
                  </a:lnTo>
                  <a:lnTo>
                    <a:pt x="882904" y="0"/>
                  </a:lnTo>
                  <a:cubicBezTo>
                    <a:pt x="1495679" y="0"/>
                    <a:pt x="2019046" y="1086358"/>
                    <a:pt x="2168525" y="2615692"/>
                  </a:cubicBezTo>
                  <a:lnTo>
                    <a:pt x="2155825" y="2616962"/>
                  </a:lnTo>
                  <a:lnTo>
                    <a:pt x="2155825" y="2604262"/>
                  </a:lnTo>
                  <a:lnTo>
                    <a:pt x="2590927" y="2604262"/>
                  </a:lnTo>
                  <a:cubicBezTo>
                    <a:pt x="2596007" y="2604262"/>
                    <a:pt x="2600579" y="2607310"/>
                    <a:pt x="2602611" y="2612009"/>
                  </a:cubicBezTo>
                  <a:cubicBezTo>
                    <a:pt x="2604643" y="2616708"/>
                    <a:pt x="2603627" y="2622042"/>
                    <a:pt x="2600071" y="2625725"/>
                  </a:cubicBezTo>
                  <a:lnTo>
                    <a:pt x="1771650" y="3493770"/>
                  </a:lnTo>
                  <a:cubicBezTo>
                    <a:pt x="1766824" y="3498850"/>
                    <a:pt x="1758823" y="3498977"/>
                    <a:pt x="1753743" y="3494151"/>
                  </a:cubicBezTo>
                  <a:moveTo>
                    <a:pt x="1771269" y="3475736"/>
                  </a:moveTo>
                  <a:lnTo>
                    <a:pt x="1762506" y="3484880"/>
                  </a:lnTo>
                  <a:lnTo>
                    <a:pt x="1753362" y="3476117"/>
                  </a:lnTo>
                  <a:lnTo>
                    <a:pt x="2581783" y="2608072"/>
                  </a:lnTo>
                  <a:lnTo>
                    <a:pt x="2590927" y="2616835"/>
                  </a:lnTo>
                  <a:lnTo>
                    <a:pt x="2590927" y="2629535"/>
                  </a:lnTo>
                  <a:lnTo>
                    <a:pt x="2155825" y="2629535"/>
                  </a:lnTo>
                  <a:cubicBezTo>
                    <a:pt x="2149348" y="2629535"/>
                    <a:pt x="2143760" y="2624582"/>
                    <a:pt x="2143125" y="2618105"/>
                  </a:cubicBezTo>
                  <a:cubicBezTo>
                    <a:pt x="1993011" y="1081405"/>
                    <a:pt x="1469136" y="25400"/>
                    <a:pt x="882904" y="25400"/>
                  </a:cubicBezTo>
                  <a:lnTo>
                    <a:pt x="882904" y="12700"/>
                  </a:lnTo>
                  <a:lnTo>
                    <a:pt x="882904" y="25400"/>
                  </a:lnTo>
                  <a:lnTo>
                    <a:pt x="12700" y="25400"/>
                  </a:lnTo>
                  <a:lnTo>
                    <a:pt x="12700" y="12700"/>
                  </a:lnTo>
                  <a:lnTo>
                    <a:pt x="12700" y="0"/>
                  </a:lnTo>
                  <a:cubicBezTo>
                    <a:pt x="625475" y="0"/>
                    <a:pt x="1148842" y="1086358"/>
                    <a:pt x="1298321" y="2615692"/>
                  </a:cubicBezTo>
                  <a:cubicBezTo>
                    <a:pt x="1298321" y="2616073"/>
                    <a:pt x="1298321" y="2616454"/>
                    <a:pt x="1298321" y="2616962"/>
                  </a:cubicBezTo>
                  <a:cubicBezTo>
                    <a:pt x="1298321" y="2623947"/>
                    <a:pt x="1292606" y="2629662"/>
                    <a:pt x="1285621" y="2629662"/>
                  </a:cubicBezTo>
                  <a:lnTo>
                    <a:pt x="850519" y="2629662"/>
                  </a:lnTo>
                  <a:lnTo>
                    <a:pt x="850519" y="2616962"/>
                  </a:lnTo>
                  <a:lnTo>
                    <a:pt x="859282" y="2607818"/>
                  </a:lnTo>
                  <a:lnTo>
                    <a:pt x="1771269" y="34758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6386C90F-CE80-0E4B-A250-EB1D3F00429C}"/>
                </a:ext>
              </a:extLst>
            </p:cNvPr>
            <p:cNvSpPr/>
            <p:nvPr/>
          </p:nvSpPr>
          <p:spPr>
            <a:xfrm>
              <a:off x="0" y="-123571"/>
              <a:ext cx="1776603" cy="3621405"/>
            </a:xfrm>
            <a:custGeom>
              <a:avLst/>
              <a:gdLst/>
              <a:ahLst/>
              <a:cxnLst/>
              <a:rect l="l" t="t" r="r" b="b"/>
              <a:pathLst>
                <a:path w="1776603" h="3621405">
                  <a:moveTo>
                    <a:pt x="1772539" y="339852"/>
                  </a:moveTo>
                  <a:cubicBezTo>
                    <a:pt x="1772158" y="340360"/>
                    <a:pt x="1771777" y="340868"/>
                    <a:pt x="1771269" y="341249"/>
                  </a:cubicBezTo>
                  <a:cubicBezTo>
                    <a:pt x="1248537" y="825373"/>
                    <a:pt x="895604" y="2134235"/>
                    <a:pt x="895604" y="3608705"/>
                  </a:cubicBezTo>
                  <a:cubicBezTo>
                    <a:pt x="895604" y="3612134"/>
                    <a:pt x="894207" y="3615309"/>
                    <a:pt x="891921" y="3617722"/>
                  </a:cubicBezTo>
                  <a:cubicBezTo>
                    <a:pt x="889635" y="3620135"/>
                    <a:pt x="886333" y="3621405"/>
                    <a:pt x="882904" y="3621405"/>
                  </a:cubicBezTo>
                  <a:lnTo>
                    <a:pt x="12700" y="3621405"/>
                  </a:lnTo>
                  <a:cubicBezTo>
                    <a:pt x="5715" y="3621405"/>
                    <a:pt x="0" y="3615690"/>
                    <a:pt x="0" y="3608705"/>
                  </a:cubicBezTo>
                  <a:cubicBezTo>
                    <a:pt x="0" y="2481834"/>
                    <a:pt x="206756" y="1423670"/>
                    <a:pt x="555879" y="770001"/>
                  </a:cubicBezTo>
                  <a:lnTo>
                    <a:pt x="567055" y="775970"/>
                  </a:lnTo>
                  <a:lnTo>
                    <a:pt x="555879" y="770001"/>
                  </a:lnTo>
                  <a:cubicBezTo>
                    <a:pt x="854583" y="210693"/>
                    <a:pt x="1230884" y="0"/>
                    <a:pt x="1593977" y="193802"/>
                  </a:cubicBezTo>
                  <a:cubicBezTo>
                    <a:pt x="1653921" y="225806"/>
                    <a:pt x="1713103" y="268732"/>
                    <a:pt x="1771269" y="322580"/>
                  </a:cubicBezTo>
                  <a:cubicBezTo>
                    <a:pt x="1775460" y="326517"/>
                    <a:pt x="1776603" y="332867"/>
                    <a:pt x="1773809" y="337947"/>
                  </a:cubicBezTo>
                  <a:cubicBezTo>
                    <a:pt x="1771015" y="343027"/>
                    <a:pt x="1765173" y="345567"/>
                    <a:pt x="1759585" y="344170"/>
                  </a:cubicBezTo>
                  <a:lnTo>
                    <a:pt x="1762633" y="331851"/>
                  </a:lnTo>
                  <a:lnTo>
                    <a:pt x="1772539" y="339725"/>
                  </a:lnTo>
                  <a:moveTo>
                    <a:pt x="1752600" y="323977"/>
                  </a:moveTo>
                  <a:cubicBezTo>
                    <a:pt x="1755648" y="320040"/>
                    <a:pt x="1760728" y="318389"/>
                    <a:pt x="1765554" y="319532"/>
                  </a:cubicBezTo>
                  <a:lnTo>
                    <a:pt x="1762506" y="331851"/>
                  </a:lnTo>
                  <a:lnTo>
                    <a:pt x="1753870" y="341122"/>
                  </a:lnTo>
                  <a:cubicBezTo>
                    <a:pt x="1697101" y="288544"/>
                    <a:pt x="1639570" y="247015"/>
                    <a:pt x="1581912" y="216154"/>
                  </a:cubicBezTo>
                  <a:cubicBezTo>
                    <a:pt x="1239266" y="33274"/>
                    <a:pt x="875538" y="225171"/>
                    <a:pt x="578231" y="781939"/>
                  </a:cubicBezTo>
                  <a:cubicBezTo>
                    <a:pt x="231902" y="1430528"/>
                    <a:pt x="25400" y="2483993"/>
                    <a:pt x="25400" y="3608705"/>
                  </a:cubicBezTo>
                  <a:lnTo>
                    <a:pt x="12700" y="3608705"/>
                  </a:lnTo>
                  <a:lnTo>
                    <a:pt x="12700" y="3596005"/>
                  </a:lnTo>
                  <a:lnTo>
                    <a:pt x="882904" y="3596005"/>
                  </a:lnTo>
                  <a:lnTo>
                    <a:pt x="882904" y="3608705"/>
                  </a:lnTo>
                  <a:lnTo>
                    <a:pt x="870204" y="3608705"/>
                  </a:lnTo>
                  <a:cubicBezTo>
                    <a:pt x="870204" y="2133600"/>
                    <a:pt x="1222756" y="814705"/>
                    <a:pt x="1753997" y="322707"/>
                  </a:cubicBezTo>
                  <a:lnTo>
                    <a:pt x="1762633" y="331978"/>
                  </a:lnTo>
                  <a:lnTo>
                    <a:pt x="1752727" y="32410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0952ADBC-4A2E-16C8-DEDE-E1744AF6A6A5}"/>
                </a:ext>
              </a:extLst>
            </p:cNvPr>
            <p:cNvSpPr/>
            <p:nvPr/>
          </p:nvSpPr>
          <p:spPr>
            <a:xfrm>
              <a:off x="0" y="0"/>
              <a:ext cx="3919474" cy="3498977"/>
            </a:xfrm>
            <a:custGeom>
              <a:avLst/>
              <a:gdLst/>
              <a:ahLst/>
              <a:cxnLst/>
              <a:rect l="l" t="t" r="r" b="b"/>
              <a:pathLst>
                <a:path w="3919474" h="3498977">
                  <a:moveTo>
                    <a:pt x="1772539" y="216281"/>
                  </a:moveTo>
                  <a:cubicBezTo>
                    <a:pt x="1772158" y="216789"/>
                    <a:pt x="1771777" y="217297"/>
                    <a:pt x="1771269" y="217678"/>
                  </a:cubicBezTo>
                  <a:cubicBezTo>
                    <a:pt x="1248537" y="701802"/>
                    <a:pt x="895604" y="2010664"/>
                    <a:pt x="895604" y="3485134"/>
                  </a:cubicBezTo>
                  <a:cubicBezTo>
                    <a:pt x="895604" y="3488563"/>
                    <a:pt x="894207" y="3491738"/>
                    <a:pt x="891921" y="3494151"/>
                  </a:cubicBezTo>
                  <a:cubicBezTo>
                    <a:pt x="889635" y="3496564"/>
                    <a:pt x="886333" y="3497834"/>
                    <a:pt x="882904" y="3497834"/>
                  </a:cubicBezTo>
                  <a:lnTo>
                    <a:pt x="12700" y="3497834"/>
                  </a:lnTo>
                  <a:cubicBezTo>
                    <a:pt x="5715" y="3497834"/>
                    <a:pt x="0" y="3492119"/>
                    <a:pt x="0" y="3485134"/>
                  </a:cubicBezTo>
                  <a:cubicBezTo>
                    <a:pt x="0" y="1572260"/>
                    <a:pt x="586613" y="0"/>
                    <a:pt x="1327531" y="0"/>
                  </a:cubicBezTo>
                  <a:lnTo>
                    <a:pt x="2197735" y="0"/>
                  </a:lnTo>
                  <a:lnTo>
                    <a:pt x="2197735" y="12700"/>
                  </a:lnTo>
                  <a:lnTo>
                    <a:pt x="2197735" y="0"/>
                  </a:lnTo>
                  <a:lnTo>
                    <a:pt x="2197735" y="12700"/>
                  </a:lnTo>
                  <a:lnTo>
                    <a:pt x="2197735" y="0"/>
                  </a:lnTo>
                  <a:cubicBezTo>
                    <a:pt x="2810510" y="0"/>
                    <a:pt x="3333877" y="1086358"/>
                    <a:pt x="3483356" y="2615692"/>
                  </a:cubicBezTo>
                  <a:lnTo>
                    <a:pt x="3470656" y="2616962"/>
                  </a:lnTo>
                  <a:lnTo>
                    <a:pt x="3470656" y="2604262"/>
                  </a:lnTo>
                  <a:lnTo>
                    <a:pt x="3905758" y="2604262"/>
                  </a:lnTo>
                  <a:cubicBezTo>
                    <a:pt x="3910838" y="2604262"/>
                    <a:pt x="3915410" y="2607310"/>
                    <a:pt x="3917442" y="2612009"/>
                  </a:cubicBezTo>
                  <a:cubicBezTo>
                    <a:pt x="3919474" y="2616708"/>
                    <a:pt x="3918458" y="2622042"/>
                    <a:pt x="3914902" y="2625725"/>
                  </a:cubicBezTo>
                  <a:lnTo>
                    <a:pt x="3086481" y="3493770"/>
                  </a:lnTo>
                  <a:cubicBezTo>
                    <a:pt x="3081655" y="3498850"/>
                    <a:pt x="3073654" y="3498977"/>
                    <a:pt x="3068574" y="3494151"/>
                  </a:cubicBezTo>
                  <a:lnTo>
                    <a:pt x="2156587" y="2626106"/>
                  </a:lnTo>
                  <a:cubicBezTo>
                    <a:pt x="2152777" y="2622550"/>
                    <a:pt x="2151634" y="2616962"/>
                    <a:pt x="2153539" y="2612136"/>
                  </a:cubicBezTo>
                  <a:cubicBezTo>
                    <a:pt x="2155444" y="2607310"/>
                    <a:pt x="2160143" y="2604135"/>
                    <a:pt x="2165350" y="2604135"/>
                  </a:cubicBezTo>
                  <a:lnTo>
                    <a:pt x="2600452" y="2604135"/>
                  </a:lnTo>
                  <a:lnTo>
                    <a:pt x="2600452" y="2616835"/>
                  </a:lnTo>
                  <a:lnTo>
                    <a:pt x="2587752" y="2616835"/>
                  </a:lnTo>
                  <a:lnTo>
                    <a:pt x="2600452" y="2616835"/>
                  </a:lnTo>
                  <a:lnTo>
                    <a:pt x="2587752" y="2618105"/>
                  </a:lnTo>
                  <a:cubicBezTo>
                    <a:pt x="2437638" y="1081405"/>
                    <a:pt x="1913763" y="25400"/>
                    <a:pt x="1327531" y="25400"/>
                  </a:cubicBezTo>
                  <a:lnTo>
                    <a:pt x="1327531" y="0"/>
                  </a:lnTo>
                  <a:cubicBezTo>
                    <a:pt x="1940306" y="0"/>
                    <a:pt x="2463673" y="1086358"/>
                    <a:pt x="2613152" y="2615692"/>
                  </a:cubicBezTo>
                  <a:cubicBezTo>
                    <a:pt x="2613152" y="2616073"/>
                    <a:pt x="2613152" y="2616454"/>
                    <a:pt x="2613152" y="2616962"/>
                  </a:cubicBezTo>
                  <a:cubicBezTo>
                    <a:pt x="2613152" y="2623947"/>
                    <a:pt x="2607437" y="2629662"/>
                    <a:pt x="2600452" y="2629662"/>
                  </a:cubicBezTo>
                  <a:lnTo>
                    <a:pt x="2165350" y="2629662"/>
                  </a:lnTo>
                  <a:lnTo>
                    <a:pt x="2165350" y="2616962"/>
                  </a:lnTo>
                  <a:lnTo>
                    <a:pt x="2174113" y="2607818"/>
                  </a:lnTo>
                  <a:lnTo>
                    <a:pt x="3086100" y="3475863"/>
                  </a:lnTo>
                  <a:lnTo>
                    <a:pt x="3077337" y="3485007"/>
                  </a:lnTo>
                  <a:lnTo>
                    <a:pt x="3068193" y="3476244"/>
                  </a:lnTo>
                  <a:lnTo>
                    <a:pt x="3896614" y="2608199"/>
                  </a:lnTo>
                  <a:lnTo>
                    <a:pt x="3905758" y="2616962"/>
                  </a:lnTo>
                  <a:lnTo>
                    <a:pt x="3905758" y="2629662"/>
                  </a:lnTo>
                  <a:lnTo>
                    <a:pt x="3470656" y="2629662"/>
                  </a:lnTo>
                  <a:cubicBezTo>
                    <a:pt x="3464179" y="2629662"/>
                    <a:pt x="3458591" y="2624709"/>
                    <a:pt x="3457956" y="2618232"/>
                  </a:cubicBezTo>
                  <a:cubicBezTo>
                    <a:pt x="3307842" y="1081405"/>
                    <a:pt x="2783967" y="25400"/>
                    <a:pt x="2197735" y="25400"/>
                  </a:cubicBezTo>
                  <a:lnTo>
                    <a:pt x="1327531" y="25400"/>
                  </a:lnTo>
                  <a:lnTo>
                    <a:pt x="1327531" y="12700"/>
                  </a:lnTo>
                  <a:lnTo>
                    <a:pt x="1327531" y="25400"/>
                  </a:lnTo>
                  <a:cubicBezTo>
                    <a:pt x="616077" y="25400"/>
                    <a:pt x="25400" y="1562354"/>
                    <a:pt x="25400" y="3485134"/>
                  </a:cubicBezTo>
                  <a:lnTo>
                    <a:pt x="12700" y="3485134"/>
                  </a:lnTo>
                  <a:lnTo>
                    <a:pt x="12700" y="3472434"/>
                  </a:lnTo>
                  <a:lnTo>
                    <a:pt x="882904" y="3472434"/>
                  </a:lnTo>
                  <a:lnTo>
                    <a:pt x="882904" y="3485134"/>
                  </a:lnTo>
                  <a:lnTo>
                    <a:pt x="870204" y="3485134"/>
                  </a:lnTo>
                  <a:cubicBezTo>
                    <a:pt x="870204" y="2010029"/>
                    <a:pt x="1222756" y="691134"/>
                    <a:pt x="1753997" y="199136"/>
                  </a:cubicBezTo>
                  <a:lnTo>
                    <a:pt x="1762633" y="208407"/>
                  </a:lnTo>
                  <a:lnTo>
                    <a:pt x="1752727" y="20053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31">
            <a:extLst>
              <a:ext uri="{FF2B5EF4-FFF2-40B4-BE49-F238E27FC236}">
                <a16:creationId xmlns:a16="http://schemas.microsoft.com/office/drawing/2014/main" id="{B744C3F7-847D-11CD-796E-113401F93567}"/>
              </a:ext>
            </a:extLst>
          </p:cNvPr>
          <p:cNvGrpSpPr/>
          <p:nvPr/>
        </p:nvGrpSpPr>
        <p:grpSpPr>
          <a:xfrm>
            <a:off x="4714875" y="1890261"/>
            <a:ext cx="2762250" cy="558355"/>
            <a:chOff x="0" y="0"/>
            <a:chExt cx="4961771" cy="1260575"/>
          </a:xfrm>
        </p:grpSpPr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EAE259A8-E930-0776-FDB6-8F0B68AE10D4}"/>
                </a:ext>
              </a:extLst>
            </p:cNvPr>
            <p:cNvSpPr/>
            <p:nvPr/>
          </p:nvSpPr>
          <p:spPr>
            <a:xfrm>
              <a:off x="12700" y="12700"/>
              <a:ext cx="4938014" cy="1243330"/>
            </a:xfrm>
            <a:custGeom>
              <a:avLst/>
              <a:gdLst/>
              <a:ahLst/>
              <a:cxnLst/>
              <a:rect l="l" t="t" r="r" b="b"/>
              <a:pathLst>
                <a:path w="4938014" h="1243330">
                  <a:moveTo>
                    <a:pt x="0" y="310769"/>
                  </a:moveTo>
                  <a:lnTo>
                    <a:pt x="4310761" y="310769"/>
                  </a:lnTo>
                  <a:lnTo>
                    <a:pt x="4310761" y="0"/>
                  </a:lnTo>
                  <a:lnTo>
                    <a:pt x="4938014" y="621665"/>
                  </a:lnTo>
                  <a:lnTo>
                    <a:pt x="4310761" y="1243330"/>
                  </a:lnTo>
                  <a:lnTo>
                    <a:pt x="4310761" y="932434"/>
                  </a:lnTo>
                  <a:lnTo>
                    <a:pt x="0" y="932434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D684BC05-8392-9BC4-5B58-DB6DE6B14225}"/>
                </a:ext>
              </a:extLst>
            </p:cNvPr>
            <p:cNvSpPr/>
            <p:nvPr/>
          </p:nvSpPr>
          <p:spPr>
            <a:xfrm>
              <a:off x="0" y="-889"/>
              <a:ext cx="4963541" cy="1270635"/>
            </a:xfrm>
            <a:custGeom>
              <a:avLst/>
              <a:gdLst/>
              <a:ahLst/>
              <a:cxnLst/>
              <a:rect l="l" t="t" r="r" b="b"/>
              <a:pathLst>
                <a:path w="4963541" h="1270635">
                  <a:moveTo>
                    <a:pt x="12700" y="311658"/>
                  </a:moveTo>
                  <a:lnTo>
                    <a:pt x="4323461" y="311658"/>
                  </a:lnTo>
                  <a:lnTo>
                    <a:pt x="4323461" y="324358"/>
                  </a:lnTo>
                  <a:lnTo>
                    <a:pt x="4310761" y="324358"/>
                  </a:lnTo>
                  <a:lnTo>
                    <a:pt x="4310761" y="13589"/>
                  </a:lnTo>
                  <a:cubicBezTo>
                    <a:pt x="4310761" y="8509"/>
                    <a:pt x="4313809" y="3810"/>
                    <a:pt x="4318635" y="1905"/>
                  </a:cubicBezTo>
                  <a:cubicBezTo>
                    <a:pt x="4323461" y="0"/>
                    <a:pt x="4328795" y="1016"/>
                    <a:pt x="4332478" y="4572"/>
                  </a:cubicBezTo>
                  <a:lnTo>
                    <a:pt x="4959731" y="626237"/>
                  </a:lnTo>
                  <a:cubicBezTo>
                    <a:pt x="4962144" y="628650"/>
                    <a:pt x="4963541" y="631825"/>
                    <a:pt x="4963541" y="635254"/>
                  </a:cubicBezTo>
                  <a:cubicBezTo>
                    <a:pt x="4963541" y="638683"/>
                    <a:pt x="4962144" y="641858"/>
                    <a:pt x="4959731" y="644271"/>
                  </a:cubicBezTo>
                  <a:lnTo>
                    <a:pt x="4332351" y="1265936"/>
                  </a:lnTo>
                  <a:cubicBezTo>
                    <a:pt x="4328668" y="1269492"/>
                    <a:pt x="4323207" y="1270635"/>
                    <a:pt x="4318508" y="1268603"/>
                  </a:cubicBezTo>
                  <a:cubicBezTo>
                    <a:pt x="4313809" y="1266571"/>
                    <a:pt x="4310634" y="1261999"/>
                    <a:pt x="4310634" y="1256919"/>
                  </a:cubicBezTo>
                  <a:lnTo>
                    <a:pt x="4310634" y="946023"/>
                  </a:lnTo>
                  <a:lnTo>
                    <a:pt x="4323334" y="946023"/>
                  </a:lnTo>
                  <a:lnTo>
                    <a:pt x="4323334" y="958723"/>
                  </a:lnTo>
                  <a:lnTo>
                    <a:pt x="12700" y="958723"/>
                  </a:lnTo>
                  <a:cubicBezTo>
                    <a:pt x="5715" y="958723"/>
                    <a:pt x="0" y="953008"/>
                    <a:pt x="0" y="946023"/>
                  </a:cubicBezTo>
                  <a:lnTo>
                    <a:pt x="0" y="324358"/>
                  </a:lnTo>
                  <a:cubicBezTo>
                    <a:pt x="0" y="317373"/>
                    <a:pt x="5715" y="311658"/>
                    <a:pt x="12700" y="311658"/>
                  </a:cubicBezTo>
                  <a:moveTo>
                    <a:pt x="12700" y="337058"/>
                  </a:moveTo>
                  <a:lnTo>
                    <a:pt x="12700" y="324358"/>
                  </a:lnTo>
                  <a:lnTo>
                    <a:pt x="25400" y="324358"/>
                  </a:lnTo>
                  <a:lnTo>
                    <a:pt x="25400" y="946023"/>
                  </a:lnTo>
                  <a:lnTo>
                    <a:pt x="12700" y="946023"/>
                  </a:lnTo>
                  <a:lnTo>
                    <a:pt x="12700" y="933323"/>
                  </a:lnTo>
                  <a:lnTo>
                    <a:pt x="4323461" y="933323"/>
                  </a:lnTo>
                  <a:cubicBezTo>
                    <a:pt x="4330446" y="933323"/>
                    <a:pt x="4336161" y="939038"/>
                    <a:pt x="4336161" y="946023"/>
                  </a:cubicBezTo>
                  <a:lnTo>
                    <a:pt x="4336161" y="1256919"/>
                  </a:lnTo>
                  <a:lnTo>
                    <a:pt x="4323461" y="1256919"/>
                  </a:lnTo>
                  <a:lnTo>
                    <a:pt x="4314571" y="1247902"/>
                  </a:lnTo>
                  <a:lnTo>
                    <a:pt x="4941824" y="626237"/>
                  </a:lnTo>
                  <a:lnTo>
                    <a:pt x="4950714" y="635254"/>
                  </a:lnTo>
                  <a:lnTo>
                    <a:pt x="4941824" y="644271"/>
                  </a:lnTo>
                  <a:lnTo>
                    <a:pt x="4314571" y="22606"/>
                  </a:lnTo>
                  <a:lnTo>
                    <a:pt x="4323461" y="13589"/>
                  </a:lnTo>
                  <a:lnTo>
                    <a:pt x="4336161" y="13589"/>
                  </a:lnTo>
                  <a:lnTo>
                    <a:pt x="4336161" y="324358"/>
                  </a:lnTo>
                  <a:cubicBezTo>
                    <a:pt x="4336161" y="331343"/>
                    <a:pt x="4330446" y="337058"/>
                    <a:pt x="4323461" y="337058"/>
                  </a:cubicBezTo>
                  <a:lnTo>
                    <a:pt x="12700" y="3370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19067" y="2061218"/>
            <a:ext cx="4152933" cy="2434582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Non-specific complaints (Feeling unwell)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4408178" y="1068908"/>
            <a:ext cx="7364722" cy="4823892"/>
            <a:chOff x="0" y="0"/>
            <a:chExt cx="11805107" cy="773234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805158" cy="7732395"/>
            </a:xfrm>
            <a:custGeom>
              <a:avLst/>
              <a:gdLst/>
              <a:ahLst/>
              <a:cxnLst/>
              <a:rect l="l" t="t" r="r" b="b"/>
              <a:pathLst>
                <a:path w="11805158" h="7732395">
                  <a:moveTo>
                    <a:pt x="0" y="0"/>
                  </a:moveTo>
                  <a:lnTo>
                    <a:pt x="11805158" y="0"/>
                  </a:lnTo>
                  <a:lnTo>
                    <a:pt x="11805158" y="7732395"/>
                  </a:lnTo>
                  <a:lnTo>
                    <a:pt x="0" y="77323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838200" y="3292475"/>
            <a:ext cx="8153400" cy="168910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Most risk stratification scores (MEWS/</a:t>
            </a:r>
            <a:r>
              <a:rPr lang="en-GB" dirty="0" err="1">
                <a:latin typeface="Source Sans Pro"/>
                <a:ea typeface="Source Sans Pro"/>
              </a:rPr>
              <a:t>qSOFA</a:t>
            </a:r>
            <a:r>
              <a:rPr lang="en-GB" dirty="0">
                <a:latin typeface="Source Sans Pro"/>
                <a:ea typeface="Source Sans Pro"/>
              </a:rPr>
              <a:t>/PIRO) don’t work in older patients 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>
          <a:xfrm>
            <a:off x="838200" y="396875"/>
            <a:ext cx="6496050" cy="2651125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endParaRPr lang="en-GB" sz="4400" b="1" dirty="0">
              <a:latin typeface="Source Sans Pro"/>
              <a:ea typeface="Source Sans Pro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GB" sz="4400" b="1" dirty="0">
                <a:latin typeface="Source Sans Pro"/>
                <a:ea typeface="Source Sans Pro"/>
              </a:rPr>
              <a:t>Risk stratification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166911" y="4116001"/>
            <a:ext cx="2392811" cy="1146176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Systolic BP:</a:t>
            </a:r>
          </a:p>
        </p:txBody>
      </p:sp>
      <p:sp>
        <p:nvSpPr>
          <p:cNvPr id="3" name="Content 3"/>
          <p:cNvSpPr>
            <a:spLocks noGrp="1"/>
          </p:cNvSpPr>
          <p:nvPr>
            <p:ph sz="half" idx="1"/>
          </p:nvPr>
        </p:nvSpPr>
        <p:spPr>
          <a:xfrm>
            <a:off x="647700" y="4900153"/>
            <a:ext cx="1352550" cy="73320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70-90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409575" y="2823593"/>
            <a:ext cx="11372850" cy="1446550"/>
            <a:chOff x="0" y="0"/>
            <a:chExt cx="20332696" cy="2977488"/>
          </a:xfrm>
        </p:grpSpPr>
        <p:grpSp>
          <p:nvGrpSpPr>
            <p:cNvPr id="9" name="Group 9"/>
            <p:cNvGrpSpPr>
              <a:grpSpLocks noChangeAspect="1"/>
            </p:cNvGrpSpPr>
            <p:nvPr/>
          </p:nvGrpSpPr>
          <p:grpSpPr>
            <a:xfrm>
              <a:off x="0" y="3"/>
              <a:ext cx="3846741" cy="2971797"/>
              <a:chOff x="0" y="0"/>
              <a:chExt cx="3846741" cy="2971797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3846703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846703" h="2971800">
                    <a:moveTo>
                      <a:pt x="0" y="0"/>
                    </a:moveTo>
                    <a:lnTo>
                      <a:pt x="3846703" y="0"/>
                    </a:lnTo>
                    <a:lnTo>
                      <a:pt x="3846703" y="2971800"/>
                    </a:lnTo>
                    <a:lnTo>
                      <a:pt x="0" y="29718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/>
              </a:p>
            </p:txBody>
          </p:sp>
        </p:grpSp>
        <p:grpSp>
          <p:nvGrpSpPr>
            <p:cNvPr id="11" name="Group 11"/>
            <p:cNvGrpSpPr>
              <a:grpSpLocks noChangeAspect="1"/>
            </p:cNvGrpSpPr>
            <p:nvPr/>
          </p:nvGrpSpPr>
          <p:grpSpPr>
            <a:xfrm>
              <a:off x="7747027" y="0"/>
              <a:ext cx="4465816" cy="2971797"/>
              <a:chOff x="0" y="0"/>
              <a:chExt cx="4465816" cy="2971797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4465828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4465828" h="2971800">
                    <a:moveTo>
                      <a:pt x="0" y="0"/>
                    </a:moveTo>
                    <a:lnTo>
                      <a:pt x="4465828" y="0"/>
                    </a:lnTo>
                    <a:lnTo>
                      <a:pt x="4465828" y="2971800"/>
                    </a:lnTo>
                    <a:lnTo>
                      <a:pt x="0" y="29718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endParaRPr/>
              </a:p>
            </p:txBody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11366499" y="24"/>
              <a:ext cx="4482064" cy="2971803"/>
              <a:chOff x="0" y="0"/>
              <a:chExt cx="4482064" cy="2971803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4482084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4482084" h="2971800">
                    <a:moveTo>
                      <a:pt x="0" y="0"/>
                    </a:moveTo>
                    <a:lnTo>
                      <a:pt x="4482084" y="0"/>
                    </a:lnTo>
                    <a:lnTo>
                      <a:pt x="4482084" y="2971800"/>
                    </a:lnTo>
                    <a:lnTo>
                      <a:pt x="0" y="29718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endParaRPr/>
              </a:p>
            </p:txBody>
          </p:sp>
        </p:grpSp>
        <p:grpSp>
          <p:nvGrpSpPr>
            <p:cNvPr id="15" name="Group 15"/>
            <p:cNvGrpSpPr>
              <a:grpSpLocks noChangeAspect="1"/>
            </p:cNvGrpSpPr>
            <p:nvPr/>
          </p:nvGrpSpPr>
          <p:grpSpPr>
            <a:xfrm>
              <a:off x="15848563" y="24"/>
              <a:ext cx="4484133" cy="2977464"/>
              <a:chOff x="0" y="0"/>
              <a:chExt cx="4484133" cy="2977464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4484116" cy="2977515"/>
              </a:xfrm>
              <a:custGeom>
                <a:avLst/>
                <a:gdLst/>
                <a:ahLst/>
                <a:cxnLst/>
                <a:rect l="l" t="t" r="r" b="b"/>
                <a:pathLst>
                  <a:path w="4484116" h="2977515">
                    <a:moveTo>
                      <a:pt x="0" y="0"/>
                    </a:moveTo>
                    <a:lnTo>
                      <a:pt x="4484116" y="0"/>
                    </a:lnTo>
                    <a:lnTo>
                      <a:pt x="4484116" y="2977515"/>
                    </a:lnTo>
                    <a:lnTo>
                      <a:pt x="0" y="2977515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 b="1"/>
                </a:stretch>
              </a:blipFill>
            </p:spPr>
            <p:txBody>
              <a:bodyPr/>
              <a:lstStyle/>
              <a:p>
                <a:endParaRPr/>
              </a:p>
            </p:txBody>
          </p:sp>
        </p:grpSp>
        <p:grpSp>
          <p:nvGrpSpPr>
            <p:cNvPr id="17" name="Group 17"/>
            <p:cNvGrpSpPr>
              <a:grpSpLocks noChangeAspect="1"/>
            </p:cNvGrpSpPr>
            <p:nvPr/>
          </p:nvGrpSpPr>
          <p:grpSpPr>
            <a:xfrm>
              <a:off x="3844093" y="24"/>
              <a:ext cx="3967507" cy="2971800"/>
              <a:chOff x="0" y="0"/>
              <a:chExt cx="3967507" cy="2971800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3967480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967480" h="2971800">
                    <a:moveTo>
                      <a:pt x="0" y="0"/>
                    </a:moveTo>
                    <a:lnTo>
                      <a:pt x="3967480" y="0"/>
                    </a:lnTo>
                    <a:lnTo>
                      <a:pt x="3967480" y="2971800"/>
                    </a:lnTo>
                    <a:lnTo>
                      <a:pt x="0" y="29718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endParaRPr/>
              </a:p>
            </p:txBody>
          </p: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412981DC-08B0-3ABA-D5DC-D1F434E8BE43}"/>
              </a:ext>
            </a:extLst>
          </p:cNvPr>
          <p:cNvSpPr txBox="1"/>
          <p:nvPr/>
        </p:nvSpPr>
        <p:spPr>
          <a:xfrm>
            <a:off x="466827" y="1224643"/>
            <a:ext cx="91694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latin typeface="Source Sans Pro"/>
                <a:ea typeface="Source Sans Pro"/>
              </a:rPr>
              <a:t>'Normal’ vital signs change with age</a:t>
            </a:r>
          </a:p>
          <a:p>
            <a:endParaRPr lang="en-US" sz="4400" b="1" dirty="0"/>
          </a:p>
        </p:txBody>
      </p:sp>
      <p:sp>
        <p:nvSpPr>
          <p:cNvPr id="6" name="Content 3">
            <a:extLst>
              <a:ext uri="{FF2B5EF4-FFF2-40B4-BE49-F238E27FC236}">
                <a16:creationId xmlns:a16="http://schemas.microsoft.com/office/drawing/2014/main" id="{DB03D540-2941-A95A-22E4-EF476DBA4126}"/>
              </a:ext>
            </a:extLst>
          </p:cNvPr>
          <p:cNvSpPr txBox="1">
            <a:spLocks/>
          </p:cNvSpPr>
          <p:nvPr/>
        </p:nvSpPr>
        <p:spPr>
          <a:xfrm>
            <a:off x="2993028" y="4917689"/>
            <a:ext cx="1352550" cy="733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80-95</a:t>
            </a:r>
          </a:p>
        </p:txBody>
      </p:sp>
      <p:sp>
        <p:nvSpPr>
          <p:cNvPr id="7" name="Content 3">
            <a:extLst>
              <a:ext uri="{FF2B5EF4-FFF2-40B4-BE49-F238E27FC236}">
                <a16:creationId xmlns:a16="http://schemas.microsoft.com/office/drawing/2014/main" id="{37CE3832-25B8-8632-C3C8-39C0FCA8DBE9}"/>
              </a:ext>
            </a:extLst>
          </p:cNvPr>
          <p:cNvSpPr txBox="1">
            <a:spLocks/>
          </p:cNvSpPr>
          <p:nvPr/>
        </p:nvSpPr>
        <p:spPr>
          <a:xfrm>
            <a:off x="4960988" y="4914202"/>
            <a:ext cx="1592211" cy="733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100 - 120</a:t>
            </a:r>
          </a:p>
        </p:txBody>
      </p:sp>
      <p:sp>
        <p:nvSpPr>
          <p:cNvPr id="19" name="Content 3">
            <a:extLst>
              <a:ext uri="{FF2B5EF4-FFF2-40B4-BE49-F238E27FC236}">
                <a16:creationId xmlns:a16="http://schemas.microsoft.com/office/drawing/2014/main" id="{B68D8AA2-8A7D-745D-BED1-C8355B06A568}"/>
              </a:ext>
            </a:extLst>
          </p:cNvPr>
          <p:cNvSpPr txBox="1">
            <a:spLocks/>
          </p:cNvSpPr>
          <p:nvPr/>
        </p:nvSpPr>
        <p:spPr>
          <a:xfrm>
            <a:off x="7639049" y="4894454"/>
            <a:ext cx="1352550" cy="733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120</a:t>
            </a:r>
          </a:p>
        </p:txBody>
      </p:sp>
      <p:sp>
        <p:nvSpPr>
          <p:cNvPr id="20" name="Content 3">
            <a:extLst>
              <a:ext uri="{FF2B5EF4-FFF2-40B4-BE49-F238E27FC236}">
                <a16:creationId xmlns:a16="http://schemas.microsoft.com/office/drawing/2014/main" id="{C6E87B68-DC27-4F54-2443-1E543EEB1091}"/>
              </a:ext>
            </a:extLst>
          </p:cNvPr>
          <p:cNvSpPr txBox="1">
            <a:spLocks/>
          </p:cNvSpPr>
          <p:nvPr/>
        </p:nvSpPr>
        <p:spPr>
          <a:xfrm>
            <a:off x="10077450" y="4876451"/>
            <a:ext cx="1352550" cy="7332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Source Sans Pro"/>
                <a:ea typeface="Source Sans Pro"/>
              </a:rPr>
              <a:t>140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Changing (patho)physiology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846998" y="3011544"/>
            <a:ext cx="8917130" cy="3040864"/>
            <a:chOff x="0" y="0"/>
            <a:chExt cx="16537707" cy="563958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6537687" cy="5639562"/>
            </a:xfrm>
            <a:custGeom>
              <a:avLst/>
              <a:gdLst/>
              <a:ahLst/>
              <a:cxnLst/>
              <a:rect l="l" t="t" r="r" b="b"/>
              <a:pathLst>
                <a:path w="16537687" h="5639562">
                  <a:moveTo>
                    <a:pt x="0" y="0"/>
                  </a:moveTo>
                  <a:lnTo>
                    <a:pt x="16537687" y="0"/>
                  </a:lnTo>
                  <a:lnTo>
                    <a:pt x="16537687" y="5639562"/>
                  </a:lnTo>
                  <a:lnTo>
                    <a:pt x="0" y="56395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346308" y="1947264"/>
            <a:ext cx="4073593" cy="2603740"/>
            <a:chOff x="0" y="0"/>
            <a:chExt cx="9349507" cy="597597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349486" cy="5975985"/>
            </a:xfrm>
            <a:custGeom>
              <a:avLst/>
              <a:gdLst/>
              <a:ahLst/>
              <a:cxnLst/>
              <a:rect l="l" t="t" r="r" b="b"/>
              <a:pathLst>
                <a:path w="9349486" h="5975985">
                  <a:moveTo>
                    <a:pt x="0" y="0"/>
                  </a:moveTo>
                  <a:lnTo>
                    <a:pt x="9349486" y="0"/>
                  </a:lnTo>
                  <a:lnTo>
                    <a:pt x="9349486" y="5975985"/>
                  </a:lnTo>
                  <a:lnTo>
                    <a:pt x="0" y="5975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4724407" y="4219026"/>
            <a:ext cx="2800053" cy="2592889"/>
            <a:chOff x="0" y="0"/>
            <a:chExt cx="6594464" cy="6106568"/>
          </a:xfrm>
        </p:grpSpPr>
        <p:sp>
          <p:nvSpPr>
            <p:cNvPr id="15" name="Freeform 15" descr="Afbeeldingsresultaat voor frank starling curve"/>
            <p:cNvSpPr/>
            <p:nvPr/>
          </p:nvSpPr>
          <p:spPr>
            <a:xfrm>
              <a:off x="0" y="0"/>
              <a:ext cx="6594475" cy="6106541"/>
            </a:xfrm>
            <a:custGeom>
              <a:avLst/>
              <a:gdLst/>
              <a:ahLst/>
              <a:cxnLst/>
              <a:rect l="l" t="t" r="r" b="b"/>
              <a:pathLst>
                <a:path w="6594475" h="6106541">
                  <a:moveTo>
                    <a:pt x="0" y="0"/>
                  </a:moveTo>
                  <a:lnTo>
                    <a:pt x="6594475" y="0"/>
                  </a:lnTo>
                  <a:lnTo>
                    <a:pt x="6594475" y="6106541"/>
                  </a:lnTo>
                  <a:lnTo>
                    <a:pt x="0" y="61065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7602036" y="2055813"/>
            <a:ext cx="2323949" cy="1703047"/>
            <a:chOff x="0" y="0"/>
            <a:chExt cx="6654800" cy="4876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654800" cy="4876800"/>
            </a:xfrm>
            <a:custGeom>
              <a:avLst/>
              <a:gdLst/>
              <a:ahLst/>
              <a:cxnLst/>
              <a:rect l="l" t="t" r="r" b="b"/>
              <a:pathLst>
                <a:path w="6654800" h="4876800">
                  <a:moveTo>
                    <a:pt x="0" y="0"/>
                  </a:moveTo>
                  <a:lnTo>
                    <a:pt x="6654800" y="0"/>
                  </a:lnTo>
                  <a:lnTo>
                    <a:pt x="6654800" y="4876800"/>
                  </a:lnTo>
                  <a:lnTo>
                    <a:pt x="0" y="4876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253B6C1-5F71-CCCD-0EBF-5746A8493B52}"/>
              </a:ext>
            </a:extLst>
          </p:cNvPr>
          <p:cNvGrpSpPr/>
          <p:nvPr/>
        </p:nvGrpSpPr>
        <p:grpSpPr>
          <a:xfrm>
            <a:off x="2145163" y="5545940"/>
            <a:ext cx="1448938" cy="1434928"/>
            <a:chOff x="0" y="0"/>
            <a:chExt cx="3454400" cy="3962795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3F641AB-3D8D-6667-F5F0-80F03BD4179D}"/>
                </a:ext>
              </a:extLst>
            </p:cNvPr>
            <p:cNvSpPr/>
            <p:nvPr/>
          </p:nvSpPr>
          <p:spPr>
            <a:xfrm>
              <a:off x="532257" y="693166"/>
              <a:ext cx="2389886" cy="2576576"/>
            </a:xfrm>
            <a:custGeom>
              <a:avLst/>
              <a:gdLst/>
              <a:ahLst/>
              <a:cxnLst/>
              <a:rect l="l" t="t" r="r" b="b"/>
              <a:pathLst>
                <a:path w="2389886" h="2576576">
                  <a:moveTo>
                    <a:pt x="0" y="530479"/>
                  </a:moveTo>
                  <a:lnTo>
                    <a:pt x="607949" y="0"/>
                  </a:lnTo>
                  <a:lnTo>
                    <a:pt x="1194943" y="673989"/>
                  </a:lnTo>
                  <a:lnTo>
                    <a:pt x="1781937" y="0"/>
                  </a:lnTo>
                  <a:lnTo>
                    <a:pt x="2389886" y="530479"/>
                  </a:lnTo>
                  <a:lnTo>
                    <a:pt x="1729867" y="1288288"/>
                  </a:lnTo>
                  <a:lnTo>
                    <a:pt x="2389886" y="2046097"/>
                  </a:lnTo>
                  <a:lnTo>
                    <a:pt x="1781937" y="2576576"/>
                  </a:lnTo>
                  <a:lnTo>
                    <a:pt x="1194943" y="1902460"/>
                  </a:lnTo>
                  <a:lnTo>
                    <a:pt x="607949" y="2576449"/>
                  </a:lnTo>
                  <a:lnTo>
                    <a:pt x="0" y="2046097"/>
                  </a:lnTo>
                  <a:lnTo>
                    <a:pt x="660019" y="128828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E3A2B3C0-5659-C451-3231-55CCF90F24F0}"/>
                </a:ext>
              </a:extLst>
            </p:cNvPr>
            <p:cNvSpPr/>
            <p:nvPr/>
          </p:nvSpPr>
          <p:spPr>
            <a:xfrm>
              <a:off x="518033" y="680212"/>
              <a:ext cx="2418588" cy="2602230"/>
            </a:xfrm>
            <a:custGeom>
              <a:avLst/>
              <a:gdLst/>
              <a:ahLst/>
              <a:cxnLst/>
              <a:rect l="l" t="t" r="r" b="b"/>
              <a:pathLst>
                <a:path w="2418588" h="2602230">
                  <a:moveTo>
                    <a:pt x="5842" y="533781"/>
                  </a:moveTo>
                  <a:lnTo>
                    <a:pt x="613791" y="3302"/>
                  </a:lnTo>
                  <a:cubicBezTo>
                    <a:pt x="616331" y="1143"/>
                    <a:pt x="619633" y="0"/>
                    <a:pt x="623062" y="254"/>
                  </a:cubicBezTo>
                  <a:cubicBezTo>
                    <a:pt x="626491" y="508"/>
                    <a:pt x="629539" y="2032"/>
                    <a:pt x="631825" y="4572"/>
                  </a:cubicBezTo>
                  <a:lnTo>
                    <a:pt x="1218819" y="678561"/>
                  </a:lnTo>
                  <a:lnTo>
                    <a:pt x="1209294" y="686943"/>
                  </a:lnTo>
                  <a:lnTo>
                    <a:pt x="1199769" y="678561"/>
                  </a:lnTo>
                  <a:lnTo>
                    <a:pt x="1786763" y="4572"/>
                  </a:lnTo>
                  <a:cubicBezTo>
                    <a:pt x="1788922" y="2032"/>
                    <a:pt x="1792097" y="508"/>
                    <a:pt x="1795526" y="254"/>
                  </a:cubicBezTo>
                  <a:cubicBezTo>
                    <a:pt x="1798955" y="0"/>
                    <a:pt x="1802257" y="1143"/>
                    <a:pt x="1804797" y="3302"/>
                  </a:cubicBezTo>
                  <a:lnTo>
                    <a:pt x="2412746" y="533781"/>
                  </a:lnTo>
                  <a:cubicBezTo>
                    <a:pt x="2418080" y="538353"/>
                    <a:pt x="2418588" y="546354"/>
                    <a:pt x="2414016" y="551688"/>
                  </a:cubicBezTo>
                  <a:lnTo>
                    <a:pt x="1753997" y="1309497"/>
                  </a:lnTo>
                  <a:lnTo>
                    <a:pt x="1744472" y="1301115"/>
                  </a:lnTo>
                  <a:lnTo>
                    <a:pt x="1753997" y="1292733"/>
                  </a:lnTo>
                  <a:lnTo>
                    <a:pt x="2414016" y="2050542"/>
                  </a:lnTo>
                  <a:cubicBezTo>
                    <a:pt x="2418588" y="2055876"/>
                    <a:pt x="2418080" y="2063877"/>
                    <a:pt x="2412746" y="2068449"/>
                  </a:cubicBezTo>
                  <a:lnTo>
                    <a:pt x="1804797" y="2598928"/>
                  </a:lnTo>
                  <a:cubicBezTo>
                    <a:pt x="1802257" y="2601087"/>
                    <a:pt x="1798955" y="2602230"/>
                    <a:pt x="1795526" y="2601976"/>
                  </a:cubicBezTo>
                  <a:cubicBezTo>
                    <a:pt x="1792097" y="2601722"/>
                    <a:pt x="1789049" y="2600198"/>
                    <a:pt x="1786763" y="2597658"/>
                  </a:cubicBezTo>
                  <a:lnTo>
                    <a:pt x="1199769" y="1923669"/>
                  </a:lnTo>
                  <a:lnTo>
                    <a:pt x="1209294" y="1915287"/>
                  </a:lnTo>
                  <a:lnTo>
                    <a:pt x="1218819" y="1923669"/>
                  </a:lnTo>
                  <a:lnTo>
                    <a:pt x="631825" y="2597658"/>
                  </a:lnTo>
                  <a:cubicBezTo>
                    <a:pt x="629666" y="2600198"/>
                    <a:pt x="626491" y="2601722"/>
                    <a:pt x="623062" y="2601976"/>
                  </a:cubicBezTo>
                  <a:cubicBezTo>
                    <a:pt x="619633" y="2602230"/>
                    <a:pt x="616331" y="2601087"/>
                    <a:pt x="613791" y="2598928"/>
                  </a:cubicBezTo>
                  <a:lnTo>
                    <a:pt x="5842" y="2068576"/>
                  </a:lnTo>
                  <a:cubicBezTo>
                    <a:pt x="508" y="2064004"/>
                    <a:pt x="0" y="2056003"/>
                    <a:pt x="4572" y="2050669"/>
                  </a:cubicBezTo>
                  <a:lnTo>
                    <a:pt x="664591" y="1292860"/>
                  </a:lnTo>
                  <a:lnTo>
                    <a:pt x="674116" y="1301242"/>
                  </a:lnTo>
                  <a:lnTo>
                    <a:pt x="664591" y="1309624"/>
                  </a:lnTo>
                  <a:lnTo>
                    <a:pt x="4699" y="551688"/>
                  </a:lnTo>
                  <a:cubicBezTo>
                    <a:pt x="127" y="546354"/>
                    <a:pt x="635" y="538353"/>
                    <a:pt x="5969" y="533781"/>
                  </a:cubicBezTo>
                  <a:moveTo>
                    <a:pt x="22606" y="552958"/>
                  </a:moveTo>
                  <a:lnTo>
                    <a:pt x="14224" y="543433"/>
                  </a:lnTo>
                  <a:lnTo>
                    <a:pt x="23749" y="535051"/>
                  </a:lnTo>
                  <a:lnTo>
                    <a:pt x="683768" y="1292860"/>
                  </a:lnTo>
                  <a:cubicBezTo>
                    <a:pt x="687959" y="1297686"/>
                    <a:pt x="687959" y="1304798"/>
                    <a:pt x="683768" y="1309497"/>
                  </a:cubicBezTo>
                  <a:lnTo>
                    <a:pt x="23876" y="2067306"/>
                  </a:lnTo>
                  <a:lnTo>
                    <a:pt x="14351" y="2058924"/>
                  </a:lnTo>
                  <a:lnTo>
                    <a:pt x="22733" y="2049399"/>
                  </a:lnTo>
                  <a:lnTo>
                    <a:pt x="630555" y="2579878"/>
                  </a:lnTo>
                  <a:lnTo>
                    <a:pt x="622173" y="2589403"/>
                  </a:lnTo>
                  <a:lnTo>
                    <a:pt x="612648" y="2581021"/>
                  </a:lnTo>
                  <a:lnTo>
                    <a:pt x="1199642" y="1907032"/>
                  </a:lnTo>
                  <a:cubicBezTo>
                    <a:pt x="1202055" y="1904238"/>
                    <a:pt x="1205484" y="1902714"/>
                    <a:pt x="1209167" y="1902714"/>
                  </a:cubicBezTo>
                  <a:cubicBezTo>
                    <a:pt x="1212850" y="1902714"/>
                    <a:pt x="1216279" y="1904365"/>
                    <a:pt x="1218692" y="1907032"/>
                  </a:cubicBezTo>
                  <a:lnTo>
                    <a:pt x="1805686" y="2581021"/>
                  </a:lnTo>
                  <a:lnTo>
                    <a:pt x="1796161" y="2589403"/>
                  </a:lnTo>
                  <a:lnTo>
                    <a:pt x="1787779" y="2579878"/>
                  </a:lnTo>
                  <a:lnTo>
                    <a:pt x="2395728" y="2049399"/>
                  </a:lnTo>
                  <a:lnTo>
                    <a:pt x="2404110" y="2058924"/>
                  </a:lnTo>
                  <a:lnTo>
                    <a:pt x="2394585" y="2067306"/>
                  </a:lnTo>
                  <a:lnTo>
                    <a:pt x="1734566" y="1309497"/>
                  </a:lnTo>
                  <a:cubicBezTo>
                    <a:pt x="1730375" y="1304671"/>
                    <a:pt x="1730375" y="1297559"/>
                    <a:pt x="1734566" y="1292860"/>
                  </a:cubicBezTo>
                  <a:lnTo>
                    <a:pt x="2394585" y="535051"/>
                  </a:lnTo>
                  <a:lnTo>
                    <a:pt x="2404110" y="543433"/>
                  </a:lnTo>
                  <a:lnTo>
                    <a:pt x="2395728" y="552958"/>
                  </a:lnTo>
                  <a:lnTo>
                    <a:pt x="1787779" y="22479"/>
                  </a:lnTo>
                  <a:lnTo>
                    <a:pt x="1796161" y="12954"/>
                  </a:lnTo>
                  <a:lnTo>
                    <a:pt x="1805686" y="21336"/>
                  </a:lnTo>
                  <a:lnTo>
                    <a:pt x="1218692" y="695325"/>
                  </a:lnTo>
                  <a:cubicBezTo>
                    <a:pt x="1216279" y="698119"/>
                    <a:pt x="1212850" y="699643"/>
                    <a:pt x="1209167" y="699643"/>
                  </a:cubicBezTo>
                  <a:cubicBezTo>
                    <a:pt x="1205484" y="699643"/>
                    <a:pt x="1202055" y="697992"/>
                    <a:pt x="1199642" y="695325"/>
                  </a:cubicBezTo>
                  <a:lnTo>
                    <a:pt x="612648" y="21209"/>
                  </a:lnTo>
                  <a:lnTo>
                    <a:pt x="622173" y="12827"/>
                  </a:lnTo>
                  <a:lnTo>
                    <a:pt x="630555" y="22352"/>
                  </a:lnTo>
                  <a:lnTo>
                    <a:pt x="22606" y="5529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D1163576-827D-24C0-EBA1-DC217058BE84}"/>
              </a:ext>
            </a:extLst>
          </p:cNvPr>
          <p:cNvGrpSpPr/>
          <p:nvPr/>
        </p:nvGrpSpPr>
        <p:grpSpPr>
          <a:xfrm>
            <a:off x="5224271" y="2070409"/>
            <a:ext cx="2007525" cy="747761"/>
            <a:chOff x="0" y="0"/>
            <a:chExt cx="3468509" cy="1500112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843CA904-CBF9-265F-B918-911C1F956C5B}"/>
                </a:ext>
              </a:extLst>
            </p:cNvPr>
            <p:cNvSpPr/>
            <p:nvPr/>
          </p:nvSpPr>
          <p:spPr>
            <a:xfrm>
              <a:off x="12700" y="12700"/>
              <a:ext cx="3443097" cy="1474724"/>
            </a:xfrm>
            <a:custGeom>
              <a:avLst/>
              <a:gdLst/>
              <a:ahLst/>
              <a:cxnLst/>
              <a:rect l="l" t="t" r="r" b="b"/>
              <a:pathLst>
                <a:path w="3443097" h="1474724">
                  <a:moveTo>
                    <a:pt x="0" y="368681"/>
                  </a:moveTo>
                  <a:lnTo>
                    <a:pt x="2698496" y="368681"/>
                  </a:lnTo>
                  <a:lnTo>
                    <a:pt x="2698496" y="0"/>
                  </a:lnTo>
                  <a:lnTo>
                    <a:pt x="3443097" y="737362"/>
                  </a:lnTo>
                  <a:lnTo>
                    <a:pt x="2698496" y="1474724"/>
                  </a:lnTo>
                  <a:lnTo>
                    <a:pt x="2698496" y="1106043"/>
                  </a:lnTo>
                  <a:lnTo>
                    <a:pt x="0" y="1106043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BCC6003E-1866-8E52-F9CE-8A6FEF8F1CAD}"/>
                </a:ext>
              </a:extLst>
            </p:cNvPr>
            <p:cNvSpPr/>
            <p:nvPr/>
          </p:nvSpPr>
          <p:spPr>
            <a:xfrm>
              <a:off x="0" y="-889"/>
              <a:ext cx="3468624" cy="1502029"/>
            </a:xfrm>
            <a:custGeom>
              <a:avLst/>
              <a:gdLst/>
              <a:ahLst/>
              <a:cxnLst/>
              <a:rect l="l" t="t" r="r" b="b"/>
              <a:pathLst>
                <a:path w="3468624" h="1502029">
                  <a:moveTo>
                    <a:pt x="12700" y="369570"/>
                  </a:moveTo>
                  <a:lnTo>
                    <a:pt x="2711196" y="369570"/>
                  </a:lnTo>
                  <a:lnTo>
                    <a:pt x="2711196" y="382270"/>
                  </a:lnTo>
                  <a:lnTo>
                    <a:pt x="2698496" y="382270"/>
                  </a:lnTo>
                  <a:lnTo>
                    <a:pt x="2698496" y="13589"/>
                  </a:lnTo>
                  <a:cubicBezTo>
                    <a:pt x="2698496" y="8509"/>
                    <a:pt x="2701544" y="3810"/>
                    <a:pt x="2706370" y="1905"/>
                  </a:cubicBezTo>
                  <a:cubicBezTo>
                    <a:pt x="2711196" y="0"/>
                    <a:pt x="2716530" y="1016"/>
                    <a:pt x="2720213" y="4572"/>
                  </a:cubicBezTo>
                  <a:lnTo>
                    <a:pt x="3464814" y="741934"/>
                  </a:lnTo>
                  <a:cubicBezTo>
                    <a:pt x="3467227" y="744347"/>
                    <a:pt x="3468624" y="747522"/>
                    <a:pt x="3468624" y="750951"/>
                  </a:cubicBezTo>
                  <a:cubicBezTo>
                    <a:pt x="3468624" y="754380"/>
                    <a:pt x="3467227" y="757555"/>
                    <a:pt x="3464814" y="759968"/>
                  </a:cubicBezTo>
                  <a:lnTo>
                    <a:pt x="2720213" y="1497330"/>
                  </a:lnTo>
                  <a:cubicBezTo>
                    <a:pt x="2716530" y="1500886"/>
                    <a:pt x="2711069" y="1502029"/>
                    <a:pt x="2706370" y="1499997"/>
                  </a:cubicBezTo>
                  <a:cubicBezTo>
                    <a:pt x="2701671" y="1497965"/>
                    <a:pt x="2698496" y="1493393"/>
                    <a:pt x="2698496" y="1488313"/>
                  </a:cubicBezTo>
                  <a:lnTo>
                    <a:pt x="2698496" y="1119632"/>
                  </a:lnTo>
                  <a:lnTo>
                    <a:pt x="2711196" y="1119632"/>
                  </a:lnTo>
                  <a:lnTo>
                    <a:pt x="2711196" y="1132332"/>
                  </a:lnTo>
                  <a:lnTo>
                    <a:pt x="12700" y="1132332"/>
                  </a:lnTo>
                  <a:cubicBezTo>
                    <a:pt x="5715" y="1132332"/>
                    <a:pt x="0" y="1126617"/>
                    <a:pt x="0" y="1119632"/>
                  </a:cubicBezTo>
                  <a:lnTo>
                    <a:pt x="0" y="382270"/>
                  </a:lnTo>
                  <a:cubicBezTo>
                    <a:pt x="0" y="375285"/>
                    <a:pt x="5715" y="369570"/>
                    <a:pt x="12700" y="369570"/>
                  </a:cubicBezTo>
                  <a:moveTo>
                    <a:pt x="12700" y="394970"/>
                  </a:moveTo>
                  <a:lnTo>
                    <a:pt x="12700" y="382270"/>
                  </a:lnTo>
                  <a:lnTo>
                    <a:pt x="25400" y="382270"/>
                  </a:lnTo>
                  <a:lnTo>
                    <a:pt x="25400" y="1119632"/>
                  </a:lnTo>
                  <a:lnTo>
                    <a:pt x="12700" y="1119632"/>
                  </a:lnTo>
                  <a:lnTo>
                    <a:pt x="12700" y="1106932"/>
                  </a:lnTo>
                  <a:lnTo>
                    <a:pt x="2711196" y="1106932"/>
                  </a:lnTo>
                  <a:cubicBezTo>
                    <a:pt x="2718181" y="1106932"/>
                    <a:pt x="2723896" y="1112647"/>
                    <a:pt x="2723896" y="1119632"/>
                  </a:cubicBezTo>
                  <a:lnTo>
                    <a:pt x="2723896" y="1488313"/>
                  </a:lnTo>
                  <a:lnTo>
                    <a:pt x="2711196" y="1488313"/>
                  </a:lnTo>
                  <a:lnTo>
                    <a:pt x="2702306" y="1479296"/>
                  </a:lnTo>
                  <a:lnTo>
                    <a:pt x="3446907" y="741934"/>
                  </a:lnTo>
                  <a:lnTo>
                    <a:pt x="3455797" y="750951"/>
                  </a:lnTo>
                  <a:lnTo>
                    <a:pt x="3446907" y="759968"/>
                  </a:lnTo>
                  <a:lnTo>
                    <a:pt x="2702306" y="22606"/>
                  </a:lnTo>
                  <a:lnTo>
                    <a:pt x="2711196" y="13589"/>
                  </a:lnTo>
                  <a:lnTo>
                    <a:pt x="2723896" y="13589"/>
                  </a:lnTo>
                  <a:lnTo>
                    <a:pt x="2723896" y="382270"/>
                  </a:lnTo>
                  <a:cubicBezTo>
                    <a:pt x="2723896" y="389255"/>
                    <a:pt x="2718181" y="394970"/>
                    <a:pt x="2711196" y="394970"/>
                  </a:cubicBezTo>
                  <a:lnTo>
                    <a:pt x="12700" y="3949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4554F5B-6335-C4CB-FEC5-8DB84A34CB02}"/>
              </a:ext>
            </a:extLst>
          </p:cNvPr>
          <p:cNvGrpSpPr/>
          <p:nvPr/>
        </p:nvGrpSpPr>
        <p:grpSpPr>
          <a:xfrm>
            <a:off x="10575433" y="2076740"/>
            <a:ext cx="929822" cy="1869629"/>
            <a:chOff x="0" y="0"/>
            <a:chExt cx="1606504" cy="3750733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B3C8FDAF-A996-2C66-CE6F-4BEEA015474C}"/>
                </a:ext>
              </a:extLst>
            </p:cNvPr>
            <p:cNvSpPr/>
            <p:nvPr/>
          </p:nvSpPr>
          <p:spPr>
            <a:xfrm>
              <a:off x="12700" y="12700"/>
              <a:ext cx="1581150" cy="3725291"/>
            </a:xfrm>
            <a:custGeom>
              <a:avLst/>
              <a:gdLst/>
              <a:ahLst/>
              <a:cxnLst/>
              <a:rect l="l" t="t" r="r" b="b"/>
              <a:pathLst>
                <a:path w="1581150" h="3725291">
                  <a:moveTo>
                    <a:pt x="0" y="797814"/>
                  </a:moveTo>
                  <a:lnTo>
                    <a:pt x="790575" y="0"/>
                  </a:lnTo>
                  <a:lnTo>
                    <a:pt x="1581150" y="797814"/>
                  </a:lnTo>
                  <a:lnTo>
                    <a:pt x="1185799" y="797814"/>
                  </a:lnTo>
                  <a:lnTo>
                    <a:pt x="1185799" y="3725291"/>
                  </a:lnTo>
                  <a:lnTo>
                    <a:pt x="395224" y="3725291"/>
                  </a:lnTo>
                  <a:lnTo>
                    <a:pt x="395224" y="797814"/>
                  </a:lnTo>
                  <a:close/>
                </a:path>
              </a:pathLst>
            </a:custGeom>
            <a:solidFill>
              <a:srgbClr val="BC410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33CE92F-9168-2B05-26B9-636D9AD43316}"/>
                </a:ext>
              </a:extLst>
            </p:cNvPr>
            <p:cNvSpPr/>
            <p:nvPr/>
          </p:nvSpPr>
          <p:spPr>
            <a:xfrm>
              <a:off x="-889" y="0"/>
              <a:ext cx="1608455" cy="3750691"/>
            </a:xfrm>
            <a:custGeom>
              <a:avLst/>
              <a:gdLst/>
              <a:ahLst/>
              <a:cxnLst/>
              <a:rect l="l" t="t" r="r" b="b"/>
              <a:pathLst>
                <a:path w="1608455" h="3750691">
                  <a:moveTo>
                    <a:pt x="4572" y="801624"/>
                  </a:moveTo>
                  <a:lnTo>
                    <a:pt x="795147" y="3810"/>
                  </a:lnTo>
                  <a:cubicBezTo>
                    <a:pt x="797560" y="1397"/>
                    <a:pt x="800735" y="0"/>
                    <a:pt x="804164" y="0"/>
                  </a:cubicBezTo>
                  <a:cubicBezTo>
                    <a:pt x="807593" y="0"/>
                    <a:pt x="810768" y="1397"/>
                    <a:pt x="813181" y="3810"/>
                  </a:cubicBezTo>
                  <a:lnTo>
                    <a:pt x="1603756" y="801624"/>
                  </a:lnTo>
                  <a:cubicBezTo>
                    <a:pt x="1607312" y="805307"/>
                    <a:pt x="1608455" y="810768"/>
                    <a:pt x="1606423" y="815467"/>
                  </a:cubicBezTo>
                  <a:cubicBezTo>
                    <a:pt x="1604391" y="820166"/>
                    <a:pt x="1599819" y="823341"/>
                    <a:pt x="1594739" y="823341"/>
                  </a:cubicBezTo>
                  <a:lnTo>
                    <a:pt x="1199388" y="823341"/>
                  </a:lnTo>
                  <a:lnTo>
                    <a:pt x="1199388" y="810641"/>
                  </a:lnTo>
                  <a:lnTo>
                    <a:pt x="1212088" y="810641"/>
                  </a:lnTo>
                  <a:lnTo>
                    <a:pt x="1212088" y="3737991"/>
                  </a:lnTo>
                  <a:cubicBezTo>
                    <a:pt x="1212088" y="3744976"/>
                    <a:pt x="1206373" y="3750691"/>
                    <a:pt x="1199388" y="3750691"/>
                  </a:cubicBezTo>
                  <a:lnTo>
                    <a:pt x="408813" y="3750691"/>
                  </a:lnTo>
                  <a:cubicBezTo>
                    <a:pt x="401828" y="3750691"/>
                    <a:pt x="396113" y="3744976"/>
                    <a:pt x="396113" y="3737991"/>
                  </a:cubicBezTo>
                  <a:lnTo>
                    <a:pt x="396113" y="810514"/>
                  </a:lnTo>
                  <a:lnTo>
                    <a:pt x="408813" y="810514"/>
                  </a:lnTo>
                  <a:lnTo>
                    <a:pt x="408813" y="823214"/>
                  </a:lnTo>
                  <a:lnTo>
                    <a:pt x="13589" y="823214"/>
                  </a:lnTo>
                  <a:cubicBezTo>
                    <a:pt x="8509" y="823214"/>
                    <a:pt x="3810" y="820166"/>
                    <a:pt x="1905" y="815340"/>
                  </a:cubicBezTo>
                  <a:cubicBezTo>
                    <a:pt x="0" y="810514"/>
                    <a:pt x="1016" y="805180"/>
                    <a:pt x="4572" y="801497"/>
                  </a:cubicBezTo>
                  <a:moveTo>
                    <a:pt x="22606" y="819404"/>
                  </a:moveTo>
                  <a:lnTo>
                    <a:pt x="13589" y="810514"/>
                  </a:lnTo>
                  <a:lnTo>
                    <a:pt x="13589" y="797814"/>
                  </a:lnTo>
                  <a:lnTo>
                    <a:pt x="408813" y="797814"/>
                  </a:lnTo>
                  <a:cubicBezTo>
                    <a:pt x="415798" y="797814"/>
                    <a:pt x="421513" y="803529"/>
                    <a:pt x="421513" y="810514"/>
                  </a:cubicBezTo>
                  <a:lnTo>
                    <a:pt x="421513" y="3737991"/>
                  </a:lnTo>
                  <a:lnTo>
                    <a:pt x="408813" y="3737991"/>
                  </a:lnTo>
                  <a:lnTo>
                    <a:pt x="408813" y="3725291"/>
                  </a:lnTo>
                  <a:lnTo>
                    <a:pt x="1199388" y="3725291"/>
                  </a:lnTo>
                  <a:lnTo>
                    <a:pt x="1199388" y="3737991"/>
                  </a:lnTo>
                  <a:lnTo>
                    <a:pt x="1186688" y="3737991"/>
                  </a:lnTo>
                  <a:lnTo>
                    <a:pt x="1186688" y="810514"/>
                  </a:lnTo>
                  <a:cubicBezTo>
                    <a:pt x="1186688" y="803529"/>
                    <a:pt x="1192403" y="797814"/>
                    <a:pt x="1199388" y="797814"/>
                  </a:cubicBezTo>
                  <a:lnTo>
                    <a:pt x="1594739" y="797814"/>
                  </a:lnTo>
                  <a:lnTo>
                    <a:pt x="1594739" y="810514"/>
                  </a:lnTo>
                  <a:lnTo>
                    <a:pt x="1585722" y="819404"/>
                  </a:lnTo>
                  <a:lnTo>
                    <a:pt x="795147" y="21590"/>
                  </a:lnTo>
                  <a:lnTo>
                    <a:pt x="804164" y="12700"/>
                  </a:lnTo>
                  <a:lnTo>
                    <a:pt x="813181" y="21590"/>
                  </a:lnTo>
                  <a:lnTo>
                    <a:pt x="22606" y="81940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10393332" y="4716339"/>
            <a:ext cx="1920935" cy="1411411"/>
          </a:xfrm>
        </p:spPr>
        <p:txBody>
          <a:bodyPr>
            <a:no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GB" sz="2000" dirty="0">
                <a:solidFill>
                  <a:srgbClr val="C00000"/>
                </a:solidFill>
                <a:latin typeface="Source Sans Pro"/>
                <a:ea typeface="Source Sans Pro"/>
              </a:rPr>
              <a:t>After load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GB" sz="2000" dirty="0">
                <a:solidFill>
                  <a:srgbClr val="C00000"/>
                </a:solidFill>
                <a:latin typeface="Source Sans Pro"/>
                <a:ea typeface="Source Sans Pro"/>
              </a:rPr>
              <a:t>Contractility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GB" sz="2000" dirty="0">
                <a:solidFill>
                  <a:srgbClr val="C00000"/>
                </a:solidFill>
                <a:latin typeface="Source Sans Pro"/>
                <a:ea typeface="Source Sans Pro"/>
              </a:rPr>
              <a:t>Preload</a:t>
            </a:r>
          </a:p>
        </p:txBody>
      </p:sp>
      <p:grpSp>
        <p:nvGrpSpPr>
          <p:cNvPr id="24" name="Group 6">
            <a:extLst>
              <a:ext uri="{FF2B5EF4-FFF2-40B4-BE49-F238E27FC236}">
                <a16:creationId xmlns:a16="http://schemas.microsoft.com/office/drawing/2014/main" id="{0C34DC13-0FCC-B428-FEAD-7E780FF35629}"/>
              </a:ext>
            </a:extLst>
          </p:cNvPr>
          <p:cNvGrpSpPr/>
          <p:nvPr/>
        </p:nvGrpSpPr>
        <p:grpSpPr>
          <a:xfrm>
            <a:off x="8675110" y="5545940"/>
            <a:ext cx="1448938" cy="1434928"/>
            <a:chOff x="0" y="0"/>
            <a:chExt cx="3454400" cy="3962795"/>
          </a:xfrm>
        </p:grpSpPr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280C9D11-649C-3696-E0AA-577614A344BB}"/>
                </a:ext>
              </a:extLst>
            </p:cNvPr>
            <p:cNvSpPr/>
            <p:nvPr/>
          </p:nvSpPr>
          <p:spPr>
            <a:xfrm>
              <a:off x="532257" y="693166"/>
              <a:ext cx="2389886" cy="2576576"/>
            </a:xfrm>
            <a:custGeom>
              <a:avLst/>
              <a:gdLst/>
              <a:ahLst/>
              <a:cxnLst/>
              <a:rect l="l" t="t" r="r" b="b"/>
              <a:pathLst>
                <a:path w="2389886" h="2576576">
                  <a:moveTo>
                    <a:pt x="0" y="530479"/>
                  </a:moveTo>
                  <a:lnTo>
                    <a:pt x="607949" y="0"/>
                  </a:lnTo>
                  <a:lnTo>
                    <a:pt x="1194943" y="673989"/>
                  </a:lnTo>
                  <a:lnTo>
                    <a:pt x="1781937" y="0"/>
                  </a:lnTo>
                  <a:lnTo>
                    <a:pt x="2389886" y="530479"/>
                  </a:lnTo>
                  <a:lnTo>
                    <a:pt x="1729867" y="1288288"/>
                  </a:lnTo>
                  <a:lnTo>
                    <a:pt x="2389886" y="2046097"/>
                  </a:lnTo>
                  <a:lnTo>
                    <a:pt x="1781937" y="2576576"/>
                  </a:lnTo>
                  <a:lnTo>
                    <a:pt x="1194943" y="1902460"/>
                  </a:lnTo>
                  <a:lnTo>
                    <a:pt x="607949" y="2576449"/>
                  </a:lnTo>
                  <a:lnTo>
                    <a:pt x="0" y="2046097"/>
                  </a:lnTo>
                  <a:lnTo>
                    <a:pt x="660019" y="128828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76E68B38-34E1-C6BD-48C6-3A459E2C799C}"/>
                </a:ext>
              </a:extLst>
            </p:cNvPr>
            <p:cNvSpPr/>
            <p:nvPr/>
          </p:nvSpPr>
          <p:spPr>
            <a:xfrm>
              <a:off x="518033" y="680212"/>
              <a:ext cx="2418588" cy="2602230"/>
            </a:xfrm>
            <a:custGeom>
              <a:avLst/>
              <a:gdLst/>
              <a:ahLst/>
              <a:cxnLst/>
              <a:rect l="l" t="t" r="r" b="b"/>
              <a:pathLst>
                <a:path w="2418588" h="2602230">
                  <a:moveTo>
                    <a:pt x="5842" y="533781"/>
                  </a:moveTo>
                  <a:lnTo>
                    <a:pt x="613791" y="3302"/>
                  </a:lnTo>
                  <a:cubicBezTo>
                    <a:pt x="616331" y="1143"/>
                    <a:pt x="619633" y="0"/>
                    <a:pt x="623062" y="254"/>
                  </a:cubicBezTo>
                  <a:cubicBezTo>
                    <a:pt x="626491" y="508"/>
                    <a:pt x="629539" y="2032"/>
                    <a:pt x="631825" y="4572"/>
                  </a:cubicBezTo>
                  <a:lnTo>
                    <a:pt x="1218819" y="678561"/>
                  </a:lnTo>
                  <a:lnTo>
                    <a:pt x="1209294" y="686943"/>
                  </a:lnTo>
                  <a:lnTo>
                    <a:pt x="1199769" y="678561"/>
                  </a:lnTo>
                  <a:lnTo>
                    <a:pt x="1786763" y="4572"/>
                  </a:lnTo>
                  <a:cubicBezTo>
                    <a:pt x="1788922" y="2032"/>
                    <a:pt x="1792097" y="508"/>
                    <a:pt x="1795526" y="254"/>
                  </a:cubicBezTo>
                  <a:cubicBezTo>
                    <a:pt x="1798955" y="0"/>
                    <a:pt x="1802257" y="1143"/>
                    <a:pt x="1804797" y="3302"/>
                  </a:cubicBezTo>
                  <a:lnTo>
                    <a:pt x="2412746" y="533781"/>
                  </a:lnTo>
                  <a:cubicBezTo>
                    <a:pt x="2418080" y="538353"/>
                    <a:pt x="2418588" y="546354"/>
                    <a:pt x="2414016" y="551688"/>
                  </a:cubicBezTo>
                  <a:lnTo>
                    <a:pt x="1753997" y="1309497"/>
                  </a:lnTo>
                  <a:lnTo>
                    <a:pt x="1744472" y="1301115"/>
                  </a:lnTo>
                  <a:lnTo>
                    <a:pt x="1753997" y="1292733"/>
                  </a:lnTo>
                  <a:lnTo>
                    <a:pt x="2414016" y="2050542"/>
                  </a:lnTo>
                  <a:cubicBezTo>
                    <a:pt x="2418588" y="2055876"/>
                    <a:pt x="2418080" y="2063877"/>
                    <a:pt x="2412746" y="2068449"/>
                  </a:cubicBezTo>
                  <a:lnTo>
                    <a:pt x="1804797" y="2598928"/>
                  </a:lnTo>
                  <a:cubicBezTo>
                    <a:pt x="1802257" y="2601087"/>
                    <a:pt x="1798955" y="2602230"/>
                    <a:pt x="1795526" y="2601976"/>
                  </a:cubicBezTo>
                  <a:cubicBezTo>
                    <a:pt x="1792097" y="2601722"/>
                    <a:pt x="1789049" y="2600198"/>
                    <a:pt x="1786763" y="2597658"/>
                  </a:cubicBezTo>
                  <a:lnTo>
                    <a:pt x="1199769" y="1923669"/>
                  </a:lnTo>
                  <a:lnTo>
                    <a:pt x="1209294" y="1915287"/>
                  </a:lnTo>
                  <a:lnTo>
                    <a:pt x="1218819" y="1923669"/>
                  </a:lnTo>
                  <a:lnTo>
                    <a:pt x="631825" y="2597658"/>
                  </a:lnTo>
                  <a:cubicBezTo>
                    <a:pt x="629666" y="2600198"/>
                    <a:pt x="626491" y="2601722"/>
                    <a:pt x="623062" y="2601976"/>
                  </a:cubicBezTo>
                  <a:cubicBezTo>
                    <a:pt x="619633" y="2602230"/>
                    <a:pt x="616331" y="2601087"/>
                    <a:pt x="613791" y="2598928"/>
                  </a:cubicBezTo>
                  <a:lnTo>
                    <a:pt x="5842" y="2068576"/>
                  </a:lnTo>
                  <a:cubicBezTo>
                    <a:pt x="508" y="2064004"/>
                    <a:pt x="0" y="2056003"/>
                    <a:pt x="4572" y="2050669"/>
                  </a:cubicBezTo>
                  <a:lnTo>
                    <a:pt x="664591" y="1292860"/>
                  </a:lnTo>
                  <a:lnTo>
                    <a:pt x="674116" y="1301242"/>
                  </a:lnTo>
                  <a:lnTo>
                    <a:pt x="664591" y="1309624"/>
                  </a:lnTo>
                  <a:lnTo>
                    <a:pt x="4699" y="551688"/>
                  </a:lnTo>
                  <a:cubicBezTo>
                    <a:pt x="127" y="546354"/>
                    <a:pt x="635" y="538353"/>
                    <a:pt x="5969" y="533781"/>
                  </a:cubicBezTo>
                  <a:moveTo>
                    <a:pt x="22606" y="552958"/>
                  </a:moveTo>
                  <a:lnTo>
                    <a:pt x="14224" y="543433"/>
                  </a:lnTo>
                  <a:lnTo>
                    <a:pt x="23749" y="535051"/>
                  </a:lnTo>
                  <a:lnTo>
                    <a:pt x="683768" y="1292860"/>
                  </a:lnTo>
                  <a:cubicBezTo>
                    <a:pt x="687959" y="1297686"/>
                    <a:pt x="687959" y="1304798"/>
                    <a:pt x="683768" y="1309497"/>
                  </a:cubicBezTo>
                  <a:lnTo>
                    <a:pt x="23876" y="2067306"/>
                  </a:lnTo>
                  <a:lnTo>
                    <a:pt x="14351" y="2058924"/>
                  </a:lnTo>
                  <a:lnTo>
                    <a:pt x="22733" y="2049399"/>
                  </a:lnTo>
                  <a:lnTo>
                    <a:pt x="630555" y="2579878"/>
                  </a:lnTo>
                  <a:lnTo>
                    <a:pt x="622173" y="2589403"/>
                  </a:lnTo>
                  <a:lnTo>
                    <a:pt x="612648" y="2581021"/>
                  </a:lnTo>
                  <a:lnTo>
                    <a:pt x="1199642" y="1907032"/>
                  </a:lnTo>
                  <a:cubicBezTo>
                    <a:pt x="1202055" y="1904238"/>
                    <a:pt x="1205484" y="1902714"/>
                    <a:pt x="1209167" y="1902714"/>
                  </a:cubicBezTo>
                  <a:cubicBezTo>
                    <a:pt x="1212850" y="1902714"/>
                    <a:pt x="1216279" y="1904365"/>
                    <a:pt x="1218692" y="1907032"/>
                  </a:cubicBezTo>
                  <a:lnTo>
                    <a:pt x="1805686" y="2581021"/>
                  </a:lnTo>
                  <a:lnTo>
                    <a:pt x="1796161" y="2589403"/>
                  </a:lnTo>
                  <a:lnTo>
                    <a:pt x="1787779" y="2579878"/>
                  </a:lnTo>
                  <a:lnTo>
                    <a:pt x="2395728" y="2049399"/>
                  </a:lnTo>
                  <a:lnTo>
                    <a:pt x="2404110" y="2058924"/>
                  </a:lnTo>
                  <a:lnTo>
                    <a:pt x="2394585" y="2067306"/>
                  </a:lnTo>
                  <a:lnTo>
                    <a:pt x="1734566" y="1309497"/>
                  </a:lnTo>
                  <a:cubicBezTo>
                    <a:pt x="1730375" y="1304671"/>
                    <a:pt x="1730375" y="1297559"/>
                    <a:pt x="1734566" y="1292860"/>
                  </a:cubicBezTo>
                  <a:lnTo>
                    <a:pt x="2394585" y="535051"/>
                  </a:lnTo>
                  <a:lnTo>
                    <a:pt x="2404110" y="543433"/>
                  </a:lnTo>
                  <a:lnTo>
                    <a:pt x="2395728" y="552958"/>
                  </a:lnTo>
                  <a:lnTo>
                    <a:pt x="1787779" y="22479"/>
                  </a:lnTo>
                  <a:lnTo>
                    <a:pt x="1796161" y="12954"/>
                  </a:lnTo>
                  <a:lnTo>
                    <a:pt x="1805686" y="21336"/>
                  </a:lnTo>
                  <a:lnTo>
                    <a:pt x="1218692" y="695325"/>
                  </a:lnTo>
                  <a:cubicBezTo>
                    <a:pt x="1216279" y="698119"/>
                    <a:pt x="1212850" y="699643"/>
                    <a:pt x="1209167" y="699643"/>
                  </a:cubicBezTo>
                  <a:cubicBezTo>
                    <a:pt x="1205484" y="699643"/>
                    <a:pt x="1202055" y="697992"/>
                    <a:pt x="1199642" y="695325"/>
                  </a:cubicBezTo>
                  <a:lnTo>
                    <a:pt x="612648" y="21209"/>
                  </a:lnTo>
                  <a:lnTo>
                    <a:pt x="622173" y="12827"/>
                  </a:lnTo>
                  <a:lnTo>
                    <a:pt x="630555" y="22352"/>
                  </a:lnTo>
                  <a:lnTo>
                    <a:pt x="22606" y="5529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511839"/>
            <a:ext cx="10934700" cy="123917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Take home messages: Sepsis in older people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>
          <a:xfrm>
            <a:off x="419100" y="1751013"/>
            <a:ext cx="11353800" cy="5106987"/>
          </a:xfrm>
        </p:spPr>
        <p:txBody>
          <a:bodyPr>
            <a:noAutofit/>
          </a:bodyPr>
          <a:lstStyle/>
          <a:p>
            <a:pPr marL="205740" lvl="1" indent="0" algn="l">
              <a:lnSpc>
                <a:spcPct val="150000"/>
              </a:lnSpc>
              <a:buNone/>
            </a:pPr>
            <a:r>
              <a:rPr lang="en-GB" sz="2800" b="1" dirty="0">
                <a:latin typeface="Source Sans Pro"/>
                <a:ea typeface="Source Sans Pro"/>
              </a:rPr>
              <a:t>1. You will miss it because:</a:t>
            </a:r>
          </a:p>
          <a:p>
            <a:pPr marL="411480" lvl="1" indent="-205740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    Atypical patient presentations (i.e. falls, syncope…)</a:t>
            </a:r>
          </a:p>
          <a:p>
            <a:pPr marL="411480" lvl="1" indent="-205740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    Normal vital signs are not normal </a:t>
            </a:r>
          </a:p>
          <a:p>
            <a:pPr marL="411480" lvl="1" indent="-205740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    Most used scores do not work in older people</a:t>
            </a:r>
          </a:p>
          <a:p>
            <a:pPr marL="205740" lvl="1" indent="0" algn="l">
              <a:lnSpc>
                <a:spcPct val="150000"/>
              </a:lnSpc>
              <a:buNone/>
            </a:pPr>
            <a:r>
              <a:rPr lang="en-GB" sz="2800" b="1" dirty="0">
                <a:latin typeface="Source Sans Pro"/>
                <a:ea typeface="Source Sans Pro"/>
              </a:rPr>
              <a:t>2. You will undertreat it because:</a:t>
            </a:r>
          </a:p>
          <a:p>
            <a:pPr marL="411480" lvl="1" indent="-205740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    </a:t>
            </a:r>
            <a:r>
              <a:rPr lang="en-GB" sz="2800" dirty="0" err="1">
                <a:latin typeface="Source Sans Pro"/>
                <a:ea typeface="Source Sans Pro"/>
              </a:rPr>
              <a:t>Undertriage</a:t>
            </a:r>
            <a:endParaRPr lang="en-GB" sz="2800" dirty="0">
              <a:latin typeface="Source Sans Pro"/>
              <a:ea typeface="Source Sans Pro"/>
            </a:endParaRPr>
          </a:p>
          <a:p>
            <a:pPr marL="411480" lvl="1" indent="-205740"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    You are scared to administer fluids</a:t>
            </a:r>
          </a:p>
          <a:p>
            <a:pPr marL="411480" lvl="1" indent="-205740" algn="l">
              <a:lnSpc>
                <a:spcPct val="150000"/>
              </a:lnSpc>
            </a:pPr>
            <a:endParaRPr lang="en-GB" sz="2800" dirty="0">
              <a:latin typeface="Source Sans Pro"/>
              <a:ea typeface="Source Sans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224</Words>
  <Application>Microsoft Macintosh PowerPoint</Application>
  <PresentationFormat>Widescreen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Source Sans Pro</vt:lpstr>
      <vt:lpstr>System Font Regular</vt:lpstr>
      <vt:lpstr>Office Theme</vt:lpstr>
      <vt:lpstr>Sepsis Mrs Johnson  ...and her daughter</vt:lpstr>
      <vt:lpstr>Meet Mrs Johnson…</vt:lpstr>
      <vt:lpstr>Medical information for Mrs Johnson…</vt:lpstr>
      <vt:lpstr>Vital signs at triage Mrs Johnson…</vt:lpstr>
      <vt:lpstr>Now it’s your turn…</vt:lpstr>
      <vt:lpstr>=</vt:lpstr>
      <vt:lpstr>Non-specific complaints (Feeling unwell)</vt:lpstr>
      <vt:lpstr>PowerPoint Presentation</vt:lpstr>
      <vt:lpstr>Systolic BP:</vt:lpstr>
      <vt:lpstr>Changing (patho)physiology</vt:lpstr>
      <vt:lpstr>Take home messages: Sepsis in older people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8</cp:revision>
  <dcterms:created xsi:type="dcterms:W3CDTF">2026-06-03T10:46:40Z</dcterms:created>
  <dcterms:modified xsi:type="dcterms:W3CDTF">2026-09-17T17:45:39Z</dcterms:modified>
</cp:coreProperties>
</file>