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1" r:id="rId3"/>
    <p:sldId id="258" r:id="rId4"/>
    <p:sldId id="273" r:id="rId5"/>
    <p:sldId id="270" r:id="rId6"/>
    <p:sldId id="266" r:id="rId7"/>
    <p:sldId id="263" r:id="rId8"/>
    <p:sldId id="264" r:id="rId9"/>
    <p:sldId id="265" r:id="rId10"/>
    <p:sldId id="272" r:id="rId11"/>
  </p:sldIdLst>
  <p:sldSz cx="9144000" cy="5143500" type="screen16x9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AF18"/>
    <a:srgbClr val="EE1C24"/>
    <a:srgbClr val="78BD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8542C9-C3DC-704D-93BD-AC02390EDFB4}" v="28" dt="2019-08-10T10:22:14.5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224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r>
              <a:rPr lang="en-GB"/>
              <a:t>Syncope in older patients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1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022E21D6-F4D3-4A79-8686-D42DC55E743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r>
              <a:rPr lang="en-GB"/>
              <a:t>EUSEM 2018 - GEM pre-course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C77EC84A-A2A8-4399-AFE0-C8A0CA20C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36784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Syncope in older patients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BB8C4-1D50-461E-8D1A-8E69F06B51BC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EUSEM 2018 - GEM pre-course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5DC1D-ED69-4304-A491-FD31E560B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1608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6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14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429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243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729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46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08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097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692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82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52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CEE5A-D6E3-4279-BD05-0645FE4378B8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2EF01-1E19-479A-A604-28EE3A272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183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4634" y="2175533"/>
            <a:ext cx="6034731" cy="792434"/>
          </a:xfrm>
        </p:spPr>
        <p:txBody>
          <a:bodyPr>
            <a:normAutofit/>
          </a:bodyPr>
          <a:lstStyle/>
          <a:p>
            <a:r>
              <a:rPr lang="en-GB" dirty="0"/>
              <a:t>Syncope in older people</a:t>
            </a:r>
          </a:p>
        </p:txBody>
      </p:sp>
    </p:spTree>
    <p:extLst>
      <p:ext uri="{BB962C8B-B14F-4D97-AF65-F5344CB8AC3E}">
        <p14:creationId xmlns:p14="http://schemas.microsoft.com/office/powerpoint/2010/main" val="1250933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8539C-9776-621D-A20B-BD63564D1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70171"/>
            <a:ext cx="7886700" cy="3403158"/>
          </a:xfrm>
        </p:spPr>
        <p:txBody>
          <a:bodyPr>
            <a:normAutofit/>
          </a:bodyPr>
          <a:lstStyle/>
          <a:p>
            <a:r>
              <a:rPr lang="en-US" sz="2800" dirty="0"/>
              <a:t>Describe and classify syncope</a:t>
            </a:r>
          </a:p>
          <a:p>
            <a:endParaRPr lang="en-US" sz="2800" dirty="0"/>
          </a:p>
          <a:p>
            <a:r>
              <a:rPr lang="en-US" sz="2800" dirty="0" err="1"/>
              <a:t>Recognise</a:t>
            </a:r>
            <a:r>
              <a:rPr lang="en-US" sz="2800" dirty="0"/>
              <a:t> the limitations of guidelines applied to older people living with frailty</a:t>
            </a:r>
          </a:p>
          <a:p>
            <a:endParaRPr lang="en-US" sz="2800" dirty="0"/>
          </a:p>
          <a:p>
            <a:r>
              <a:rPr lang="en-US" sz="2800" dirty="0"/>
              <a:t>Integrate evidence and person-centred assessment during shared decision-making</a:t>
            </a:r>
          </a:p>
        </p:txBody>
      </p:sp>
    </p:spTree>
    <p:extLst>
      <p:ext uri="{BB962C8B-B14F-4D97-AF65-F5344CB8AC3E}">
        <p14:creationId xmlns:p14="http://schemas.microsoft.com/office/powerpoint/2010/main" val="2693499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1541" y="601270"/>
            <a:ext cx="8340917" cy="3940960"/>
          </a:xfrm>
        </p:spPr>
        <p:txBody>
          <a:bodyPr>
            <a:normAutofit/>
          </a:bodyPr>
          <a:lstStyle/>
          <a:p>
            <a:r>
              <a:rPr lang="en-GB" sz="2800" b="1" dirty="0"/>
              <a:t>Syncope</a:t>
            </a:r>
            <a:r>
              <a:rPr lang="en-GB" sz="2800" dirty="0"/>
              <a:t>:</a:t>
            </a:r>
          </a:p>
          <a:p>
            <a:pPr lvl="1"/>
            <a:r>
              <a:rPr lang="en-GB" sz="2400" dirty="0"/>
              <a:t>transient loss of consciousness</a:t>
            </a:r>
          </a:p>
          <a:p>
            <a:pPr lvl="2"/>
            <a:r>
              <a:rPr lang="en-GB" sz="1800" dirty="0"/>
              <a:t>amnesia / loss of awareness, abnormal motor control, unresponsiveness</a:t>
            </a:r>
          </a:p>
          <a:p>
            <a:pPr lvl="1"/>
            <a:r>
              <a:rPr lang="en-GB" sz="2400" dirty="0"/>
              <a:t>due to cerebral hypoperfusion</a:t>
            </a:r>
          </a:p>
          <a:p>
            <a:pPr lvl="2"/>
            <a:endParaRPr lang="en-GB" sz="1800" dirty="0"/>
          </a:p>
          <a:p>
            <a:r>
              <a:rPr lang="en-GB" sz="2800" dirty="0"/>
              <a:t>Characteristically:</a:t>
            </a:r>
          </a:p>
          <a:p>
            <a:pPr lvl="1"/>
            <a:r>
              <a:rPr lang="en-GB" sz="2400" dirty="0"/>
              <a:t>rapid  onset</a:t>
            </a:r>
          </a:p>
          <a:p>
            <a:pPr lvl="1"/>
            <a:r>
              <a:rPr lang="en-GB" sz="2400" dirty="0"/>
              <a:t>short  duration</a:t>
            </a:r>
          </a:p>
          <a:p>
            <a:pPr lvl="1"/>
            <a:r>
              <a:rPr lang="en-GB" sz="2400" dirty="0"/>
              <a:t>complete  recovery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4754880"/>
            <a:ext cx="6858000" cy="38862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latin typeface="+mn-lt"/>
              </a:rPr>
              <a:t>2018 ESC syncope guidelines</a:t>
            </a:r>
          </a:p>
        </p:txBody>
      </p:sp>
    </p:spTree>
    <p:extLst>
      <p:ext uri="{BB962C8B-B14F-4D97-AF65-F5344CB8AC3E}">
        <p14:creationId xmlns:p14="http://schemas.microsoft.com/office/powerpoint/2010/main" val="2262171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27E93-4A28-AAB6-1CB3-1CB9646E1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2798" y="1037170"/>
            <a:ext cx="2138404" cy="994172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+mn-lt"/>
              </a:rPr>
              <a:t>Syncope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D4AE6A-7975-F499-D69F-1D8ED5F60975}"/>
              </a:ext>
            </a:extLst>
          </p:cNvPr>
          <p:cNvSpPr txBox="1">
            <a:spLocks/>
          </p:cNvSpPr>
          <p:nvPr/>
        </p:nvSpPr>
        <p:spPr>
          <a:xfrm>
            <a:off x="883155" y="2738728"/>
            <a:ext cx="2238210" cy="1192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+mn-lt"/>
              </a:rPr>
              <a:t>Reflex</a:t>
            </a:r>
            <a:br>
              <a:rPr lang="en-GB" sz="2800" dirty="0">
                <a:latin typeface="+mn-lt"/>
              </a:rPr>
            </a:br>
            <a:r>
              <a:rPr lang="en-GB" sz="2000" dirty="0">
                <a:latin typeface="+mn-lt"/>
              </a:rPr>
              <a:t>(neurogenic, ‘vasovagal’)</a:t>
            </a:r>
            <a:endParaRPr lang="en-GB" sz="2800" dirty="0"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65DD3D-2287-74C0-4ECA-14A5071FC789}"/>
              </a:ext>
            </a:extLst>
          </p:cNvPr>
          <p:cNvSpPr txBox="1">
            <a:spLocks/>
          </p:cNvSpPr>
          <p:nvPr/>
        </p:nvSpPr>
        <p:spPr>
          <a:xfrm>
            <a:off x="3452895" y="2649110"/>
            <a:ext cx="2238210" cy="1192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+mn-lt"/>
              </a:rPr>
              <a:t>Cardiogenic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90938C-27D5-5DE6-DF8E-03E59756C981}"/>
              </a:ext>
            </a:extLst>
          </p:cNvPr>
          <p:cNvSpPr txBox="1">
            <a:spLocks/>
          </p:cNvSpPr>
          <p:nvPr/>
        </p:nvSpPr>
        <p:spPr>
          <a:xfrm>
            <a:off x="6014084" y="2649110"/>
            <a:ext cx="2238210" cy="1192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+mn-lt"/>
              </a:rPr>
              <a:t>Orthostatic</a:t>
            </a:r>
            <a:br>
              <a:rPr lang="en-GB" sz="2800" dirty="0">
                <a:latin typeface="+mn-lt"/>
              </a:rPr>
            </a:br>
            <a:r>
              <a:rPr lang="en-GB" sz="2800" dirty="0">
                <a:latin typeface="+mn-lt"/>
              </a:rPr>
              <a:t>hypotension</a:t>
            </a:r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id="{D4CD6E85-5173-BFF8-EDE9-FEF7FA97C0FF}"/>
              </a:ext>
            </a:extLst>
          </p:cNvPr>
          <p:cNvSpPr/>
          <p:nvPr/>
        </p:nvSpPr>
        <p:spPr>
          <a:xfrm>
            <a:off x="4432852" y="2031342"/>
            <a:ext cx="278296" cy="815226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B0DD357E-757D-E6C7-DF0F-338DA8E3C356}"/>
              </a:ext>
            </a:extLst>
          </p:cNvPr>
          <p:cNvSpPr/>
          <p:nvPr/>
        </p:nvSpPr>
        <p:spPr>
          <a:xfrm rot="19238162">
            <a:off x="5713447" y="2027121"/>
            <a:ext cx="278296" cy="815226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Down Arrow 9">
            <a:extLst>
              <a:ext uri="{FF2B5EF4-FFF2-40B4-BE49-F238E27FC236}">
                <a16:creationId xmlns:a16="http://schemas.microsoft.com/office/drawing/2014/main" id="{BF9536ED-BD85-DE38-09CE-58D8E822ECD6}"/>
              </a:ext>
            </a:extLst>
          </p:cNvPr>
          <p:cNvSpPr/>
          <p:nvPr/>
        </p:nvSpPr>
        <p:spPr>
          <a:xfrm rot="2427649">
            <a:off x="3147982" y="2024156"/>
            <a:ext cx="278296" cy="815226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F01BBC-4826-F80A-9FB4-0D337F8F1591}"/>
              </a:ext>
            </a:extLst>
          </p:cNvPr>
          <p:cNvSpPr txBox="1"/>
          <p:nvPr/>
        </p:nvSpPr>
        <p:spPr>
          <a:xfrm>
            <a:off x="1564916" y="4381167"/>
            <a:ext cx="5899867" cy="652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Caution! head trauma, epileptic seizure, psychogenic seizures can also cause transient loss of consciousness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F87011-3441-20B3-AA03-91CD08498E3E}"/>
              </a:ext>
            </a:extLst>
          </p:cNvPr>
          <p:cNvSpPr txBox="1">
            <a:spLocks/>
          </p:cNvSpPr>
          <p:nvPr/>
        </p:nvSpPr>
        <p:spPr>
          <a:xfrm>
            <a:off x="2560588" y="0"/>
            <a:ext cx="4022823" cy="874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b="1" dirty="0">
                <a:latin typeface="+mn-lt"/>
              </a:rPr>
              <a:t>Classification</a:t>
            </a:r>
          </a:p>
        </p:txBody>
      </p:sp>
    </p:spTree>
    <p:extLst>
      <p:ext uri="{BB962C8B-B14F-4D97-AF65-F5344CB8AC3E}">
        <p14:creationId xmlns:p14="http://schemas.microsoft.com/office/powerpoint/2010/main" val="2390702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D155A1-C31B-FD47-8F9C-4B141B406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70484"/>
            <a:ext cx="7886700" cy="120253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800" dirty="0"/>
              <a:t>“there is strong consensus that the management of unexplained falls in older people should be the same as that for unexplained syncope”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BDDE6D-A05D-226F-7F44-F497ADAF7113}"/>
              </a:ext>
            </a:extLst>
          </p:cNvPr>
          <p:cNvSpPr txBox="1">
            <a:spLocks/>
          </p:cNvSpPr>
          <p:nvPr/>
        </p:nvSpPr>
        <p:spPr>
          <a:xfrm>
            <a:off x="1143000" y="4754880"/>
            <a:ext cx="6858000" cy="38862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latin typeface="+mn-lt"/>
              </a:rPr>
              <a:t>2018 ESC syncope guidelines</a:t>
            </a:r>
          </a:p>
        </p:txBody>
      </p:sp>
    </p:spTree>
    <p:extLst>
      <p:ext uri="{BB962C8B-B14F-4D97-AF65-F5344CB8AC3E}">
        <p14:creationId xmlns:p14="http://schemas.microsoft.com/office/powerpoint/2010/main" val="2092175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7E24C7-C7A5-7ECA-9201-6A0699ED7627}"/>
              </a:ext>
            </a:extLst>
          </p:cNvPr>
          <p:cNvSpPr txBox="1"/>
          <p:nvPr/>
        </p:nvSpPr>
        <p:spPr>
          <a:xfrm>
            <a:off x="412553" y="1905113"/>
            <a:ext cx="2632965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Low risk:</a:t>
            </a:r>
          </a:p>
          <a:p>
            <a:r>
              <a:rPr lang="en-US" dirty="0"/>
              <a:t>Prodrome symptoms</a:t>
            </a:r>
          </a:p>
          <a:p>
            <a:r>
              <a:rPr lang="en-US" dirty="0"/>
              <a:t>Likely trigger</a:t>
            </a:r>
          </a:p>
          <a:p>
            <a:r>
              <a:rPr lang="en-US" dirty="0"/>
              <a:t>Recurrent identical events</a:t>
            </a:r>
          </a:p>
          <a:p>
            <a:r>
              <a:rPr lang="en-US" dirty="0"/>
              <a:t>Normal examination</a:t>
            </a:r>
          </a:p>
          <a:p>
            <a:r>
              <a:rPr lang="en-US" dirty="0"/>
              <a:t>Normal ECG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9A6554-53EA-545C-22DC-A0A51E3AA66C}"/>
              </a:ext>
            </a:extLst>
          </p:cNvPr>
          <p:cNvSpPr txBox="1"/>
          <p:nvPr/>
        </p:nvSpPr>
        <p:spPr>
          <a:xfrm>
            <a:off x="5245430" y="1905114"/>
            <a:ext cx="3501921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</a:rPr>
              <a:t>High risk:</a:t>
            </a:r>
          </a:p>
          <a:p>
            <a:pPr algn="r"/>
            <a:r>
              <a:rPr lang="en-US" dirty="0"/>
              <a:t>Chest pain / palpitations</a:t>
            </a:r>
          </a:p>
          <a:p>
            <a:pPr algn="r"/>
            <a:r>
              <a:rPr lang="en-US" dirty="0"/>
              <a:t>During exertion</a:t>
            </a:r>
          </a:p>
          <a:p>
            <a:pPr algn="r"/>
            <a:r>
              <a:rPr lang="en-US" dirty="0"/>
              <a:t>While lying / sitting</a:t>
            </a:r>
          </a:p>
          <a:p>
            <a:pPr algn="r"/>
            <a:r>
              <a:rPr lang="en-US" dirty="0"/>
              <a:t>Structural / coronary artery disease</a:t>
            </a:r>
          </a:p>
          <a:p>
            <a:pPr algn="r"/>
            <a:r>
              <a:rPr lang="en-US" dirty="0"/>
              <a:t>Certain ECG abnormalities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1FA86A-92B2-71F6-5093-06CFB13B5C5F}"/>
              </a:ext>
            </a:extLst>
          </p:cNvPr>
          <p:cNvSpPr txBox="1"/>
          <p:nvPr/>
        </p:nvSpPr>
        <p:spPr>
          <a:xfrm>
            <a:off x="2488301" y="3869088"/>
            <a:ext cx="4167398" cy="954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Most older people are somewhere in between!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A2C3B50-50B2-F171-B1E3-68888BA6C89C}"/>
              </a:ext>
            </a:extLst>
          </p:cNvPr>
          <p:cNvSpPr txBox="1">
            <a:spLocks/>
          </p:cNvSpPr>
          <p:nvPr/>
        </p:nvSpPr>
        <p:spPr>
          <a:xfrm>
            <a:off x="2560588" y="0"/>
            <a:ext cx="4022823" cy="874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b="1" dirty="0">
                <a:latin typeface="+mn-lt"/>
              </a:rPr>
              <a:t>Risk assessment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5E09A47-AB00-F708-3764-CCE262E7D385}"/>
              </a:ext>
            </a:extLst>
          </p:cNvPr>
          <p:cNvSpPr txBox="1">
            <a:spLocks/>
          </p:cNvSpPr>
          <p:nvPr/>
        </p:nvSpPr>
        <p:spPr>
          <a:xfrm>
            <a:off x="401539" y="692491"/>
            <a:ext cx="8340919" cy="874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+mn-lt"/>
              </a:rPr>
              <a:t>Many scores exist, but these are not validated for older people living with frailty. Clinician judgement necessary!</a:t>
            </a:r>
          </a:p>
        </p:txBody>
      </p:sp>
    </p:spTree>
    <p:extLst>
      <p:ext uri="{BB962C8B-B14F-4D97-AF65-F5344CB8AC3E}">
        <p14:creationId xmlns:p14="http://schemas.microsoft.com/office/powerpoint/2010/main" val="2206399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D20AFB-4464-B049-F325-BFDDA558643C}"/>
              </a:ext>
            </a:extLst>
          </p:cNvPr>
          <p:cNvSpPr txBox="1"/>
          <p:nvPr/>
        </p:nvSpPr>
        <p:spPr>
          <a:xfrm>
            <a:off x="270426" y="623087"/>
            <a:ext cx="825048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Situation</a:t>
            </a:r>
            <a:endParaRPr lang="en-US" b="1" dirty="0"/>
          </a:p>
          <a:p>
            <a:r>
              <a:rPr lang="en-US" dirty="0"/>
              <a:t>88 year old person, fall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400" b="1" dirty="0"/>
              <a:t>Assessment</a:t>
            </a:r>
            <a:endParaRPr lang="en-US" b="1" dirty="0"/>
          </a:p>
          <a:p>
            <a:r>
              <a:rPr lang="en-US" dirty="0"/>
              <a:t>Person cannot now recall events. Had telephoned their daughter and said they were reaching for a kitchen cupboard, felt dizzy, and fell backwards. Unable to get up.</a:t>
            </a:r>
          </a:p>
          <a:p>
            <a:endParaRPr lang="en-US" dirty="0"/>
          </a:p>
          <a:p>
            <a:r>
              <a:rPr lang="en-US" dirty="0"/>
              <a:t>On arrival: sitting against wall. Bruised left shoulder. Comfortable. No other injuries.</a:t>
            </a:r>
          </a:p>
          <a:p>
            <a:r>
              <a:rPr lang="en-US" dirty="0"/>
              <a:t>Felt unsteady when helped to stand up</a:t>
            </a:r>
          </a:p>
          <a:p>
            <a:endParaRPr lang="en-US" dirty="0"/>
          </a:p>
          <a:p>
            <a:r>
              <a:rPr lang="en-US" sz="2400" b="1" dirty="0"/>
              <a:t>Recommendation</a:t>
            </a:r>
            <a:endParaRPr lang="en-US" b="1" dirty="0"/>
          </a:p>
          <a:p>
            <a:r>
              <a:rPr lang="en-US" dirty="0"/>
              <a:t>Transferred to ED for assessment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8D2501-A547-0FC2-3C87-FF4D2D1DC69E}"/>
              </a:ext>
            </a:extLst>
          </p:cNvPr>
          <p:cNvSpPr txBox="1"/>
          <p:nvPr/>
        </p:nvSpPr>
        <p:spPr>
          <a:xfrm>
            <a:off x="2753736" y="0"/>
            <a:ext cx="3646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Ambulance case record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C36EE6-E0A4-C001-25A7-04EB74AB84CE}"/>
              </a:ext>
            </a:extLst>
          </p:cNvPr>
          <p:cNvSpPr txBox="1"/>
          <p:nvPr/>
        </p:nvSpPr>
        <p:spPr>
          <a:xfrm>
            <a:off x="4113863" y="623087"/>
            <a:ext cx="457200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Background</a:t>
            </a:r>
            <a:endParaRPr lang="en-US" b="1" dirty="0"/>
          </a:p>
          <a:p>
            <a:r>
              <a:rPr lang="en-US" dirty="0"/>
              <a:t>Hypertension, mild dementia</a:t>
            </a:r>
          </a:p>
          <a:p>
            <a:r>
              <a:rPr lang="en-US"/>
              <a:t>Apixaban, </a:t>
            </a:r>
            <a:r>
              <a:rPr lang="en-US" dirty="0"/>
              <a:t>bisoprolol, amlodipine, furosemide</a:t>
            </a:r>
          </a:p>
          <a:p>
            <a:r>
              <a:rPr lang="en-US" dirty="0"/>
              <a:t>Lives alone. </a:t>
            </a:r>
            <a:r>
              <a:rPr lang="en-US" dirty="0" err="1"/>
              <a:t>Carer</a:t>
            </a:r>
            <a:r>
              <a:rPr lang="en-US" dirty="0"/>
              <a:t> visits twice daily</a:t>
            </a:r>
          </a:p>
        </p:txBody>
      </p:sp>
    </p:spTree>
    <p:extLst>
      <p:ext uri="{BB962C8B-B14F-4D97-AF65-F5344CB8AC3E}">
        <p14:creationId xmlns:p14="http://schemas.microsoft.com/office/powerpoint/2010/main" val="1563536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number, screenshot, font&#10;&#10;Description automatically generated">
            <a:extLst>
              <a:ext uri="{FF2B5EF4-FFF2-40B4-BE49-F238E27FC236}">
                <a16:creationId xmlns:a16="http://schemas.microsoft.com/office/drawing/2014/main" id="{8BA86643-0B84-0D69-9912-9592BAB6A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5"/>
          <a:stretch/>
        </p:blipFill>
        <p:spPr>
          <a:xfrm>
            <a:off x="2352790" y="157167"/>
            <a:ext cx="4438420" cy="482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41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0NXfGygUmN4/UE4GCKQ23PI/AAAAAAAAATQ/XcTVjEBTfSw/s1600/LVH+vltage+criteria.+frca.co.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61" y="407153"/>
            <a:ext cx="7958077" cy="432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346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70699A-334D-8A32-860F-D17642716E96}"/>
              </a:ext>
            </a:extLst>
          </p:cNvPr>
          <p:cNvSpPr txBox="1"/>
          <p:nvPr/>
        </p:nvSpPr>
        <p:spPr>
          <a:xfrm>
            <a:off x="553656" y="1232922"/>
            <a:ext cx="80366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Was this syncope? What is the danger of this happening again?</a:t>
            </a:r>
          </a:p>
          <a:p>
            <a:endParaRPr lang="en-US" sz="2400" dirty="0"/>
          </a:p>
          <a:p>
            <a:r>
              <a:rPr lang="en-US" sz="2400" dirty="0"/>
              <a:t>What does the person want?</a:t>
            </a:r>
          </a:p>
          <a:p>
            <a:endParaRPr lang="en-US" sz="2400" dirty="0"/>
          </a:p>
          <a:p>
            <a:r>
              <a:rPr lang="en-US" sz="2400" dirty="0"/>
              <a:t>What investigations or interventions are required?</a:t>
            </a:r>
          </a:p>
          <a:p>
            <a:endParaRPr lang="en-US" sz="2400" dirty="0"/>
          </a:p>
          <a:p>
            <a:r>
              <a:rPr lang="en-US" sz="2400" dirty="0"/>
              <a:t>Can she go home?</a:t>
            </a:r>
          </a:p>
        </p:txBody>
      </p:sp>
    </p:spTree>
    <p:extLst>
      <p:ext uri="{BB962C8B-B14F-4D97-AF65-F5344CB8AC3E}">
        <p14:creationId xmlns:p14="http://schemas.microsoft.com/office/powerpoint/2010/main" val="1510477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192</TotalTime>
  <Words>308</Words>
  <Application>Microsoft Macintosh PowerPoint</Application>
  <PresentationFormat>On-screen Show (16:9)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Syncope in older people</vt:lpstr>
      <vt:lpstr>PowerPoint Presentation</vt:lpstr>
      <vt:lpstr>PowerPoint Presentation</vt:lpstr>
      <vt:lpstr>Syncope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Leicester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Syncope in older patients</dc:title>
  <dc:creator>Van Oppen, James (Dr.)</dc:creator>
  <cp:lastModifiedBy>James van Oppen</cp:lastModifiedBy>
  <cp:revision>21</cp:revision>
  <cp:lastPrinted>2019-08-10T10:22:07Z</cp:lastPrinted>
  <dcterms:created xsi:type="dcterms:W3CDTF">2018-08-03T07:27:34Z</dcterms:created>
  <dcterms:modified xsi:type="dcterms:W3CDTF">2024-11-08T14:08:19Z</dcterms:modified>
</cp:coreProperties>
</file>