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17"/>
  </p:handoutMasterIdLst>
  <p:sldIdLst>
    <p:sldId id="300" r:id="rId2"/>
    <p:sldId id="301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22"/>
    <p:restoredTop sz="94658"/>
  </p:normalViewPr>
  <p:slideViewPr>
    <p:cSldViewPr snapToGrid="0">
      <p:cViewPr varScale="1">
        <p:scale>
          <a:sx n="116" d="100"/>
          <a:sy n="116" d="100"/>
        </p:scale>
        <p:origin x="7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4328" y="17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B5EB87-1891-7F00-332B-9BED35C1750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EF74E8-D1A3-A1D3-D07F-7A61DC786F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208C1-533D-A440-ADC7-06C34B3C0799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841729-8DAD-232D-C226-5B2FD61A670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54C5D1-2DC7-C59B-10ED-0123B6FCA40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8F51EA-8137-4644-93AE-9EE04333CF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0654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74210B1-F0C4-EFC6-DE42-1A44F18AB2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29000"/>
            <a:ext cx="9144000" cy="285851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7200" dirty="0">
                <a:latin typeface="Source Sans Pro"/>
                <a:ea typeface="Source Sans Pro"/>
              </a:rPr>
              <a:t>Getting Care Right </a:t>
            </a:r>
            <a:br>
              <a:rPr lang="en-GB" sz="7200" dirty="0">
                <a:latin typeface="Source Sans Pro"/>
                <a:ea typeface="Source Sans Pro"/>
              </a:rPr>
            </a:br>
            <a:r>
              <a:rPr lang="en-GB" sz="7200" dirty="0">
                <a:latin typeface="Source Sans Pro"/>
                <a:ea typeface="Source Sans Pro"/>
              </a:rPr>
              <a:t>at the end of life</a:t>
            </a:r>
            <a:br>
              <a:rPr lang="en-GB" sz="7200" dirty="0">
                <a:latin typeface="Source Sans Pro"/>
                <a:ea typeface="Source Sans Pro"/>
              </a:rPr>
            </a:br>
            <a:r>
              <a:rPr lang="en-GB" sz="6000" i="1" dirty="0">
                <a:latin typeface="Source Sans Pro"/>
                <a:ea typeface="Source Sans Pro"/>
              </a:rPr>
              <a:t>EOLC for older people</a:t>
            </a:r>
            <a:endParaRPr lang="en-GB" sz="8000" i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Ethel</a:t>
            </a:r>
          </a:p>
        </p:txBody>
      </p:sp>
      <p:sp>
        <p:nvSpPr>
          <p:cNvPr id="4" name="Content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84 y/o lady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P/C: She is noted to appear breathless and just not her usual self.</a:t>
            </a:r>
          </a:p>
          <a:p>
            <a:pPr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PMHx: Advanced dementia</a:t>
            </a:r>
          </a:p>
          <a:p>
            <a:pPr algn="l">
              <a:lnSpc>
                <a:spcPct val="150000"/>
              </a:lnSpc>
            </a:pPr>
            <a:r>
              <a:rPr lang="en-GB" sz="2400" dirty="0" err="1">
                <a:latin typeface="Source Sans Pro"/>
                <a:ea typeface="Source Sans Pro"/>
              </a:rPr>
              <a:t>SHx</a:t>
            </a:r>
            <a:r>
              <a:rPr lang="en-GB" sz="2400" dirty="0">
                <a:latin typeface="Source Sans Pro"/>
                <a:ea typeface="Source Sans Pro"/>
              </a:rPr>
              <a:t>: Lives in long term care. Needs assistance with most ADLs, eats independently.</a:t>
            </a:r>
          </a:p>
        </p:txBody>
      </p:sp>
      <p:grpSp>
        <p:nvGrpSpPr>
          <p:cNvPr id="6" name="Group 4"/>
          <p:cNvGrpSpPr>
            <a:grpSpLocks noChangeAspect="1"/>
          </p:cNvGrpSpPr>
          <p:nvPr/>
        </p:nvGrpSpPr>
        <p:grpSpPr>
          <a:xfrm>
            <a:off x="735267" y="2300532"/>
            <a:ext cx="3713575" cy="3391732"/>
            <a:chOff x="0" y="0"/>
            <a:chExt cx="3414369" cy="3118456"/>
          </a:xfrm>
        </p:grpSpPr>
        <p:sp>
          <p:nvSpPr>
            <p:cNvPr id="5" name="Freeform 5" descr="Image"/>
            <p:cNvSpPr/>
            <p:nvPr/>
          </p:nvSpPr>
          <p:spPr>
            <a:xfrm>
              <a:off x="0" y="0"/>
              <a:ext cx="3414395" cy="3118485"/>
            </a:xfrm>
            <a:custGeom>
              <a:avLst/>
              <a:gdLst/>
              <a:ahLst/>
              <a:cxnLst/>
              <a:rect l="l" t="t" r="r" b="b"/>
              <a:pathLst>
                <a:path w="3414395" h="3118485">
                  <a:moveTo>
                    <a:pt x="0" y="0"/>
                  </a:moveTo>
                  <a:lnTo>
                    <a:pt x="3414395" y="0"/>
                  </a:lnTo>
                  <a:lnTo>
                    <a:pt x="3414395" y="3118485"/>
                  </a:lnTo>
                  <a:lnTo>
                    <a:pt x="0" y="31184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Ethel’s Story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36538" lvl="1" indent="-118269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Pulse 104, BP 90/50</a:t>
            </a:r>
          </a:p>
          <a:p>
            <a:pPr marL="236538" lvl="1" indent="-118269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SpO2 87%, RR 28</a:t>
            </a:r>
          </a:p>
          <a:p>
            <a:pPr marL="236538" lvl="1" indent="-118269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GCS 13</a:t>
            </a:r>
          </a:p>
          <a:p>
            <a:pPr marL="236538" lvl="1" indent="-118269" algn="l">
              <a:lnSpc>
                <a:spcPct val="150000"/>
              </a:lnSpc>
            </a:pPr>
            <a:r>
              <a:rPr lang="en-GB" dirty="0">
                <a:latin typeface="Source Sans Pro"/>
                <a:ea typeface="Source Sans Pro"/>
              </a:rPr>
              <a:t> C</a:t>
            </a:r>
            <a:r>
              <a:rPr lang="en-GB" sz="2400" dirty="0">
                <a:latin typeface="Source Sans Pro"/>
                <a:ea typeface="Source Sans Pro"/>
              </a:rPr>
              <a:t>hest clear, abdomen soft. </a:t>
            </a:r>
          </a:p>
        </p:txBody>
      </p:sp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6334699" y="1079067"/>
            <a:ext cx="5257248" cy="5257249"/>
            <a:chOff x="0" y="0"/>
            <a:chExt cx="7887957" cy="7887958"/>
          </a:xfrm>
        </p:grpSpPr>
        <p:sp>
          <p:nvSpPr>
            <p:cNvPr id="5" name="Freeform 3" descr="Image"/>
            <p:cNvSpPr/>
            <p:nvPr/>
          </p:nvSpPr>
          <p:spPr>
            <a:xfrm>
              <a:off x="0" y="0"/>
              <a:ext cx="7887970" cy="7887970"/>
            </a:xfrm>
            <a:custGeom>
              <a:avLst/>
              <a:gdLst/>
              <a:ahLst/>
              <a:cxnLst/>
              <a:rect l="l" t="t" r="r" b="b"/>
              <a:pathLst>
                <a:path w="7887970" h="7887970">
                  <a:moveTo>
                    <a:pt x="0" y="0"/>
                  </a:moveTo>
                  <a:lnTo>
                    <a:pt x="7887970" y="0"/>
                  </a:lnTo>
                  <a:lnTo>
                    <a:pt x="7887970" y="7887970"/>
                  </a:lnTo>
                  <a:lnTo>
                    <a:pt x="0" y="78879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SEPSIS ?</a:t>
            </a:r>
          </a:p>
        </p:txBody>
      </p:sp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4222001" y="2202928"/>
            <a:ext cx="3747998" cy="3658046"/>
            <a:chOff x="0" y="0"/>
            <a:chExt cx="7547202" cy="7366068"/>
          </a:xfrm>
        </p:grpSpPr>
        <p:sp>
          <p:nvSpPr>
            <p:cNvPr id="5" name="Freeform 3" descr="Image"/>
            <p:cNvSpPr/>
            <p:nvPr/>
          </p:nvSpPr>
          <p:spPr>
            <a:xfrm>
              <a:off x="0" y="0"/>
              <a:ext cx="7547229" cy="7366127"/>
            </a:xfrm>
            <a:custGeom>
              <a:avLst/>
              <a:gdLst/>
              <a:ahLst/>
              <a:cxnLst/>
              <a:rect l="l" t="t" r="r" b="b"/>
              <a:pathLst>
                <a:path w="7547229" h="7366127">
                  <a:moveTo>
                    <a:pt x="0" y="0"/>
                  </a:moveTo>
                  <a:lnTo>
                    <a:pt x="7547229" y="0"/>
                  </a:lnTo>
                  <a:lnTo>
                    <a:pt x="7547229" y="7366127"/>
                  </a:lnTo>
                  <a:lnTo>
                    <a:pt x="0" y="73661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6445715" y="1068637"/>
            <a:ext cx="3663289" cy="5206418"/>
            <a:chOff x="0" y="0"/>
            <a:chExt cx="4123943" cy="5861119"/>
          </a:xfrm>
        </p:grpSpPr>
        <p:sp>
          <p:nvSpPr>
            <p:cNvPr id="3" name="Freeform 3" descr="Image"/>
            <p:cNvSpPr/>
            <p:nvPr/>
          </p:nvSpPr>
          <p:spPr>
            <a:xfrm>
              <a:off x="0" y="0"/>
              <a:ext cx="4123944" cy="5861177"/>
            </a:xfrm>
            <a:custGeom>
              <a:avLst/>
              <a:gdLst/>
              <a:ahLst/>
              <a:cxnLst/>
              <a:rect l="l" t="t" r="r" b="b"/>
              <a:pathLst>
                <a:path w="4123944" h="5861177">
                  <a:moveTo>
                    <a:pt x="0" y="0"/>
                  </a:moveTo>
                  <a:lnTo>
                    <a:pt x="4123944" y="0"/>
                  </a:lnTo>
                  <a:lnTo>
                    <a:pt x="4123944" y="5861177"/>
                  </a:lnTo>
                  <a:lnTo>
                    <a:pt x="0" y="58611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-18"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6750" y="873998"/>
            <a:ext cx="4859994" cy="5912439"/>
            <a:chOff x="0" y="0"/>
            <a:chExt cx="6479992" cy="7883253"/>
          </a:xfrm>
        </p:grpSpPr>
        <p:sp>
          <p:nvSpPr>
            <p:cNvPr id="5" name="Freeform 5" descr="Image"/>
            <p:cNvSpPr/>
            <p:nvPr/>
          </p:nvSpPr>
          <p:spPr>
            <a:xfrm>
              <a:off x="0" y="0"/>
              <a:ext cx="6480048" cy="7883271"/>
            </a:xfrm>
            <a:custGeom>
              <a:avLst/>
              <a:gdLst/>
              <a:ahLst/>
              <a:cxnLst/>
              <a:rect l="l" t="t" r="r" b="b"/>
              <a:pathLst>
                <a:path w="6480048" h="7883271">
                  <a:moveTo>
                    <a:pt x="0" y="0"/>
                  </a:moveTo>
                  <a:lnTo>
                    <a:pt x="6480048" y="0"/>
                  </a:lnTo>
                  <a:lnTo>
                    <a:pt x="6480048" y="7883271"/>
                  </a:lnTo>
                  <a:lnTo>
                    <a:pt x="0" y="788327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Ethel’s Story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90116" lvl="1" indent="-9505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Pulse 100, BP (improved) 110/60</a:t>
            </a:r>
          </a:p>
          <a:p>
            <a:pPr marL="190116" lvl="1" indent="-9505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SpO2 94%, keeping 28% O₂ mask on</a:t>
            </a:r>
          </a:p>
          <a:p>
            <a:pPr marL="190116" lvl="1" indent="-9505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Remains drowsy, GCS 13</a:t>
            </a:r>
          </a:p>
          <a:p>
            <a:pPr marL="190116" lvl="1" indent="-9505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Difficult to obtain info. </a:t>
            </a:r>
          </a:p>
        </p:txBody>
      </p:sp>
      <p:grpSp>
        <p:nvGrpSpPr>
          <p:cNvPr id="5" name="Group 3"/>
          <p:cNvGrpSpPr>
            <a:grpSpLocks noChangeAspect="1"/>
          </p:cNvGrpSpPr>
          <p:nvPr/>
        </p:nvGrpSpPr>
        <p:grpSpPr>
          <a:xfrm>
            <a:off x="7593889" y="2055813"/>
            <a:ext cx="3759911" cy="3759910"/>
            <a:chOff x="0" y="0"/>
            <a:chExt cx="5013215" cy="5013214"/>
          </a:xfrm>
        </p:grpSpPr>
        <p:sp>
          <p:nvSpPr>
            <p:cNvPr id="4" name="Freeform 4" descr="Image"/>
            <p:cNvSpPr/>
            <p:nvPr/>
          </p:nvSpPr>
          <p:spPr>
            <a:xfrm>
              <a:off x="0" y="0"/>
              <a:ext cx="5013198" cy="5013198"/>
            </a:xfrm>
            <a:custGeom>
              <a:avLst/>
              <a:gdLst/>
              <a:ahLst/>
              <a:cxnLst/>
              <a:rect l="l" t="t" r="r" b="b"/>
              <a:pathLst>
                <a:path w="5013198" h="5013198">
                  <a:moveTo>
                    <a:pt x="0" y="0"/>
                  </a:moveTo>
                  <a:lnTo>
                    <a:pt x="5013198" y="0"/>
                  </a:lnTo>
                  <a:lnTo>
                    <a:pt x="5013198" y="5013198"/>
                  </a:lnTo>
                  <a:lnTo>
                    <a:pt x="0" y="50131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Ethel’s Story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03696" lvl="1" indent="-10184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Deterioration over months</a:t>
            </a:r>
          </a:p>
          <a:p>
            <a:pPr marL="203696" lvl="1" indent="-101848" algn="l">
              <a:lnSpc>
                <a:spcPct val="150000"/>
              </a:lnSpc>
            </a:pPr>
            <a:endParaRPr lang="en-GB" sz="2400" dirty="0">
              <a:latin typeface="Source Sans Pro"/>
              <a:ea typeface="Source Sans Pro"/>
            </a:endParaRPr>
          </a:p>
          <a:p>
            <a:pPr marL="203696" lvl="1" indent="-10184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DNACPR in place</a:t>
            </a:r>
          </a:p>
          <a:p>
            <a:pPr marL="203696" lvl="1" indent="-10184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Daughter NOK</a:t>
            </a:r>
          </a:p>
          <a:p>
            <a:pPr marL="203696" lvl="1" indent="-10184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Little additional information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7593889" y="2055813"/>
            <a:ext cx="3759911" cy="3759910"/>
            <a:chOff x="0" y="0"/>
            <a:chExt cx="5013215" cy="5013214"/>
          </a:xfrm>
        </p:grpSpPr>
        <p:sp>
          <p:nvSpPr>
            <p:cNvPr id="5" name="Freeform 5" descr="Image"/>
            <p:cNvSpPr/>
            <p:nvPr/>
          </p:nvSpPr>
          <p:spPr>
            <a:xfrm>
              <a:off x="0" y="0"/>
              <a:ext cx="5013198" cy="5013198"/>
            </a:xfrm>
            <a:custGeom>
              <a:avLst/>
              <a:gdLst/>
              <a:ahLst/>
              <a:cxnLst/>
              <a:rect l="l" t="t" r="r" b="b"/>
              <a:pathLst>
                <a:path w="5013198" h="5013198">
                  <a:moveTo>
                    <a:pt x="0" y="0"/>
                  </a:moveTo>
                  <a:lnTo>
                    <a:pt x="5013198" y="0"/>
                  </a:lnTo>
                  <a:lnTo>
                    <a:pt x="5013198" y="5013198"/>
                  </a:lnTo>
                  <a:lnTo>
                    <a:pt x="0" y="50131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Ethel’s Story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03696" lvl="1" indent="-10184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Investigations show little extra information</a:t>
            </a:r>
          </a:p>
          <a:p>
            <a:pPr marL="203696" lvl="1" indent="-10184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WCC 11.4</a:t>
            </a:r>
          </a:p>
          <a:p>
            <a:pPr marL="203696" lvl="1" indent="-101848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 CRP 24 </a:t>
            </a:r>
          </a:p>
        </p:txBody>
      </p:sp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7593889" y="2055813"/>
            <a:ext cx="3759911" cy="3759910"/>
            <a:chOff x="0" y="0"/>
            <a:chExt cx="5013215" cy="5013214"/>
          </a:xfrm>
        </p:grpSpPr>
        <p:sp>
          <p:nvSpPr>
            <p:cNvPr id="5" name="Freeform 3" descr="Image"/>
            <p:cNvSpPr/>
            <p:nvPr/>
          </p:nvSpPr>
          <p:spPr>
            <a:xfrm>
              <a:off x="0" y="0"/>
              <a:ext cx="5013198" cy="5013198"/>
            </a:xfrm>
            <a:custGeom>
              <a:avLst/>
              <a:gdLst/>
              <a:ahLst/>
              <a:cxnLst/>
              <a:rect l="l" t="t" r="r" b="b"/>
              <a:pathLst>
                <a:path w="5013198" h="5013198">
                  <a:moveTo>
                    <a:pt x="0" y="0"/>
                  </a:moveTo>
                  <a:lnTo>
                    <a:pt x="5013198" y="0"/>
                  </a:lnTo>
                  <a:lnTo>
                    <a:pt x="5013198" y="5013198"/>
                  </a:lnTo>
                  <a:lnTo>
                    <a:pt x="0" y="501319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Ethel’s Story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Death Certificate</a:t>
            </a:r>
          </a:p>
          <a:p>
            <a:pPr algn="l">
              <a:lnSpc>
                <a:spcPct val="150000"/>
              </a:lnSpc>
            </a:pPr>
            <a:endParaRPr lang="en-GB" sz="2800" dirty="0">
              <a:latin typeface="Source Sans Pro"/>
              <a:ea typeface="Source Sans Pro"/>
            </a:endParaRPr>
          </a:p>
          <a:p>
            <a:pPr marL="156167" lvl="1" indent="-78084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Community </a:t>
            </a:r>
            <a:r>
              <a:rPr lang="en-GB" dirty="0">
                <a:latin typeface="Source Sans Pro"/>
                <a:ea typeface="Source Sans Pro"/>
              </a:rPr>
              <a:t>Acquired</a:t>
            </a:r>
            <a:r>
              <a:rPr lang="en-GB" sz="2400" dirty="0">
                <a:latin typeface="Source Sans Pro"/>
                <a:ea typeface="Source Sans Pro"/>
              </a:rPr>
              <a:t> Pneumonia</a:t>
            </a:r>
          </a:p>
          <a:p>
            <a:pPr marL="156167" lvl="1" indent="-78084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Dementia</a:t>
            </a:r>
          </a:p>
        </p:txBody>
      </p:sp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5918816" y="2261411"/>
            <a:ext cx="5434984" cy="3915552"/>
            <a:chOff x="0" y="0"/>
            <a:chExt cx="7246645" cy="5220737"/>
          </a:xfrm>
        </p:grpSpPr>
        <p:sp>
          <p:nvSpPr>
            <p:cNvPr id="5" name="Freeform 3" descr="Image"/>
            <p:cNvSpPr/>
            <p:nvPr/>
          </p:nvSpPr>
          <p:spPr>
            <a:xfrm>
              <a:off x="0" y="0"/>
              <a:ext cx="7246620" cy="5220716"/>
            </a:xfrm>
            <a:custGeom>
              <a:avLst/>
              <a:gdLst/>
              <a:ahLst/>
              <a:cxnLst/>
              <a:rect l="l" t="t" r="r" b="b"/>
              <a:pathLst>
                <a:path w="7246620" h="5220716">
                  <a:moveTo>
                    <a:pt x="0" y="0"/>
                  </a:moveTo>
                  <a:lnTo>
                    <a:pt x="7246620" y="0"/>
                  </a:lnTo>
                  <a:lnTo>
                    <a:pt x="7246620" y="5220716"/>
                  </a:lnTo>
                  <a:lnTo>
                    <a:pt x="0" y="52207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6" name="Group 6"/>
          <p:cNvGrpSpPr>
            <a:grpSpLocks noChangeAspect="1"/>
          </p:cNvGrpSpPr>
          <p:nvPr/>
        </p:nvGrpSpPr>
        <p:grpSpPr>
          <a:xfrm>
            <a:off x="772097" y="3051418"/>
            <a:ext cx="4835487" cy="2672946"/>
            <a:chOff x="0" y="0"/>
            <a:chExt cx="2997883" cy="3563928"/>
          </a:xfrm>
        </p:grpSpPr>
        <p:sp>
          <p:nvSpPr>
            <p:cNvPr id="7" name="Freeform 7" descr="Death Certificate… Death CertificateCommunity Acq PneumoniaDementia"/>
            <p:cNvSpPr/>
            <p:nvPr/>
          </p:nvSpPr>
          <p:spPr>
            <a:xfrm>
              <a:off x="0" y="0"/>
              <a:ext cx="2997835" cy="3563874"/>
            </a:xfrm>
            <a:custGeom>
              <a:avLst/>
              <a:gdLst/>
              <a:ahLst/>
              <a:cxnLst/>
              <a:rect l="l" t="t" r="r" b="b"/>
              <a:pathLst>
                <a:path w="2997835" h="3563874">
                  <a:moveTo>
                    <a:pt x="0" y="0"/>
                  </a:moveTo>
                  <a:lnTo>
                    <a:pt x="2997835" y="0"/>
                  </a:lnTo>
                  <a:lnTo>
                    <a:pt x="2997835" y="3563874"/>
                  </a:lnTo>
                  <a:lnTo>
                    <a:pt x="0" y="3563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Questions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75878" lvl="1" indent="-137939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Was this a good end of life experience for Ethel? </a:t>
            </a:r>
          </a:p>
          <a:p>
            <a:pPr marL="275878" lvl="1" indent="-137939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What could have been done differently in the nursing home, by the ambulance crew, in the ED or in the frailty unit? </a:t>
            </a:r>
          </a:p>
          <a:p>
            <a:pPr marL="275878" lvl="1" indent="-137939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Do you agree with the death certificate? </a:t>
            </a:r>
          </a:p>
          <a:p>
            <a:pPr marL="275878" lvl="1" indent="-137939" algn="l">
              <a:lnSpc>
                <a:spcPct val="150000"/>
              </a:lnSpc>
            </a:pPr>
            <a:r>
              <a:rPr lang="en-GB" sz="2400" dirty="0">
                <a:latin typeface="Source Sans Pro"/>
                <a:ea typeface="Source Sans Pro"/>
              </a:rPr>
              <a:t>How much of this was predictable?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 dirty="0">
                <a:latin typeface="Source Sans Pro"/>
                <a:ea typeface="Source Sans Pro"/>
              </a:rPr>
              <a:t>Diagnosing Dying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600" dirty="0">
                <a:latin typeface="Source Sans Pro"/>
                <a:ea typeface="Source Sans Pro"/>
              </a:rPr>
              <a:t>Diagnosing dying is a complex clinical decision and should only be made by the most senior clinician available, after all possible reversible pathology have been excluded.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4583584" y="4261990"/>
            <a:ext cx="3024832" cy="2248596"/>
            <a:chOff x="0" y="0"/>
            <a:chExt cx="4840034" cy="3597978"/>
          </a:xfrm>
        </p:grpSpPr>
        <p:sp>
          <p:nvSpPr>
            <p:cNvPr id="5" name="Freeform 5" descr="Image"/>
            <p:cNvSpPr/>
            <p:nvPr/>
          </p:nvSpPr>
          <p:spPr>
            <a:xfrm>
              <a:off x="0" y="0"/>
              <a:ext cx="4840097" cy="3598037"/>
            </a:xfrm>
            <a:custGeom>
              <a:avLst/>
              <a:gdLst/>
              <a:ahLst/>
              <a:cxnLst/>
              <a:rect l="l" t="t" r="r" b="b"/>
              <a:pathLst>
                <a:path w="4840097" h="3598037">
                  <a:moveTo>
                    <a:pt x="0" y="0"/>
                  </a:moveTo>
                  <a:lnTo>
                    <a:pt x="4840097" y="0"/>
                  </a:lnTo>
                  <a:lnTo>
                    <a:pt x="4840097" y="3598037"/>
                  </a:lnTo>
                  <a:lnTo>
                    <a:pt x="0" y="35980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r="1" b="1"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496543" y="278507"/>
            <a:ext cx="5198914" cy="6300986"/>
            <a:chOff x="0" y="0"/>
            <a:chExt cx="8049614" cy="9755982"/>
          </a:xfrm>
        </p:grpSpPr>
        <p:sp>
          <p:nvSpPr>
            <p:cNvPr id="3" name="Freeform 3" descr="Image"/>
            <p:cNvSpPr/>
            <p:nvPr/>
          </p:nvSpPr>
          <p:spPr>
            <a:xfrm>
              <a:off x="0" y="0"/>
              <a:ext cx="8049641" cy="9756013"/>
            </a:xfrm>
            <a:custGeom>
              <a:avLst/>
              <a:gdLst/>
              <a:ahLst/>
              <a:cxnLst/>
              <a:rect l="l" t="t" r="r" b="b"/>
              <a:pathLst>
                <a:path w="8049641" h="9756013">
                  <a:moveTo>
                    <a:pt x="0" y="0"/>
                  </a:moveTo>
                  <a:lnTo>
                    <a:pt x="8049641" y="0"/>
                  </a:lnTo>
                  <a:lnTo>
                    <a:pt x="8049641" y="9756013"/>
                  </a:lnTo>
                  <a:lnTo>
                    <a:pt x="0" y="97560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  <p:grpSp>
        <p:nvGrpSpPr>
          <p:cNvPr id="4" name="Group 2">
            <a:extLst>
              <a:ext uri="{FF2B5EF4-FFF2-40B4-BE49-F238E27FC236}">
                <a16:creationId xmlns:a16="http://schemas.microsoft.com/office/drawing/2014/main" id="{97472FBF-E295-BD20-10B0-89E037437E53}"/>
              </a:ext>
            </a:extLst>
          </p:cNvPr>
          <p:cNvGrpSpPr>
            <a:grpSpLocks noChangeAspect="1"/>
          </p:cNvGrpSpPr>
          <p:nvPr/>
        </p:nvGrpSpPr>
        <p:grpSpPr>
          <a:xfrm>
            <a:off x="3496543" y="278487"/>
            <a:ext cx="5198914" cy="6300986"/>
            <a:chOff x="0" y="0"/>
            <a:chExt cx="8049614" cy="9755982"/>
          </a:xfrm>
        </p:grpSpPr>
        <p:sp>
          <p:nvSpPr>
            <p:cNvPr id="5" name="Freeform 3" descr="Image">
              <a:extLst>
                <a:ext uri="{FF2B5EF4-FFF2-40B4-BE49-F238E27FC236}">
                  <a16:creationId xmlns:a16="http://schemas.microsoft.com/office/drawing/2014/main" id="{F780AE1B-2E40-374A-DD55-AF3DB7EF774E}"/>
                </a:ext>
              </a:extLst>
            </p:cNvPr>
            <p:cNvSpPr/>
            <p:nvPr/>
          </p:nvSpPr>
          <p:spPr>
            <a:xfrm>
              <a:off x="0" y="0"/>
              <a:ext cx="8049641" cy="9756013"/>
            </a:xfrm>
            <a:custGeom>
              <a:avLst/>
              <a:gdLst/>
              <a:ahLst/>
              <a:cxnLst/>
              <a:rect l="l" t="t" r="r" b="b"/>
              <a:pathLst>
                <a:path w="8049641" h="9756013">
                  <a:moveTo>
                    <a:pt x="0" y="0"/>
                  </a:moveTo>
                  <a:lnTo>
                    <a:pt x="8049641" y="0"/>
                  </a:lnTo>
                  <a:lnTo>
                    <a:pt x="8049641" y="9756013"/>
                  </a:lnTo>
                  <a:lnTo>
                    <a:pt x="0" y="97560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58000"/>
          </a:xfrm>
        </p:spPr>
        <p:txBody>
          <a:bodyPr>
            <a:noAutofit/>
          </a:bodyPr>
          <a:lstStyle/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Communication</a:t>
            </a: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Uncertainty</a:t>
            </a:r>
          </a:p>
          <a:p>
            <a:pPr lvl="1" algn="l"/>
            <a: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  <a:t>Balancing hope with realistic expectations</a:t>
            </a:r>
          </a:p>
          <a:p>
            <a:pPr lvl="1" algn="l"/>
            <a:b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br>
              <a:rPr lang="en-GB" sz="4400" b="1" dirty="0">
                <a:solidFill>
                  <a:schemeClr val="bg1"/>
                </a:solidFill>
                <a:latin typeface="Source Sans Pro" panose="020B0503030403020204" pitchFamily="34" charset="0"/>
              </a:rPr>
            </a:br>
            <a:r>
              <a:rPr lang="en-GB" sz="4400" b="1" i="1" dirty="0">
                <a:solidFill>
                  <a:schemeClr val="bg1"/>
                </a:solidFill>
                <a:latin typeface="Source Sans Pro" panose="020B0503030403020204" pitchFamily="34" charset="0"/>
              </a:rPr>
              <a:t>Cure sometimes, treat often, care always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 idx="4294967295"/>
          </p:nvPr>
        </p:nvSpPr>
        <p:spPr>
          <a:xfrm>
            <a:off x="838200" y="6314956"/>
            <a:ext cx="10515600" cy="490251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GB" sz="2000" dirty="0">
                <a:latin typeface="Source Sans Pro"/>
                <a:ea typeface="Source Sans Pro"/>
              </a:rPr>
              <a:t>https://</a:t>
            </a:r>
            <a:r>
              <a:rPr lang="en-GB" sz="2000" dirty="0" err="1">
                <a:latin typeface="Source Sans Pro"/>
                <a:ea typeface="Source Sans Pro"/>
              </a:rPr>
              <a:t>marymount.ie</a:t>
            </a:r>
            <a:r>
              <a:rPr lang="en-GB" sz="2000" dirty="0">
                <a:latin typeface="Source Sans Pro"/>
                <a:ea typeface="Source Sans Pro"/>
              </a:rPr>
              <a:t>/support-hub-for-healthcare-professionals/end-of-life-covid-19-resources/</a:t>
            </a:r>
          </a:p>
        </p:txBody>
      </p:sp>
      <p:grpSp>
        <p:nvGrpSpPr>
          <p:cNvPr id="4" name="Group 2"/>
          <p:cNvGrpSpPr>
            <a:grpSpLocks noChangeAspect="1"/>
          </p:cNvGrpSpPr>
          <p:nvPr/>
        </p:nvGrpSpPr>
        <p:grpSpPr>
          <a:xfrm>
            <a:off x="1286323" y="-93464"/>
            <a:ext cx="9619353" cy="6796744"/>
            <a:chOff x="0" y="0"/>
            <a:chExt cx="13807529" cy="9755983"/>
          </a:xfrm>
        </p:grpSpPr>
        <p:sp>
          <p:nvSpPr>
            <p:cNvPr id="3" name="Freeform 3" descr="Image"/>
            <p:cNvSpPr/>
            <p:nvPr/>
          </p:nvSpPr>
          <p:spPr>
            <a:xfrm>
              <a:off x="0" y="0"/>
              <a:ext cx="13807567" cy="9756013"/>
            </a:xfrm>
            <a:custGeom>
              <a:avLst/>
              <a:gdLst/>
              <a:ahLst/>
              <a:cxnLst/>
              <a:rect l="l" t="t" r="r" b="b"/>
              <a:pathLst>
                <a:path w="13807567" h="9756013">
                  <a:moveTo>
                    <a:pt x="0" y="0"/>
                  </a:moveTo>
                  <a:lnTo>
                    <a:pt x="13807567" y="0"/>
                  </a:lnTo>
                  <a:lnTo>
                    <a:pt x="13807567" y="9756013"/>
                  </a:lnTo>
                  <a:lnTo>
                    <a:pt x="0" y="97560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b="-38"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12192000" cy="6858000"/>
          <a:chOff x="0" y="0"/>
          <a:chExt cx="12192000" cy="685800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4400">
                <a:latin typeface="Source Sans Pro"/>
                <a:ea typeface="Source Sans Pro"/>
              </a:rPr>
              <a:t>Resources</a:t>
            </a:r>
          </a:p>
        </p:txBody>
      </p:sp>
      <p:sp>
        <p:nvSpPr>
          <p:cNvPr id="3" name="Content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en-GB" sz="2800" dirty="0">
                <a:latin typeface="Source Sans Pro"/>
                <a:ea typeface="Source Sans Pro"/>
              </a:rPr>
              <a:t>End of Life Care | </a:t>
            </a:r>
            <a:r>
              <a:rPr lang="en-GB" sz="2800" dirty="0" err="1">
                <a:latin typeface="Source Sans Pro"/>
                <a:ea typeface="Source Sans Pro"/>
              </a:rPr>
              <a:t>geriEM</a:t>
            </a:r>
            <a:r>
              <a:rPr lang="en-GB" sz="2800" dirty="0">
                <a:latin typeface="Source Sans Pro"/>
                <a:ea typeface="Source Sans Pro"/>
              </a:rPr>
              <a:t> Europe</a:t>
            </a: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8737976" y="3876876"/>
            <a:ext cx="2814487" cy="2700193"/>
            <a:chOff x="0" y="0"/>
            <a:chExt cx="2502513" cy="2400888"/>
          </a:xfrm>
        </p:grpSpPr>
        <p:sp>
          <p:nvSpPr>
            <p:cNvPr id="5" name="Freeform 5" descr="Image"/>
            <p:cNvSpPr/>
            <p:nvPr/>
          </p:nvSpPr>
          <p:spPr>
            <a:xfrm>
              <a:off x="0" y="0"/>
              <a:ext cx="2502535" cy="2400935"/>
            </a:xfrm>
            <a:custGeom>
              <a:avLst/>
              <a:gdLst/>
              <a:ahLst/>
              <a:cxnLst/>
              <a:rect l="l" t="t" r="r" b="b"/>
              <a:pathLst>
                <a:path w="2502535" h="2400935">
                  <a:moveTo>
                    <a:pt x="0" y="0"/>
                  </a:moveTo>
                  <a:lnTo>
                    <a:pt x="2502535" y="0"/>
                  </a:lnTo>
                  <a:lnTo>
                    <a:pt x="2502535" y="2400935"/>
                  </a:lnTo>
                  <a:lnTo>
                    <a:pt x="0" y="24009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 b="1"/>
              </a:stretch>
            </a:blipFill>
          </p:spPr>
          <p:txBody>
            <a:bodyPr/>
            <a:lstStyle/>
            <a:p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270</Words>
  <Application>Microsoft Macintosh PowerPoint</Application>
  <PresentationFormat>Widescreen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Aptos</vt:lpstr>
      <vt:lpstr>Arial</vt:lpstr>
      <vt:lpstr>Source Sans Pro</vt:lpstr>
      <vt:lpstr>System Font Regular</vt:lpstr>
      <vt:lpstr>Office Theme</vt:lpstr>
      <vt:lpstr>Getting Care Right  at the end of life EOLC for older people</vt:lpstr>
      <vt:lpstr>Ethel</vt:lpstr>
      <vt:lpstr>Ethel’s Story</vt:lpstr>
      <vt:lpstr>SEPSIS ?</vt:lpstr>
      <vt:lpstr>PowerPoint Presentation</vt:lpstr>
      <vt:lpstr>Ethel’s Story</vt:lpstr>
      <vt:lpstr>Ethel’s Story</vt:lpstr>
      <vt:lpstr>Ethel’s Story</vt:lpstr>
      <vt:lpstr>Ethel’s Story</vt:lpstr>
      <vt:lpstr>Questions</vt:lpstr>
      <vt:lpstr>Diagnosing Dying</vt:lpstr>
      <vt:lpstr>PowerPoint Presentation</vt:lpstr>
      <vt:lpstr>Communication Uncertainty Balancing hope with realistic expectations   Cure sometimes, treat often, care always</vt:lpstr>
      <vt:lpstr>https://marymount.ie/support-hub-for-healthcare-professionals/end-of-life-covid-19-resources/</vt:lpstr>
      <vt:lpstr>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5</cp:revision>
  <dcterms:created xsi:type="dcterms:W3CDTF">2026-06-03T10:46:40Z</dcterms:created>
  <dcterms:modified xsi:type="dcterms:W3CDTF">2026-09-17T17:44:47Z</dcterms:modified>
</cp:coreProperties>
</file>