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88" r:id="rId7"/>
    <p:sldId id="260" r:id="rId8"/>
    <p:sldId id="261" r:id="rId9"/>
    <p:sldId id="262" r:id="rId10"/>
    <p:sldId id="263" r:id="rId11"/>
    <p:sldId id="283" r:id="rId12"/>
    <p:sldId id="282" r:id="rId13"/>
    <p:sldId id="284" r:id="rId14"/>
    <p:sldId id="285" r:id="rId15"/>
    <p:sldId id="286" r:id="rId16"/>
    <p:sldId id="28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>
        <p:scale>
          <a:sx n="103" d="100"/>
          <a:sy n="103" d="100"/>
        </p:scale>
        <p:origin x="936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1C4CA9-F797-46D6-8F89-D3C9C3E0FA79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6D99F46-0623-4BAB-A081-1A6B92D8A6A1}">
      <dgm:prSet/>
      <dgm:spPr/>
      <dgm:t>
        <a:bodyPr/>
        <a:lstStyle/>
        <a:p>
          <a:r>
            <a:rPr lang="en-GB" b="1" dirty="0"/>
            <a:t>Drug Drug Interaction (DDI) and Adverse Drug Reaction (ADR) are a common cause of attendance and admission</a:t>
          </a:r>
          <a:endParaRPr lang="en-US" dirty="0"/>
        </a:p>
      </dgm:t>
    </dgm:pt>
    <dgm:pt modelId="{8564705C-638F-4BDC-B30E-B9C0B8A905CE}" type="parTrans" cxnId="{EE246E18-D2F9-4516-8986-FA98D16E21F1}">
      <dgm:prSet/>
      <dgm:spPr/>
      <dgm:t>
        <a:bodyPr/>
        <a:lstStyle/>
        <a:p>
          <a:endParaRPr lang="en-US"/>
        </a:p>
      </dgm:t>
    </dgm:pt>
    <dgm:pt modelId="{A7ACB81D-080C-49AD-B1B6-1B8D70DF2F0F}" type="sibTrans" cxnId="{EE246E18-D2F9-4516-8986-FA98D16E21F1}">
      <dgm:prSet/>
      <dgm:spPr/>
      <dgm:t>
        <a:bodyPr/>
        <a:lstStyle/>
        <a:p>
          <a:endParaRPr lang="en-US"/>
        </a:p>
      </dgm:t>
    </dgm:pt>
    <dgm:pt modelId="{611D6834-00E8-40FA-BC48-5200DDB6D679}">
      <dgm:prSet/>
      <dgm:spPr/>
      <dgm:t>
        <a:bodyPr/>
        <a:lstStyle/>
        <a:p>
          <a:r>
            <a:rPr lang="en-GB" b="1" dirty="0"/>
            <a:t>Medicines reconciliation in the ED is important…</a:t>
          </a:r>
          <a:br>
            <a:rPr lang="en-GB" b="1" dirty="0"/>
          </a:br>
          <a:r>
            <a:rPr lang="en-GB" b="1" dirty="0"/>
            <a:t>but remember you are likely to be working with incomplete information</a:t>
          </a:r>
          <a:endParaRPr lang="en-US" dirty="0"/>
        </a:p>
      </dgm:t>
    </dgm:pt>
    <dgm:pt modelId="{2790E001-1090-42AD-863A-73C1C0E20DD3}" type="parTrans" cxnId="{CA6372CD-1AB4-4863-8A15-BD003B68727D}">
      <dgm:prSet/>
      <dgm:spPr/>
      <dgm:t>
        <a:bodyPr/>
        <a:lstStyle/>
        <a:p>
          <a:endParaRPr lang="en-US"/>
        </a:p>
      </dgm:t>
    </dgm:pt>
    <dgm:pt modelId="{66D5B1D8-F359-4B66-AF6D-4F8F2A56EF88}" type="sibTrans" cxnId="{CA6372CD-1AB4-4863-8A15-BD003B68727D}">
      <dgm:prSet/>
      <dgm:spPr/>
      <dgm:t>
        <a:bodyPr/>
        <a:lstStyle/>
        <a:p>
          <a:endParaRPr lang="en-US"/>
        </a:p>
      </dgm:t>
    </dgm:pt>
    <dgm:pt modelId="{69B56352-A8B4-45D3-9679-4FD2D5D3F305}" type="pres">
      <dgm:prSet presAssocID="{021C4CA9-F797-46D6-8F89-D3C9C3E0FA79}" presName="diagram" presStyleCnt="0">
        <dgm:presLayoutVars>
          <dgm:dir/>
          <dgm:resizeHandles val="exact"/>
        </dgm:presLayoutVars>
      </dgm:prSet>
      <dgm:spPr/>
    </dgm:pt>
    <dgm:pt modelId="{C8657809-5C40-48C0-BE45-1D4588465AB9}" type="pres">
      <dgm:prSet presAssocID="{A6D99F46-0623-4BAB-A081-1A6B92D8A6A1}" presName="node" presStyleLbl="node1" presStyleIdx="0" presStyleCnt="2">
        <dgm:presLayoutVars>
          <dgm:bulletEnabled val="1"/>
        </dgm:presLayoutVars>
      </dgm:prSet>
      <dgm:spPr/>
    </dgm:pt>
    <dgm:pt modelId="{A31A6B94-54E6-49BB-A279-C2F420FFEAF2}" type="pres">
      <dgm:prSet presAssocID="{A7ACB81D-080C-49AD-B1B6-1B8D70DF2F0F}" presName="sibTrans" presStyleCnt="0"/>
      <dgm:spPr/>
    </dgm:pt>
    <dgm:pt modelId="{8C037BDA-D6C3-46BA-AF78-3F2CCA9A06E5}" type="pres">
      <dgm:prSet presAssocID="{611D6834-00E8-40FA-BC48-5200DDB6D679}" presName="node" presStyleLbl="node1" presStyleIdx="1" presStyleCnt="2">
        <dgm:presLayoutVars>
          <dgm:bulletEnabled val="1"/>
        </dgm:presLayoutVars>
      </dgm:prSet>
      <dgm:spPr/>
    </dgm:pt>
  </dgm:ptLst>
  <dgm:cxnLst>
    <dgm:cxn modelId="{EE246E18-D2F9-4516-8986-FA98D16E21F1}" srcId="{021C4CA9-F797-46D6-8F89-D3C9C3E0FA79}" destId="{A6D99F46-0623-4BAB-A081-1A6B92D8A6A1}" srcOrd="0" destOrd="0" parTransId="{8564705C-638F-4BDC-B30E-B9C0B8A905CE}" sibTransId="{A7ACB81D-080C-49AD-B1B6-1B8D70DF2F0F}"/>
    <dgm:cxn modelId="{43523D9B-8BA6-4D16-8276-7C50A08CC147}" type="presOf" srcId="{A6D99F46-0623-4BAB-A081-1A6B92D8A6A1}" destId="{C8657809-5C40-48C0-BE45-1D4588465AB9}" srcOrd="0" destOrd="0" presId="urn:microsoft.com/office/officeart/2005/8/layout/default"/>
    <dgm:cxn modelId="{4EFC85CA-20A0-4491-8607-E93EE1B66D72}" type="presOf" srcId="{611D6834-00E8-40FA-BC48-5200DDB6D679}" destId="{8C037BDA-D6C3-46BA-AF78-3F2CCA9A06E5}" srcOrd="0" destOrd="0" presId="urn:microsoft.com/office/officeart/2005/8/layout/default"/>
    <dgm:cxn modelId="{CA6372CD-1AB4-4863-8A15-BD003B68727D}" srcId="{021C4CA9-F797-46D6-8F89-D3C9C3E0FA79}" destId="{611D6834-00E8-40FA-BC48-5200DDB6D679}" srcOrd="1" destOrd="0" parTransId="{2790E001-1090-42AD-863A-73C1C0E20DD3}" sibTransId="{66D5B1D8-F359-4B66-AF6D-4F8F2A56EF88}"/>
    <dgm:cxn modelId="{D0019DEE-F70B-4D5C-A426-30E1B6CBD91F}" type="presOf" srcId="{021C4CA9-F797-46D6-8F89-D3C9C3E0FA79}" destId="{69B56352-A8B4-45D3-9679-4FD2D5D3F305}" srcOrd="0" destOrd="0" presId="urn:microsoft.com/office/officeart/2005/8/layout/default"/>
    <dgm:cxn modelId="{64ADC336-D154-417C-AD67-E458C8214EBF}" type="presParOf" srcId="{69B56352-A8B4-45D3-9679-4FD2D5D3F305}" destId="{C8657809-5C40-48C0-BE45-1D4588465AB9}" srcOrd="0" destOrd="0" presId="urn:microsoft.com/office/officeart/2005/8/layout/default"/>
    <dgm:cxn modelId="{3304D5FD-E4FF-4A26-AB89-4DACF527581B}" type="presParOf" srcId="{69B56352-A8B4-45D3-9679-4FD2D5D3F305}" destId="{A31A6B94-54E6-49BB-A279-C2F420FFEAF2}" srcOrd="1" destOrd="0" presId="urn:microsoft.com/office/officeart/2005/8/layout/default"/>
    <dgm:cxn modelId="{7D3D1CE3-052D-4486-85C4-B519486EE26D}" type="presParOf" srcId="{69B56352-A8B4-45D3-9679-4FD2D5D3F305}" destId="{8C037BDA-D6C3-46BA-AF78-3F2CCA9A06E5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502580-0187-47D5-BB8F-BF6D278ECC4D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FD36325F-B6A7-4121-AEFA-4D78D47861D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Inappropriate versus appropriate prescribing is a useful approach</a:t>
          </a:r>
        </a:p>
      </dgm:t>
    </dgm:pt>
    <dgm:pt modelId="{D8E5698F-046C-4D62-9E85-4AE0C4281959}" type="parTrans" cxnId="{D3008093-4DAE-4C20-8F0F-EF47F52CC8EF}">
      <dgm:prSet/>
      <dgm:spPr/>
      <dgm:t>
        <a:bodyPr/>
        <a:lstStyle/>
        <a:p>
          <a:endParaRPr lang="en-US"/>
        </a:p>
      </dgm:t>
    </dgm:pt>
    <dgm:pt modelId="{B3BD6EF5-1B96-403A-93D2-3AD19E58B499}" type="sibTrans" cxnId="{D3008093-4DAE-4C20-8F0F-EF47F52CC8E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3D07EA7-9433-4122-B1C3-132B7D5627C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Adverse Drug Reactions and Drug-Drug Interactions are a common cause of ED attendance </a:t>
          </a:r>
        </a:p>
      </dgm:t>
    </dgm:pt>
    <dgm:pt modelId="{B2F7884F-D32A-4938-8AE4-6BBABA25001B}" type="parTrans" cxnId="{82FA281F-2E93-480F-A3DA-449377E18794}">
      <dgm:prSet/>
      <dgm:spPr/>
      <dgm:t>
        <a:bodyPr/>
        <a:lstStyle/>
        <a:p>
          <a:endParaRPr lang="en-US"/>
        </a:p>
      </dgm:t>
    </dgm:pt>
    <dgm:pt modelId="{D7D5CAB4-761D-4BB9-AB03-3A256AFFA7B7}" type="sibTrans" cxnId="{82FA281F-2E93-480F-A3DA-449377E1879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9EB2B85-5BB3-499F-A16C-8FD8672C902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Medicines reconciliation in the ED is important but BEWARE incomplete information</a:t>
          </a:r>
        </a:p>
      </dgm:t>
    </dgm:pt>
    <dgm:pt modelId="{063699A4-E3B3-49EB-9B7A-DD14E7EEAEBE}" type="parTrans" cxnId="{8334B69C-5632-4BD8-B4CD-F85B68A6BC04}">
      <dgm:prSet/>
      <dgm:spPr/>
      <dgm:t>
        <a:bodyPr/>
        <a:lstStyle/>
        <a:p>
          <a:endParaRPr lang="en-US"/>
        </a:p>
      </dgm:t>
    </dgm:pt>
    <dgm:pt modelId="{F15B91F5-9806-4D5A-A26D-137A997C882B}" type="sibTrans" cxnId="{8334B69C-5632-4BD8-B4CD-F85B68A6BC0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30D12D7-B0A2-47CA-B690-8EF2F29927E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Ageing physiology affects drug metabolism, distribution, bioavailability and clearance</a:t>
          </a:r>
        </a:p>
      </dgm:t>
    </dgm:pt>
    <dgm:pt modelId="{D5F01A6F-0306-4F32-A859-71F841D6495D}" type="parTrans" cxnId="{155EF420-DBD2-4EC9-BD4D-623E52E5593A}">
      <dgm:prSet/>
      <dgm:spPr/>
      <dgm:t>
        <a:bodyPr/>
        <a:lstStyle/>
        <a:p>
          <a:endParaRPr lang="en-US"/>
        </a:p>
      </dgm:t>
    </dgm:pt>
    <dgm:pt modelId="{C3E1DCDE-15FD-4DB6-A965-5F04774BE1BB}" type="sibTrans" cxnId="{155EF420-DBD2-4EC9-BD4D-623E52E5593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9E5D292E-B46B-4FC0-A665-4BB11E3F339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Start low, go slow </a:t>
          </a:r>
        </a:p>
      </dgm:t>
    </dgm:pt>
    <dgm:pt modelId="{F72BEA74-B9E0-4002-97E9-C568B112BFEA}" type="parTrans" cxnId="{1D9BC1D7-BF6D-4B9E-864A-E120261FB856}">
      <dgm:prSet/>
      <dgm:spPr/>
      <dgm:t>
        <a:bodyPr/>
        <a:lstStyle/>
        <a:p>
          <a:endParaRPr lang="en-US"/>
        </a:p>
      </dgm:t>
    </dgm:pt>
    <dgm:pt modelId="{AC676539-9B73-4F83-AAA3-240BCB20C5FA}" type="sibTrans" cxnId="{1D9BC1D7-BF6D-4B9E-864A-E120261FB85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628714C-01E2-43FF-B2BD-9E09AF93E73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Medication </a:t>
          </a:r>
          <a:r>
            <a:rPr lang="en-US" dirty="0" err="1"/>
            <a:t>rationalisation</a:t>
          </a:r>
          <a:r>
            <a:rPr lang="en-US" dirty="0"/>
            <a:t> should be a patient-centred</a:t>
          </a:r>
        </a:p>
      </dgm:t>
    </dgm:pt>
    <dgm:pt modelId="{864ACC05-8A2B-4053-B79F-7387AB65F1E2}" type="parTrans" cxnId="{96F33F31-13F1-443F-82B4-B00B09118BDE}">
      <dgm:prSet/>
      <dgm:spPr/>
      <dgm:t>
        <a:bodyPr/>
        <a:lstStyle/>
        <a:p>
          <a:endParaRPr lang="en-US"/>
        </a:p>
      </dgm:t>
    </dgm:pt>
    <dgm:pt modelId="{5C459384-3189-466E-AEF0-E50196451222}" type="sibTrans" cxnId="{96F33F31-13F1-443F-82B4-B00B09118BDE}">
      <dgm:prSet/>
      <dgm:spPr/>
      <dgm:t>
        <a:bodyPr/>
        <a:lstStyle/>
        <a:p>
          <a:endParaRPr lang="en-US"/>
        </a:p>
      </dgm:t>
    </dgm:pt>
    <dgm:pt modelId="{CC18536F-CF8B-4891-8EF6-3D76B28EB209}" type="pres">
      <dgm:prSet presAssocID="{73502580-0187-47D5-BB8F-BF6D278ECC4D}" presName="root" presStyleCnt="0">
        <dgm:presLayoutVars>
          <dgm:dir/>
          <dgm:resizeHandles val="exact"/>
        </dgm:presLayoutVars>
      </dgm:prSet>
      <dgm:spPr/>
    </dgm:pt>
    <dgm:pt modelId="{1FFC68A0-03C6-4A58-8C8C-9A15B9FC1C0D}" type="pres">
      <dgm:prSet presAssocID="{73502580-0187-47D5-BB8F-BF6D278ECC4D}" presName="container" presStyleCnt="0">
        <dgm:presLayoutVars>
          <dgm:dir/>
          <dgm:resizeHandles val="exact"/>
        </dgm:presLayoutVars>
      </dgm:prSet>
      <dgm:spPr/>
    </dgm:pt>
    <dgm:pt modelId="{61DBFBB2-3F2B-4080-9D64-348B33F5EB3B}" type="pres">
      <dgm:prSet presAssocID="{FD36325F-B6A7-4121-AEFA-4D78D47861D1}" presName="compNode" presStyleCnt="0"/>
      <dgm:spPr/>
    </dgm:pt>
    <dgm:pt modelId="{7D9B7E0D-8831-4E60-A289-076668D02918}" type="pres">
      <dgm:prSet presAssocID="{FD36325F-B6A7-4121-AEFA-4D78D47861D1}" presName="iconBgRect" presStyleLbl="bgShp" presStyleIdx="0" presStyleCnt="6"/>
      <dgm:spPr/>
    </dgm:pt>
    <dgm:pt modelId="{C04A3876-84EB-40BF-8CA3-92608DA3D430}" type="pres">
      <dgm:prSet presAssocID="{FD36325F-B6A7-4121-AEFA-4D78D47861D1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7E0D94BA-2D1C-4805-A7BE-AD8DC9276100}" type="pres">
      <dgm:prSet presAssocID="{FD36325F-B6A7-4121-AEFA-4D78D47861D1}" presName="spaceRect" presStyleCnt="0"/>
      <dgm:spPr/>
    </dgm:pt>
    <dgm:pt modelId="{8BEFD7E5-8737-4553-8FBF-7B35E4BE42B1}" type="pres">
      <dgm:prSet presAssocID="{FD36325F-B6A7-4121-AEFA-4D78D47861D1}" presName="textRect" presStyleLbl="revTx" presStyleIdx="0" presStyleCnt="6">
        <dgm:presLayoutVars>
          <dgm:chMax val="1"/>
          <dgm:chPref val="1"/>
        </dgm:presLayoutVars>
      </dgm:prSet>
      <dgm:spPr/>
    </dgm:pt>
    <dgm:pt modelId="{5FEA77D1-9D84-4F64-8A34-998DD24BA693}" type="pres">
      <dgm:prSet presAssocID="{B3BD6EF5-1B96-403A-93D2-3AD19E58B499}" presName="sibTrans" presStyleLbl="sibTrans2D1" presStyleIdx="0" presStyleCnt="0"/>
      <dgm:spPr/>
    </dgm:pt>
    <dgm:pt modelId="{2D32CDB9-C0BF-4CF3-8F8A-FAC7DAC97E05}" type="pres">
      <dgm:prSet presAssocID="{53D07EA7-9433-4122-B1C3-132B7D5627C2}" presName="compNode" presStyleCnt="0"/>
      <dgm:spPr/>
    </dgm:pt>
    <dgm:pt modelId="{A001DFEB-5BF5-457D-9B08-9A96E1F097CA}" type="pres">
      <dgm:prSet presAssocID="{53D07EA7-9433-4122-B1C3-132B7D5627C2}" presName="iconBgRect" presStyleLbl="bgShp" presStyleIdx="1" presStyleCnt="6"/>
      <dgm:spPr/>
    </dgm:pt>
    <dgm:pt modelId="{47917805-6D23-4E5D-8950-EC9159F75EB7}" type="pres">
      <dgm:prSet presAssocID="{53D07EA7-9433-4122-B1C3-132B7D5627C2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edle"/>
        </a:ext>
      </dgm:extLst>
    </dgm:pt>
    <dgm:pt modelId="{418D7B0A-9AA2-4E6C-AB4D-D5B44F7B6AD7}" type="pres">
      <dgm:prSet presAssocID="{53D07EA7-9433-4122-B1C3-132B7D5627C2}" presName="spaceRect" presStyleCnt="0"/>
      <dgm:spPr/>
    </dgm:pt>
    <dgm:pt modelId="{EE497CFC-7AD4-4DBD-9FE5-9C6319786AB2}" type="pres">
      <dgm:prSet presAssocID="{53D07EA7-9433-4122-B1C3-132B7D5627C2}" presName="textRect" presStyleLbl="revTx" presStyleIdx="1" presStyleCnt="6">
        <dgm:presLayoutVars>
          <dgm:chMax val="1"/>
          <dgm:chPref val="1"/>
        </dgm:presLayoutVars>
      </dgm:prSet>
      <dgm:spPr/>
    </dgm:pt>
    <dgm:pt modelId="{C43A93B5-FD2A-4D27-8A2A-F8145BED6DEB}" type="pres">
      <dgm:prSet presAssocID="{D7D5CAB4-761D-4BB9-AB03-3A256AFFA7B7}" presName="sibTrans" presStyleLbl="sibTrans2D1" presStyleIdx="0" presStyleCnt="0"/>
      <dgm:spPr/>
    </dgm:pt>
    <dgm:pt modelId="{65C0EAF2-4FF1-443C-8E6C-A208CC9A454E}" type="pres">
      <dgm:prSet presAssocID="{E9EB2B85-5BB3-499F-A16C-8FD8672C9026}" presName="compNode" presStyleCnt="0"/>
      <dgm:spPr/>
    </dgm:pt>
    <dgm:pt modelId="{5D6B0F48-7B19-4467-88E3-92015A342C29}" type="pres">
      <dgm:prSet presAssocID="{E9EB2B85-5BB3-499F-A16C-8FD8672C9026}" presName="iconBgRect" presStyleLbl="bgShp" presStyleIdx="2" presStyleCnt="6"/>
      <dgm:spPr/>
    </dgm:pt>
    <dgm:pt modelId="{9BFA3686-0BBE-4F25-A239-0E5EBD16C018}" type="pres">
      <dgm:prSet presAssocID="{E9EB2B85-5BB3-499F-A16C-8FD8672C9026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0AEFA755-EC18-496C-BE40-9EBCE05DA15F}" type="pres">
      <dgm:prSet presAssocID="{E9EB2B85-5BB3-499F-A16C-8FD8672C9026}" presName="spaceRect" presStyleCnt="0"/>
      <dgm:spPr/>
    </dgm:pt>
    <dgm:pt modelId="{31DA6ABE-BC19-4EF7-B137-139840B57688}" type="pres">
      <dgm:prSet presAssocID="{E9EB2B85-5BB3-499F-A16C-8FD8672C9026}" presName="textRect" presStyleLbl="revTx" presStyleIdx="2" presStyleCnt="6">
        <dgm:presLayoutVars>
          <dgm:chMax val="1"/>
          <dgm:chPref val="1"/>
        </dgm:presLayoutVars>
      </dgm:prSet>
      <dgm:spPr/>
    </dgm:pt>
    <dgm:pt modelId="{EEED8C04-07DD-4420-B5BC-68FA7C883780}" type="pres">
      <dgm:prSet presAssocID="{F15B91F5-9806-4D5A-A26D-137A997C882B}" presName="sibTrans" presStyleLbl="sibTrans2D1" presStyleIdx="0" presStyleCnt="0"/>
      <dgm:spPr/>
    </dgm:pt>
    <dgm:pt modelId="{D638AA00-FE4C-469A-961E-3FD6F1914E78}" type="pres">
      <dgm:prSet presAssocID="{B30D12D7-B0A2-47CA-B690-8EF2F29927ED}" presName="compNode" presStyleCnt="0"/>
      <dgm:spPr/>
    </dgm:pt>
    <dgm:pt modelId="{E5506DC4-0FC1-47A9-AECA-B7AB925322B0}" type="pres">
      <dgm:prSet presAssocID="{B30D12D7-B0A2-47CA-B690-8EF2F29927ED}" presName="iconBgRect" presStyleLbl="bgShp" presStyleIdx="3" presStyleCnt="6"/>
      <dgm:spPr/>
    </dgm:pt>
    <dgm:pt modelId="{0852EA06-D538-432D-A371-12BE1C9A465E}" type="pres">
      <dgm:prSet presAssocID="{B30D12D7-B0A2-47CA-B690-8EF2F29927ED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t"/>
        </a:ext>
      </dgm:extLst>
    </dgm:pt>
    <dgm:pt modelId="{E5988DF6-AE55-48E2-B03A-36AC97A3CDC6}" type="pres">
      <dgm:prSet presAssocID="{B30D12D7-B0A2-47CA-B690-8EF2F29927ED}" presName="spaceRect" presStyleCnt="0"/>
      <dgm:spPr/>
    </dgm:pt>
    <dgm:pt modelId="{B4929DE1-DCC2-452C-857B-CBA25A81C0F1}" type="pres">
      <dgm:prSet presAssocID="{B30D12D7-B0A2-47CA-B690-8EF2F29927ED}" presName="textRect" presStyleLbl="revTx" presStyleIdx="3" presStyleCnt="6">
        <dgm:presLayoutVars>
          <dgm:chMax val="1"/>
          <dgm:chPref val="1"/>
        </dgm:presLayoutVars>
      </dgm:prSet>
      <dgm:spPr/>
    </dgm:pt>
    <dgm:pt modelId="{922A9FDA-F111-43E8-B96D-D88180FA2A18}" type="pres">
      <dgm:prSet presAssocID="{C3E1DCDE-15FD-4DB6-A965-5F04774BE1BB}" presName="sibTrans" presStyleLbl="sibTrans2D1" presStyleIdx="0" presStyleCnt="0"/>
      <dgm:spPr/>
    </dgm:pt>
    <dgm:pt modelId="{3D175A03-5931-44C3-A5FF-903739FB2C79}" type="pres">
      <dgm:prSet presAssocID="{9E5D292E-B46B-4FC0-A665-4BB11E3F339F}" presName="compNode" presStyleCnt="0"/>
      <dgm:spPr/>
    </dgm:pt>
    <dgm:pt modelId="{A6862117-4C12-4E62-B56E-3C30D647A3A3}" type="pres">
      <dgm:prSet presAssocID="{9E5D292E-B46B-4FC0-A665-4BB11E3F339F}" presName="iconBgRect" presStyleLbl="bgShp" presStyleIdx="4" presStyleCnt="6"/>
      <dgm:spPr/>
    </dgm:pt>
    <dgm:pt modelId="{1942CD88-6529-4E4D-8042-B03118AA2F10}" type="pres">
      <dgm:prSet presAssocID="{9E5D292E-B46B-4FC0-A665-4BB11E3F339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urtle"/>
        </a:ext>
      </dgm:extLst>
    </dgm:pt>
    <dgm:pt modelId="{D20B6A7C-7A13-49ED-8E29-557AE4D1BE1A}" type="pres">
      <dgm:prSet presAssocID="{9E5D292E-B46B-4FC0-A665-4BB11E3F339F}" presName="spaceRect" presStyleCnt="0"/>
      <dgm:spPr/>
    </dgm:pt>
    <dgm:pt modelId="{7E28F948-9432-425C-9A42-4BEDA30C1508}" type="pres">
      <dgm:prSet presAssocID="{9E5D292E-B46B-4FC0-A665-4BB11E3F339F}" presName="textRect" presStyleLbl="revTx" presStyleIdx="4" presStyleCnt="6">
        <dgm:presLayoutVars>
          <dgm:chMax val="1"/>
          <dgm:chPref val="1"/>
        </dgm:presLayoutVars>
      </dgm:prSet>
      <dgm:spPr/>
    </dgm:pt>
    <dgm:pt modelId="{DA04187E-7EB8-4DEB-8D94-1DFDDB66C467}" type="pres">
      <dgm:prSet presAssocID="{AC676539-9B73-4F83-AAA3-240BCB20C5FA}" presName="sibTrans" presStyleLbl="sibTrans2D1" presStyleIdx="0" presStyleCnt="0"/>
      <dgm:spPr/>
    </dgm:pt>
    <dgm:pt modelId="{2482615F-94DE-4B27-A49B-233D81DAA8E1}" type="pres">
      <dgm:prSet presAssocID="{6628714C-01E2-43FF-B2BD-9E09AF93E738}" presName="compNode" presStyleCnt="0"/>
      <dgm:spPr/>
    </dgm:pt>
    <dgm:pt modelId="{3AF65394-34BB-4572-A8F4-49887DB857AE}" type="pres">
      <dgm:prSet presAssocID="{6628714C-01E2-43FF-B2BD-9E09AF93E738}" presName="iconBgRect" presStyleLbl="bgShp" presStyleIdx="5" presStyleCnt="6"/>
      <dgm:spPr/>
    </dgm:pt>
    <dgm:pt modelId="{779831EE-4D49-49DD-B00B-C28A1B973AE7}" type="pres">
      <dgm:prSet presAssocID="{6628714C-01E2-43FF-B2BD-9E09AF93E738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77A962DC-FA26-4D45-83F2-C91E64684520}" type="pres">
      <dgm:prSet presAssocID="{6628714C-01E2-43FF-B2BD-9E09AF93E738}" presName="spaceRect" presStyleCnt="0"/>
      <dgm:spPr/>
    </dgm:pt>
    <dgm:pt modelId="{6772B67C-EBAD-4664-B7DC-7F021D9ACDFD}" type="pres">
      <dgm:prSet presAssocID="{6628714C-01E2-43FF-B2BD-9E09AF93E738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2192D805-FE97-4CD6-A05C-B865501A2226}" type="presOf" srcId="{53D07EA7-9433-4122-B1C3-132B7D5627C2}" destId="{EE497CFC-7AD4-4DBD-9FE5-9C6319786AB2}" srcOrd="0" destOrd="0" presId="urn:microsoft.com/office/officeart/2018/2/layout/IconCircleList"/>
    <dgm:cxn modelId="{39E63615-057C-44FB-AA0D-22B19BC212DD}" type="presOf" srcId="{73502580-0187-47D5-BB8F-BF6D278ECC4D}" destId="{CC18536F-CF8B-4891-8EF6-3D76B28EB209}" srcOrd="0" destOrd="0" presId="urn:microsoft.com/office/officeart/2018/2/layout/IconCircleList"/>
    <dgm:cxn modelId="{82FA281F-2E93-480F-A3DA-449377E18794}" srcId="{73502580-0187-47D5-BB8F-BF6D278ECC4D}" destId="{53D07EA7-9433-4122-B1C3-132B7D5627C2}" srcOrd="1" destOrd="0" parTransId="{B2F7884F-D32A-4938-8AE4-6BBABA25001B}" sibTransId="{D7D5CAB4-761D-4BB9-AB03-3A256AFFA7B7}"/>
    <dgm:cxn modelId="{155EF420-DBD2-4EC9-BD4D-623E52E5593A}" srcId="{73502580-0187-47D5-BB8F-BF6D278ECC4D}" destId="{B30D12D7-B0A2-47CA-B690-8EF2F29927ED}" srcOrd="3" destOrd="0" parTransId="{D5F01A6F-0306-4F32-A859-71F841D6495D}" sibTransId="{C3E1DCDE-15FD-4DB6-A965-5F04774BE1BB}"/>
    <dgm:cxn modelId="{30CE0925-1E4F-4959-8A52-AD9A95C8E1CB}" type="presOf" srcId="{B30D12D7-B0A2-47CA-B690-8EF2F29927ED}" destId="{B4929DE1-DCC2-452C-857B-CBA25A81C0F1}" srcOrd="0" destOrd="0" presId="urn:microsoft.com/office/officeart/2018/2/layout/IconCircleList"/>
    <dgm:cxn modelId="{96F33F31-13F1-443F-82B4-B00B09118BDE}" srcId="{73502580-0187-47D5-BB8F-BF6D278ECC4D}" destId="{6628714C-01E2-43FF-B2BD-9E09AF93E738}" srcOrd="5" destOrd="0" parTransId="{864ACC05-8A2B-4053-B79F-7387AB65F1E2}" sibTransId="{5C459384-3189-466E-AEF0-E50196451222}"/>
    <dgm:cxn modelId="{172E8536-A09F-441D-8442-06FFB8B43135}" type="presOf" srcId="{C3E1DCDE-15FD-4DB6-A965-5F04774BE1BB}" destId="{922A9FDA-F111-43E8-B96D-D88180FA2A18}" srcOrd="0" destOrd="0" presId="urn:microsoft.com/office/officeart/2018/2/layout/IconCircleList"/>
    <dgm:cxn modelId="{65D27148-A7A1-4ECF-9A11-15239310250A}" type="presOf" srcId="{F15B91F5-9806-4D5A-A26D-137A997C882B}" destId="{EEED8C04-07DD-4420-B5BC-68FA7C883780}" srcOrd="0" destOrd="0" presId="urn:microsoft.com/office/officeart/2018/2/layout/IconCircleList"/>
    <dgm:cxn modelId="{2AB5E84D-D47D-453E-B169-766965927944}" type="presOf" srcId="{B3BD6EF5-1B96-403A-93D2-3AD19E58B499}" destId="{5FEA77D1-9D84-4F64-8A34-998DD24BA693}" srcOrd="0" destOrd="0" presId="urn:microsoft.com/office/officeart/2018/2/layout/IconCircleList"/>
    <dgm:cxn modelId="{9528C157-176D-448A-A503-E12E039F24BB}" type="presOf" srcId="{9E5D292E-B46B-4FC0-A665-4BB11E3F339F}" destId="{7E28F948-9432-425C-9A42-4BEDA30C1508}" srcOrd="0" destOrd="0" presId="urn:microsoft.com/office/officeart/2018/2/layout/IconCircleList"/>
    <dgm:cxn modelId="{182AD064-F282-44D5-9292-824CA4233020}" type="presOf" srcId="{D7D5CAB4-761D-4BB9-AB03-3A256AFFA7B7}" destId="{C43A93B5-FD2A-4D27-8A2A-F8145BED6DEB}" srcOrd="0" destOrd="0" presId="urn:microsoft.com/office/officeart/2018/2/layout/IconCircleList"/>
    <dgm:cxn modelId="{2FB78D6D-297E-453C-94F0-A6A79B24D2A1}" type="presOf" srcId="{E9EB2B85-5BB3-499F-A16C-8FD8672C9026}" destId="{31DA6ABE-BC19-4EF7-B137-139840B57688}" srcOrd="0" destOrd="0" presId="urn:microsoft.com/office/officeart/2018/2/layout/IconCircleList"/>
    <dgm:cxn modelId="{D3008093-4DAE-4C20-8F0F-EF47F52CC8EF}" srcId="{73502580-0187-47D5-BB8F-BF6D278ECC4D}" destId="{FD36325F-B6A7-4121-AEFA-4D78D47861D1}" srcOrd="0" destOrd="0" parTransId="{D8E5698F-046C-4D62-9E85-4AE0C4281959}" sibTransId="{B3BD6EF5-1B96-403A-93D2-3AD19E58B499}"/>
    <dgm:cxn modelId="{B9287199-AA7C-429F-8761-E04D9E3D71F6}" type="presOf" srcId="{FD36325F-B6A7-4121-AEFA-4D78D47861D1}" destId="{8BEFD7E5-8737-4553-8FBF-7B35E4BE42B1}" srcOrd="0" destOrd="0" presId="urn:microsoft.com/office/officeart/2018/2/layout/IconCircleList"/>
    <dgm:cxn modelId="{8334B69C-5632-4BD8-B4CD-F85B68A6BC04}" srcId="{73502580-0187-47D5-BB8F-BF6D278ECC4D}" destId="{E9EB2B85-5BB3-499F-A16C-8FD8672C9026}" srcOrd="2" destOrd="0" parTransId="{063699A4-E3B3-49EB-9B7A-DD14E7EEAEBE}" sibTransId="{F15B91F5-9806-4D5A-A26D-137A997C882B}"/>
    <dgm:cxn modelId="{1D9BC1D7-BF6D-4B9E-864A-E120261FB856}" srcId="{73502580-0187-47D5-BB8F-BF6D278ECC4D}" destId="{9E5D292E-B46B-4FC0-A665-4BB11E3F339F}" srcOrd="4" destOrd="0" parTransId="{F72BEA74-B9E0-4002-97E9-C568B112BFEA}" sibTransId="{AC676539-9B73-4F83-AAA3-240BCB20C5FA}"/>
    <dgm:cxn modelId="{E7AF4BE5-EE79-4982-9BD0-25326A840943}" type="presOf" srcId="{AC676539-9B73-4F83-AAA3-240BCB20C5FA}" destId="{DA04187E-7EB8-4DEB-8D94-1DFDDB66C467}" srcOrd="0" destOrd="0" presId="urn:microsoft.com/office/officeart/2018/2/layout/IconCircleList"/>
    <dgm:cxn modelId="{580F27ED-9AA8-4B12-B2E7-D7292BD26E2E}" type="presOf" srcId="{6628714C-01E2-43FF-B2BD-9E09AF93E738}" destId="{6772B67C-EBAD-4664-B7DC-7F021D9ACDFD}" srcOrd="0" destOrd="0" presId="urn:microsoft.com/office/officeart/2018/2/layout/IconCircleList"/>
    <dgm:cxn modelId="{6D44B98F-4572-42EA-9EE5-CF7239C4143B}" type="presParOf" srcId="{CC18536F-CF8B-4891-8EF6-3D76B28EB209}" destId="{1FFC68A0-03C6-4A58-8C8C-9A15B9FC1C0D}" srcOrd="0" destOrd="0" presId="urn:microsoft.com/office/officeart/2018/2/layout/IconCircleList"/>
    <dgm:cxn modelId="{D26EE009-28BA-45EE-9324-8860DA9F7757}" type="presParOf" srcId="{1FFC68A0-03C6-4A58-8C8C-9A15B9FC1C0D}" destId="{61DBFBB2-3F2B-4080-9D64-348B33F5EB3B}" srcOrd="0" destOrd="0" presId="urn:microsoft.com/office/officeart/2018/2/layout/IconCircleList"/>
    <dgm:cxn modelId="{87E6EC48-9C59-4C38-963A-F0EC7CC30566}" type="presParOf" srcId="{61DBFBB2-3F2B-4080-9D64-348B33F5EB3B}" destId="{7D9B7E0D-8831-4E60-A289-076668D02918}" srcOrd="0" destOrd="0" presId="urn:microsoft.com/office/officeart/2018/2/layout/IconCircleList"/>
    <dgm:cxn modelId="{18556AC1-1574-480C-A7A5-88923EDFE78F}" type="presParOf" srcId="{61DBFBB2-3F2B-4080-9D64-348B33F5EB3B}" destId="{C04A3876-84EB-40BF-8CA3-92608DA3D430}" srcOrd="1" destOrd="0" presId="urn:microsoft.com/office/officeart/2018/2/layout/IconCircleList"/>
    <dgm:cxn modelId="{03523C2F-F50B-42E3-86AD-C9469CDAE33A}" type="presParOf" srcId="{61DBFBB2-3F2B-4080-9D64-348B33F5EB3B}" destId="{7E0D94BA-2D1C-4805-A7BE-AD8DC9276100}" srcOrd="2" destOrd="0" presId="urn:microsoft.com/office/officeart/2018/2/layout/IconCircleList"/>
    <dgm:cxn modelId="{2125E0A0-7C3C-4C2B-BDCA-C0D3CE2F2553}" type="presParOf" srcId="{61DBFBB2-3F2B-4080-9D64-348B33F5EB3B}" destId="{8BEFD7E5-8737-4553-8FBF-7B35E4BE42B1}" srcOrd="3" destOrd="0" presId="urn:microsoft.com/office/officeart/2018/2/layout/IconCircleList"/>
    <dgm:cxn modelId="{3EB4FB44-ECB2-4275-B249-E0EF8AE047AD}" type="presParOf" srcId="{1FFC68A0-03C6-4A58-8C8C-9A15B9FC1C0D}" destId="{5FEA77D1-9D84-4F64-8A34-998DD24BA693}" srcOrd="1" destOrd="0" presId="urn:microsoft.com/office/officeart/2018/2/layout/IconCircleList"/>
    <dgm:cxn modelId="{86FF7193-81B3-4024-9BCB-049C49776390}" type="presParOf" srcId="{1FFC68A0-03C6-4A58-8C8C-9A15B9FC1C0D}" destId="{2D32CDB9-C0BF-4CF3-8F8A-FAC7DAC97E05}" srcOrd="2" destOrd="0" presId="urn:microsoft.com/office/officeart/2018/2/layout/IconCircleList"/>
    <dgm:cxn modelId="{BF520622-1094-4C30-B07A-0B221D595B7D}" type="presParOf" srcId="{2D32CDB9-C0BF-4CF3-8F8A-FAC7DAC97E05}" destId="{A001DFEB-5BF5-457D-9B08-9A96E1F097CA}" srcOrd="0" destOrd="0" presId="urn:microsoft.com/office/officeart/2018/2/layout/IconCircleList"/>
    <dgm:cxn modelId="{3A8F4F6E-2666-4EBB-8A86-3E6520830A15}" type="presParOf" srcId="{2D32CDB9-C0BF-4CF3-8F8A-FAC7DAC97E05}" destId="{47917805-6D23-4E5D-8950-EC9159F75EB7}" srcOrd="1" destOrd="0" presId="urn:microsoft.com/office/officeart/2018/2/layout/IconCircleList"/>
    <dgm:cxn modelId="{6906A89E-A6DC-49A8-8CEA-825AC230380F}" type="presParOf" srcId="{2D32CDB9-C0BF-4CF3-8F8A-FAC7DAC97E05}" destId="{418D7B0A-9AA2-4E6C-AB4D-D5B44F7B6AD7}" srcOrd="2" destOrd="0" presId="urn:microsoft.com/office/officeart/2018/2/layout/IconCircleList"/>
    <dgm:cxn modelId="{11336E73-93EA-4171-B1B7-2DDD3A7C9967}" type="presParOf" srcId="{2D32CDB9-C0BF-4CF3-8F8A-FAC7DAC97E05}" destId="{EE497CFC-7AD4-4DBD-9FE5-9C6319786AB2}" srcOrd="3" destOrd="0" presId="urn:microsoft.com/office/officeart/2018/2/layout/IconCircleList"/>
    <dgm:cxn modelId="{D42925AA-14F4-46DC-804E-051EB59C0B0E}" type="presParOf" srcId="{1FFC68A0-03C6-4A58-8C8C-9A15B9FC1C0D}" destId="{C43A93B5-FD2A-4D27-8A2A-F8145BED6DEB}" srcOrd="3" destOrd="0" presId="urn:microsoft.com/office/officeart/2018/2/layout/IconCircleList"/>
    <dgm:cxn modelId="{B398C15A-AEE5-45FC-92F9-9C433FB2C794}" type="presParOf" srcId="{1FFC68A0-03C6-4A58-8C8C-9A15B9FC1C0D}" destId="{65C0EAF2-4FF1-443C-8E6C-A208CC9A454E}" srcOrd="4" destOrd="0" presId="urn:microsoft.com/office/officeart/2018/2/layout/IconCircleList"/>
    <dgm:cxn modelId="{8C71A14F-0CEA-46C0-9E9E-C8EB333904CF}" type="presParOf" srcId="{65C0EAF2-4FF1-443C-8E6C-A208CC9A454E}" destId="{5D6B0F48-7B19-4467-88E3-92015A342C29}" srcOrd="0" destOrd="0" presId="urn:microsoft.com/office/officeart/2018/2/layout/IconCircleList"/>
    <dgm:cxn modelId="{E49A1101-7BA9-41B9-B0ED-B6E7129A69E1}" type="presParOf" srcId="{65C0EAF2-4FF1-443C-8E6C-A208CC9A454E}" destId="{9BFA3686-0BBE-4F25-A239-0E5EBD16C018}" srcOrd="1" destOrd="0" presId="urn:microsoft.com/office/officeart/2018/2/layout/IconCircleList"/>
    <dgm:cxn modelId="{9C39A710-7245-4E5E-B44D-5D9D0DED2F9E}" type="presParOf" srcId="{65C0EAF2-4FF1-443C-8E6C-A208CC9A454E}" destId="{0AEFA755-EC18-496C-BE40-9EBCE05DA15F}" srcOrd="2" destOrd="0" presId="urn:microsoft.com/office/officeart/2018/2/layout/IconCircleList"/>
    <dgm:cxn modelId="{E820E23E-3930-404C-B68F-3164E6B4D812}" type="presParOf" srcId="{65C0EAF2-4FF1-443C-8E6C-A208CC9A454E}" destId="{31DA6ABE-BC19-4EF7-B137-139840B57688}" srcOrd="3" destOrd="0" presId="urn:microsoft.com/office/officeart/2018/2/layout/IconCircleList"/>
    <dgm:cxn modelId="{31A7F653-631A-46B6-9370-BA11148ACABD}" type="presParOf" srcId="{1FFC68A0-03C6-4A58-8C8C-9A15B9FC1C0D}" destId="{EEED8C04-07DD-4420-B5BC-68FA7C883780}" srcOrd="5" destOrd="0" presId="urn:microsoft.com/office/officeart/2018/2/layout/IconCircleList"/>
    <dgm:cxn modelId="{FBC45898-1434-4B76-851D-23DD07304A17}" type="presParOf" srcId="{1FFC68A0-03C6-4A58-8C8C-9A15B9FC1C0D}" destId="{D638AA00-FE4C-469A-961E-3FD6F1914E78}" srcOrd="6" destOrd="0" presId="urn:microsoft.com/office/officeart/2018/2/layout/IconCircleList"/>
    <dgm:cxn modelId="{337003A3-F352-4FB2-99FD-B18DD92EABA2}" type="presParOf" srcId="{D638AA00-FE4C-469A-961E-3FD6F1914E78}" destId="{E5506DC4-0FC1-47A9-AECA-B7AB925322B0}" srcOrd="0" destOrd="0" presId="urn:microsoft.com/office/officeart/2018/2/layout/IconCircleList"/>
    <dgm:cxn modelId="{9446B18C-B8CF-4D10-8635-A1B62A64C2E1}" type="presParOf" srcId="{D638AA00-FE4C-469A-961E-3FD6F1914E78}" destId="{0852EA06-D538-432D-A371-12BE1C9A465E}" srcOrd="1" destOrd="0" presId="urn:microsoft.com/office/officeart/2018/2/layout/IconCircleList"/>
    <dgm:cxn modelId="{F77AB5F4-EB26-462F-A4AF-FD85E09B57A6}" type="presParOf" srcId="{D638AA00-FE4C-469A-961E-3FD6F1914E78}" destId="{E5988DF6-AE55-48E2-B03A-36AC97A3CDC6}" srcOrd="2" destOrd="0" presId="urn:microsoft.com/office/officeart/2018/2/layout/IconCircleList"/>
    <dgm:cxn modelId="{2C991DBF-4640-4D5A-823D-D797CA2704BB}" type="presParOf" srcId="{D638AA00-FE4C-469A-961E-3FD6F1914E78}" destId="{B4929DE1-DCC2-452C-857B-CBA25A81C0F1}" srcOrd="3" destOrd="0" presId="urn:microsoft.com/office/officeart/2018/2/layout/IconCircleList"/>
    <dgm:cxn modelId="{D3D12843-B7D3-42E8-BD2A-E7A921472041}" type="presParOf" srcId="{1FFC68A0-03C6-4A58-8C8C-9A15B9FC1C0D}" destId="{922A9FDA-F111-43E8-B96D-D88180FA2A18}" srcOrd="7" destOrd="0" presId="urn:microsoft.com/office/officeart/2018/2/layout/IconCircleList"/>
    <dgm:cxn modelId="{5DA8C9C6-DE48-4B17-A1C6-FA09B6B3495E}" type="presParOf" srcId="{1FFC68A0-03C6-4A58-8C8C-9A15B9FC1C0D}" destId="{3D175A03-5931-44C3-A5FF-903739FB2C79}" srcOrd="8" destOrd="0" presId="urn:microsoft.com/office/officeart/2018/2/layout/IconCircleList"/>
    <dgm:cxn modelId="{F5E321C9-EBF8-44C5-BC25-2E6D625C538B}" type="presParOf" srcId="{3D175A03-5931-44C3-A5FF-903739FB2C79}" destId="{A6862117-4C12-4E62-B56E-3C30D647A3A3}" srcOrd="0" destOrd="0" presId="urn:microsoft.com/office/officeart/2018/2/layout/IconCircleList"/>
    <dgm:cxn modelId="{368CA93C-7A90-4129-9F49-5B6535FF882D}" type="presParOf" srcId="{3D175A03-5931-44C3-A5FF-903739FB2C79}" destId="{1942CD88-6529-4E4D-8042-B03118AA2F10}" srcOrd="1" destOrd="0" presId="urn:microsoft.com/office/officeart/2018/2/layout/IconCircleList"/>
    <dgm:cxn modelId="{5E89FCEC-1C44-43D6-8276-3746F2A90F61}" type="presParOf" srcId="{3D175A03-5931-44C3-A5FF-903739FB2C79}" destId="{D20B6A7C-7A13-49ED-8E29-557AE4D1BE1A}" srcOrd="2" destOrd="0" presId="urn:microsoft.com/office/officeart/2018/2/layout/IconCircleList"/>
    <dgm:cxn modelId="{DB2C23C1-A6C1-4F9A-B1FA-F23ED0E95049}" type="presParOf" srcId="{3D175A03-5931-44C3-A5FF-903739FB2C79}" destId="{7E28F948-9432-425C-9A42-4BEDA30C1508}" srcOrd="3" destOrd="0" presId="urn:microsoft.com/office/officeart/2018/2/layout/IconCircleList"/>
    <dgm:cxn modelId="{9FA88A0C-1DB8-4878-898D-E626910B6B56}" type="presParOf" srcId="{1FFC68A0-03C6-4A58-8C8C-9A15B9FC1C0D}" destId="{DA04187E-7EB8-4DEB-8D94-1DFDDB66C467}" srcOrd="9" destOrd="0" presId="urn:microsoft.com/office/officeart/2018/2/layout/IconCircleList"/>
    <dgm:cxn modelId="{0FA35FEE-32F0-4476-B020-28FD185B4F29}" type="presParOf" srcId="{1FFC68A0-03C6-4A58-8C8C-9A15B9FC1C0D}" destId="{2482615F-94DE-4B27-A49B-233D81DAA8E1}" srcOrd="10" destOrd="0" presId="urn:microsoft.com/office/officeart/2018/2/layout/IconCircleList"/>
    <dgm:cxn modelId="{11A56C36-9677-4B20-BF4F-F89B558A6134}" type="presParOf" srcId="{2482615F-94DE-4B27-A49B-233D81DAA8E1}" destId="{3AF65394-34BB-4572-A8F4-49887DB857AE}" srcOrd="0" destOrd="0" presId="urn:microsoft.com/office/officeart/2018/2/layout/IconCircleList"/>
    <dgm:cxn modelId="{8E8E3E37-D83F-4731-836F-6DA3A1269DF4}" type="presParOf" srcId="{2482615F-94DE-4B27-A49B-233D81DAA8E1}" destId="{779831EE-4D49-49DD-B00B-C28A1B973AE7}" srcOrd="1" destOrd="0" presId="urn:microsoft.com/office/officeart/2018/2/layout/IconCircleList"/>
    <dgm:cxn modelId="{1460EBA6-0262-46BB-A824-E2FF4E8AB4B8}" type="presParOf" srcId="{2482615F-94DE-4B27-A49B-233D81DAA8E1}" destId="{77A962DC-FA26-4D45-83F2-C91E64684520}" srcOrd="2" destOrd="0" presId="urn:microsoft.com/office/officeart/2018/2/layout/IconCircleList"/>
    <dgm:cxn modelId="{9F5447B7-5AE1-4404-979C-B66016DFEC3F}" type="presParOf" srcId="{2482615F-94DE-4B27-A49B-233D81DAA8E1}" destId="{6772B67C-EBAD-4664-B7DC-7F021D9ACDFD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657809-5C40-48C0-BE45-1D4588465AB9}">
      <dsp:nvSpPr>
        <dsp:cNvPr id="0" name=""/>
        <dsp:cNvSpPr/>
      </dsp:nvSpPr>
      <dsp:spPr>
        <a:xfrm>
          <a:off x="1126" y="394928"/>
          <a:ext cx="4393278" cy="26359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1" kern="1200" dirty="0"/>
            <a:t>Drug Drug Interaction (DDI) and Adverse Drug Reaction (ADR) are a common cause of attendance and admission</a:t>
          </a:r>
          <a:endParaRPr lang="en-US" sz="3000" kern="1200" dirty="0"/>
        </a:p>
      </dsp:txBody>
      <dsp:txXfrm>
        <a:off x="1126" y="394928"/>
        <a:ext cx="4393278" cy="2635967"/>
      </dsp:txXfrm>
    </dsp:sp>
    <dsp:sp modelId="{8C037BDA-D6C3-46BA-AF78-3F2CCA9A06E5}">
      <dsp:nvSpPr>
        <dsp:cNvPr id="0" name=""/>
        <dsp:cNvSpPr/>
      </dsp:nvSpPr>
      <dsp:spPr>
        <a:xfrm>
          <a:off x="4833732" y="394928"/>
          <a:ext cx="4393278" cy="2635967"/>
        </a:xfrm>
        <a:prstGeom prst="rect">
          <a:avLst/>
        </a:prstGeom>
        <a:solidFill>
          <a:schemeClr val="accent2">
            <a:hueOff val="-10254659"/>
            <a:satOff val="30733"/>
            <a:lumOff val="315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1" kern="1200" dirty="0"/>
            <a:t>Medicines reconciliation in the ED is important…</a:t>
          </a:r>
          <a:br>
            <a:rPr lang="en-GB" sz="3000" b="1" kern="1200" dirty="0"/>
          </a:br>
          <a:r>
            <a:rPr lang="en-GB" sz="3000" b="1" kern="1200" dirty="0"/>
            <a:t>but remember you are likely to be working with incomplete information</a:t>
          </a:r>
          <a:endParaRPr lang="en-US" sz="3000" kern="1200" dirty="0"/>
        </a:p>
      </dsp:txBody>
      <dsp:txXfrm>
        <a:off x="4833732" y="394928"/>
        <a:ext cx="4393278" cy="26359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9B7E0D-8831-4E60-A289-076668D02918}">
      <dsp:nvSpPr>
        <dsp:cNvPr id="0" name=""/>
        <dsp:cNvSpPr/>
      </dsp:nvSpPr>
      <dsp:spPr>
        <a:xfrm>
          <a:off x="510283" y="44237"/>
          <a:ext cx="995656" cy="99565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4A3876-84EB-40BF-8CA3-92608DA3D430}">
      <dsp:nvSpPr>
        <dsp:cNvPr id="0" name=""/>
        <dsp:cNvSpPr/>
      </dsp:nvSpPr>
      <dsp:spPr>
        <a:xfrm>
          <a:off x="719370" y="253324"/>
          <a:ext cx="577480" cy="57748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FD7E5-8737-4553-8FBF-7B35E4BE42B1}">
      <dsp:nvSpPr>
        <dsp:cNvPr id="0" name=""/>
        <dsp:cNvSpPr/>
      </dsp:nvSpPr>
      <dsp:spPr>
        <a:xfrm>
          <a:off x="1719294" y="44237"/>
          <a:ext cx="2346904" cy="9956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Inappropriate versus appropriate prescribing is a useful approach</a:t>
          </a:r>
        </a:p>
      </dsp:txBody>
      <dsp:txXfrm>
        <a:off x="1719294" y="44237"/>
        <a:ext cx="2346904" cy="995656"/>
      </dsp:txXfrm>
    </dsp:sp>
    <dsp:sp modelId="{A001DFEB-5BF5-457D-9B08-9A96E1F097CA}">
      <dsp:nvSpPr>
        <dsp:cNvPr id="0" name=""/>
        <dsp:cNvSpPr/>
      </dsp:nvSpPr>
      <dsp:spPr>
        <a:xfrm>
          <a:off x="4475128" y="44237"/>
          <a:ext cx="995656" cy="99565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917805-6D23-4E5D-8950-EC9159F75EB7}">
      <dsp:nvSpPr>
        <dsp:cNvPr id="0" name=""/>
        <dsp:cNvSpPr/>
      </dsp:nvSpPr>
      <dsp:spPr>
        <a:xfrm>
          <a:off x="4684216" y="253324"/>
          <a:ext cx="577480" cy="57748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497CFC-7AD4-4DBD-9FE5-9C6319786AB2}">
      <dsp:nvSpPr>
        <dsp:cNvPr id="0" name=""/>
        <dsp:cNvSpPr/>
      </dsp:nvSpPr>
      <dsp:spPr>
        <a:xfrm>
          <a:off x="5684139" y="44237"/>
          <a:ext cx="2346904" cy="9956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Adverse Drug Reactions and Drug-Drug Interactions are a common cause of ED attendance </a:t>
          </a:r>
        </a:p>
      </dsp:txBody>
      <dsp:txXfrm>
        <a:off x="5684139" y="44237"/>
        <a:ext cx="2346904" cy="995656"/>
      </dsp:txXfrm>
    </dsp:sp>
    <dsp:sp modelId="{5D6B0F48-7B19-4467-88E3-92015A342C29}">
      <dsp:nvSpPr>
        <dsp:cNvPr id="0" name=""/>
        <dsp:cNvSpPr/>
      </dsp:nvSpPr>
      <dsp:spPr>
        <a:xfrm>
          <a:off x="510283" y="1832052"/>
          <a:ext cx="995656" cy="99565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FA3686-0BBE-4F25-A239-0E5EBD16C018}">
      <dsp:nvSpPr>
        <dsp:cNvPr id="0" name=""/>
        <dsp:cNvSpPr/>
      </dsp:nvSpPr>
      <dsp:spPr>
        <a:xfrm>
          <a:off x="719370" y="2041140"/>
          <a:ext cx="577480" cy="57748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DA6ABE-BC19-4EF7-B137-139840B57688}">
      <dsp:nvSpPr>
        <dsp:cNvPr id="0" name=""/>
        <dsp:cNvSpPr/>
      </dsp:nvSpPr>
      <dsp:spPr>
        <a:xfrm>
          <a:off x="1719294" y="1832052"/>
          <a:ext cx="2346904" cy="9956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Medicines reconciliation in the ED is important but BEWARE incomplete information</a:t>
          </a:r>
        </a:p>
      </dsp:txBody>
      <dsp:txXfrm>
        <a:off x="1719294" y="1832052"/>
        <a:ext cx="2346904" cy="995656"/>
      </dsp:txXfrm>
    </dsp:sp>
    <dsp:sp modelId="{E5506DC4-0FC1-47A9-AECA-B7AB925322B0}">
      <dsp:nvSpPr>
        <dsp:cNvPr id="0" name=""/>
        <dsp:cNvSpPr/>
      </dsp:nvSpPr>
      <dsp:spPr>
        <a:xfrm>
          <a:off x="4475128" y="1832052"/>
          <a:ext cx="995656" cy="99565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52EA06-D538-432D-A371-12BE1C9A465E}">
      <dsp:nvSpPr>
        <dsp:cNvPr id="0" name=""/>
        <dsp:cNvSpPr/>
      </dsp:nvSpPr>
      <dsp:spPr>
        <a:xfrm>
          <a:off x="4684216" y="2041140"/>
          <a:ext cx="577480" cy="57748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929DE1-DCC2-452C-857B-CBA25A81C0F1}">
      <dsp:nvSpPr>
        <dsp:cNvPr id="0" name=""/>
        <dsp:cNvSpPr/>
      </dsp:nvSpPr>
      <dsp:spPr>
        <a:xfrm>
          <a:off x="5684139" y="1832052"/>
          <a:ext cx="2346904" cy="9956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Ageing physiology affects drug metabolism, distribution, bioavailability and clearance</a:t>
          </a:r>
        </a:p>
      </dsp:txBody>
      <dsp:txXfrm>
        <a:off x="5684139" y="1832052"/>
        <a:ext cx="2346904" cy="995656"/>
      </dsp:txXfrm>
    </dsp:sp>
    <dsp:sp modelId="{A6862117-4C12-4E62-B56E-3C30D647A3A3}">
      <dsp:nvSpPr>
        <dsp:cNvPr id="0" name=""/>
        <dsp:cNvSpPr/>
      </dsp:nvSpPr>
      <dsp:spPr>
        <a:xfrm>
          <a:off x="510283" y="3619868"/>
          <a:ext cx="995656" cy="99565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42CD88-6529-4E4D-8042-B03118AA2F10}">
      <dsp:nvSpPr>
        <dsp:cNvPr id="0" name=""/>
        <dsp:cNvSpPr/>
      </dsp:nvSpPr>
      <dsp:spPr>
        <a:xfrm>
          <a:off x="719370" y="3828956"/>
          <a:ext cx="577480" cy="57748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28F948-9432-425C-9A42-4BEDA30C1508}">
      <dsp:nvSpPr>
        <dsp:cNvPr id="0" name=""/>
        <dsp:cNvSpPr/>
      </dsp:nvSpPr>
      <dsp:spPr>
        <a:xfrm>
          <a:off x="1719294" y="3619868"/>
          <a:ext cx="2346904" cy="9956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Start low, go slow </a:t>
          </a:r>
        </a:p>
      </dsp:txBody>
      <dsp:txXfrm>
        <a:off x="1719294" y="3619868"/>
        <a:ext cx="2346904" cy="995656"/>
      </dsp:txXfrm>
    </dsp:sp>
    <dsp:sp modelId="{3AF65394-34BB-4572-A8F4-49887DB857AE}">
      <dsp:nvSpPr>
        <dsp:cNvPr id="0" name=""/>
        <dsp:cNvSpPr/>
      </dsp:nvSpPr>
      <dsp:spPr>
        <a:xfrm>
          <a:off x="4475128" y="3619868"/>
          <a:ext cx="995656" cy="99565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9831EE-4D49-49DD-B00B-C28A1B973AE7}">
      <dsp:nvSpPr>
        <dsp:cNvPr id="0" name=""/>
        <dsp:cNvSpPr/>
      </dsp:nvSpPr>
      <dsp:spPr>
        <a:xfrm>
          <a:off x="4684216" y="3828956"/>
          <a:ext cx="577480" cy="57748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72B67C-EBAD-4664-B7DC-7F021D9ACDFD}">
      <dsp:nvSpPr>
        <dsp:cNvPr id="0" name=""/>
        <dsp:cNvSpPr/>
      </dsp:nvSpPr>
      <dsp:spPr>
        <a:xfrm>
          <a:off x="5684139" y="3619868"/>
          <a:ext cx="2346904" cy="9956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Medication </a:t>
          </a:r>
          <a:r>
            <a:rPr lang="en-US" sz="1600" kern="1200" dirty="0" err="1"/>
            <a:t>rationalisation</a:t>
          </a:r>
          <a:r>
            <a:rPr lang="en-US" sz="1600" kern="1200" dirty="0"/>
            <a:t> should be a patient-centred</a:t>
          </a:r>
        </a:p>
      </dsp:txBody>
      <dsp:txXfrm>
        <a:off x="5684139" y="3619868"/>
        <a:ext cx="2346904" cy="9956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1E18C-5AFE-49F2-83BE-5008C089897A}" type="datetimeFigureOut">
              <a:rPr lang="en-IE" smtClean="0"/>
              <a:t>08/11/2024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392F47-A9D7-40E5-85C6-400DED15829D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6759168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pitchFamily="18" charset="0"/>
            </a:endParaRP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97C5CD2-5ABA-4F6C-A192-D10692991B3F}" type="slidenum">
              <a:rPr lang="en-GB" altLang="en-US" smtClean="0"/>
              <a:pPr eaLnBrk="1" hangingPunct="1">
                <a:spcBef>
                  <a:spcPct val="0"/>
                </a:spcBef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7171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0" indent="-330200">
              <a:spcBef>
                <a:spcPts val="0"/>
              </a:spcBef>
              <a:buClr>
                <a:schemeClr val="accent2"/>
              </a:buClr>
              <a:buSzPts val="1600"/>
              <a:buChar char="●"/>
            </a:pPr>
            <a:r>
              <a:rPr lang="en-US" dirty="0">
                <a:highlight>
                  <a:srgbClr val="FFFFFF"/>
                </a:highlight>
              </a:rPr>
              <a:t>Inappropriate versus appropriate prescribing is more useful than a numbers based definition of polypharmacy</a:t>
            </a:r>
          </a:p>
          <a:p>
            <a:pPr marL="457200" lvl="0" indent="-330200">
              <a:spcBef>
                <a:spcPts val="0"/>
              </a:spcBef>
              <a:buClr>
                <a:schemeClr val="accent2"/>
              </a:buClr>
              <a:buSzPts val="1600"/>
              <a:buChar char="●"/>
            </a:pPr>
            <a:r>
              <a:rPr lang="en-US" dirty="0">
                <a:highlight>
                  <a:srgbClr val="FFFFFF"/>
                </a:highlight>
              </a:rPr>
              <a:t>Adverse Drug Reactions and Drug-Drug Interactions are a common cause of ED attendance and admission in older people</a:t>
            </a:r>
            <a:endParaRPr lang="en-US" b="1" dirty="0">
              <a:highlight>
                <a:srgbClr val="FFFFFF"/>
              </a:highlight>
            </a:endParaRPr>
          </a:p>
          <a:p>
            <a:pPr marL="457200" lvl="0" indent="-330200">
              <a:spcBef>
                <a:spcPts val="0"/>
              </a:spcBef>
              <a:buClr>
                <a:schemeClr val="accent2"/>
              </a:buClr>
              <a:buSzPts val="1600"/>
              <a:buChar char="●"/>
            </a:pPr>
            <a:r>
              <a:rPr lang="en-US" dirty="0">
                <a:highlight>
                  <a:srgbClr val="FFFFFF"/>
                </a:highlight>
              </a:rPr>
              <a:t>Medicines reconciliation in the ED is important but remember you are likely to be working with incomplete information</a:t>
            </a:r>
          </a:p>
          <a:p>
            <a:pPr marL="457200" lvl="0" indent="-330200">
              <a:spcBef>
                <a:spcPts val="0"/>
              </a:spcBef>
              <a:buClr>
                <a:schemeClr val="accent2"/>
              </a:buClr>
              <a:buSzPts val="1600"/>
              <a:buChar char="●"/>
            </a:pPr>
            <a:r>
              <a:rPr lang="en-US" dirty="0">
                <a:highlight>
                  <a:srgbClr val="FFFFFF"/>
                </a:highlight>
              </a:rPr>
              <a:t>Ageing physiology affects drug metabolism, distribution, bioavailability and clearance</a:t>
            </a:r>
          </a:p>
          <a:p>
            <a:pPr marL="457200" lvl="0" indent="-330200">
              <a:spcBef>
                <a:spcPts val="0"/>
              </a:spcBef>
              <a:buClr>
                <a:schemeClr val="accent2"/>
              </a:buClr>
              <a:buSzPts val="1600"/>
              <a:buChar char="●"/>
            </a:pPr>
            <a:r>
              <a:rPr lang="en-US" dirty="0">
                <a:highlight>
                  <a:srgbClr val="FFFFFF"/>
                </a:highlight>
              </a:rPr>
              <a:t>Start low, go slow is a good approach for prescribing ANYTHING in a frail older person.</a:t>
            </a:r>
          </a:p>
          <a:p>
            <a:pPr marL="457200" lvl="0" indent="-330200">
              <a:spcBef>
                <a:spcPts val="0"/>
              </a:spcBef>
              <a:buClr>
                <a:schemeClr val="accent2"/>
              </a:buClr>
              <a:buSzPts val="1600"/>
              <a:buChar char="●"/>
            </a:pPr>
            <a:r>
              <a:rPr lang="en-US" dirty="0">
                <a:highlight>
                  <a:srgbClr val="FFFFFF"/>
                </a:highlight>
              </a:rPr>
              <a:t>Medication </a:t>
            </a:r>
            <a:r>
              <a:rPr lang="en-US" dirty="0" err="1">
                <a:highlight>
                  <a:srgbClr val="FFFFFF"/>
                </a:highlight>
              </a:rPr>
              <a:t>rationalisation</a:t>
            </a:r>
            <a:r>
              <a:rPr lang="en-US" dirty="0">
                <a:highlight>
                  <a:srgbClr val="FFFFFF"/>
                </a:highlight>
              </a:rPr>
              <a:t> should be a patient </a:t>
            </a:r>
            <a:r>
              <a:rPr lang="en-US" dirty="0" err="1">
                <a:highlight>
                  <a:srgbClr val="FFFFFF"/>
                </a:highlight>
              </a:rPr>
              <a:t>centred</a:t>
            </a:r>
            <a:r>
              <a:rPr lang="en-US" dirty="0">
                <a:highlight>
                  <a:srgbClr val="FFFFFF"/>
                </a:highlight>
              </a:rPr>
              <a:t> discussion and tools exist to help with this.</a:t>
            </a:r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EF2AC-7575-45B5-BFAA-7214A9342AB8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9294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8E770-44AE-47D5-B4B1-71BEC9A9D7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663960"/>
            <a:ext cx="9456049" cy="3594112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CA91C7-81A9-46F3-B0F4-D9AB880851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667581"/>
            <a:ext cx="9456049" cy="1197387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A648C8-9681-4994-B52A-1A8BC79127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1248" y="6102693"/>
            <a:ext cx="2743200" cy="365125"/>
          </a:xfrm>
        </p:spPr>
        <p:txBody>
          <a:bodyPr/>
          <a:lstStyle/>
          <a:p>
            <a:fld id="{AE3425CA-4B9D-4420-BB9E-C250DB30E421}" type="datetime1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7F203-CB10-488B-82DC-9D0571A5E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B2E9B-C8B7-4716-9D05-265A04246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EED8031-DD67-43C6-94A0-646636C95560}"/>
              </a:ext>
            </a:extLst>
          </p:cNvPr>
          <p:cNvCxnSpPr>
            <a:cxnSpLocks/>
          </p:cNvCxnSpPr>
          <p:nvPr/>
        </p:nvCxnSpPr>
        <p:spPr>
          <a:xfrm>
            <a:off x="360154" y="4495800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9860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42B9A-9384-46B2-8B4F-B9C2035CA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13CF4-CD0B-4F3C-A1CE-1BA3EFDEEB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1DE659-17B0-4F70-8F1C-93BF4DB64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51E1E-C50D-4FD4-8B1E-ECD78340D9AB}" type="datetime1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AB0750-AB4E-4FCF-9B52-BC954760B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466B99-C716-4464-B695-623F4C5A9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774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2233A-AD59-4FB1-A1CA-AABFAE040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9" y="552782"/>
            <a:ext cx="9538428" cy="371441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656964-650B-4E87-9541-0E659DEC03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9" y="4672584"/>
            <a:ext cx="9538428" cy="1143802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21BB50-DF4A-47B5-A3AD-18712A3AD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83AFB-9E54-459E-8C6D-0913AC3BA5D7}" type="datetime1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DF59B3-D1B8-4A51-AD6E-868C5BF6F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CA779-6272-4A15-A566-20C4E9A60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0B86E8F-91EA-4626-BCA8-3B4973C7C9D6}"/>
              </a:ext>
            </a:extLst>
          </p:cNvPr>
          <p:cNvCxnSpPr>
            <a:cxnSpLocks/>
          </p:cNvCxnSpPr>
          <p:nvPr/>
        </p:nvCxnSpPr>
        <p:spPr>
          <a:xfrm>
            <a:off x="360154" y="4495800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1157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52A00-5BBD-436C-BB6D-CE650FC46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2783"/>
            <a:ext cx="9683871" cy="132588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B3E2E-F3C4-4CDD-9138-86AE7A1B56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1248" y="2108362"/>
            <a:ext cx="4507926" cy="37216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95CD01-B639-46B6-B53D-18FE1E39AF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99171" y="2108362"/>
            <a:ext cx="4825948" cy="37216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6E34C3-86AC-48F9-92A4-F17BFAF9E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144B6-0CA7-46BA-A00B-1E68E5C3ED0C}" type="datetime1">
              <a:rPr lang="en-US" smtClean="0"/>
              <a:t>11/8/24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5D6A29-C51F-4654-82AD-04056FA6C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21EEB6-57E6-40E7-9702-1D5999B50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929C81A-4806-44FF-99D8-13A65B2D066F}"/>
              </a:ext>
            </a:extLst>
          </p:cNvPr>
          <p:cNvCxnSpPr>
            <a:cxnSpLocks/>
          </p:cNvCxnSpPr>
          <p:nvPr/>
        </p:nvCxnSpPr>
        <p:spPr>
          <a:xfrm>
            <a:off x="375523" y="2004012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08DDCF9-5353-4B5F-8565-8C27F795A4BF}"/>
              </a:ext>
            </a:extLst>
          </p:cNvPr>
          <p:cNvCxnSpPr>
            <a:cxnSpLocks/>
          </p:cNvCxnSpPr>
          <p:nvPr/>
        </p:nvCxnSpPr>
        <p:spPr>
          <a:xfrm>
            <a:off x="5563342" y="2004012"/>
            <a:ext cx="0" cy="404869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449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0D1A9-BF08-4C6D-805E-244B234EE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7784"/>
            <a:ext cx="943957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20C1D8-0907-4FDB-BFAD-36E14AF98D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2114185"/>
            <a:ext cx="4438887" cy="693761"/>
          </a:xfr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6A4441-5FC3-4F86-8ADE-ED90424DB9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1248" y="2900451"/>
            <a:ext cx="4438887" cy="3028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CEB34D-DB36-47E0-AE2C-FBEBA27207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95090" y="2114185"/>
            <a:ext cx="4485728" cy="693761"/>
          </a:xfr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056219-D498-410D-8F2C-03045AE480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95090" y="2900451"/>
            <a:ext cx="4485730" cy="3028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DC9AD-F6B8-44D0-8169-84553C1F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1F549-537C-41EC-B9CC-5B6A9AC2A6A7}" type="datetime1">
              <a:rPr lang="en-US" smtClean="0"/>
              <a:t>11/8/24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9985ED-7382-4F00-845D-4F27841B5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A2CC25-9EC7-4706-9BD4-5E20C4B33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DBC7D26-1B30-46B8-8221-09886FA3D030}"/>
              </a:ext>
            </a:extLst>
          </p:cNvPr>
          <p:cNvCxnSpPr>
            <a:cxnSpLocks/>
          </p:cNvCxnSpPr>
          <p:nvPr/>
        </p:nvCxnSpPr>
        <p:spPr>
          <a:xfrm>
            <a:off x="375523" y="2004012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4186A75-E140-4995-A8BB-89B5ACE678D2}"/>
              </a:ext>
            </a:extLst>
          </p:cNvPr>
          <p:cNvCxnSpPr>
            <a:cxnSpLocks/>
          </p:cNvCxnSpPr>
          <p:nvPr/>
        </p:nvCxnSpPr>
        <p:spPr>
          <a:xfrm>
            <a:off x="5563342" y="2004012"/>
            <a:ext cx="0" cy="404869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9608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221C2-B85F-435F-8DF3-C714A5472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99FE38-24D5-4D5F-A92E-E4F8B23FB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8D56-3D0E-48B8-8218-1F3A06A96C62}" type="datetime1">
              <a:rPr lang="en-US" smtClean="0"/>
              <a:t>11/8/24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29DF69-BE29-4038-9744-17BFC57B8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B9496F-64EC-46E7-97F0-BCB7E79F8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734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9F19E0-8FE3-45E8-A227-D74EEF1A6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C309E-27D4-401F-A74A-DEA16C7B51DC}" type="datetime1">
              <a:rPr lang="en-US" smtClean="0"/>
              <a:t>11/8/24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FB1926-56F3-40BC-A03F-62B969419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FFE2B6-07A4-4AA0-9BCE-204E13DA4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313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6266A-CB24-44C5-B2E8-011420844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9283"/>
            <a:ext cx="4603963" cy="2572489"/>
          </a:xfrm>
        </p:spPr>
        <p:txBody>
          <a:bodyPr anchor="ctr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9DBD1-7133-47A5-A771-2CEA185334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0796" y="549283"/>
            <a:ext cx="4455517" cy="531970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6A729F-B24D-424E-B067-003B0601F2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1248" y="3296498"/>
            <a:ext cx="4603963" cy="2572489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FA7323-5497-426C-9DD9-3CF69E88E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A2B81-2BC3-42D7-B67D-05C685AA80AD}" type="datetime1">
              <a:rPr lang="en-US" smtClean="0"/>
              <a:t>11/8/24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FD7667-4D25-40AF-9D6D-FCB2C21E8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650918-EDF8-47A5-BEA8-AC9A7A153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552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C5D2B-FAFB-4BC9-A917-610FDCD0B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9" y="552782"/>
            <a:ext cx="4608576" cy="2569464"/>
          </a:xfr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26A694-5302-42BE-8A7A-6007C10F8F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825952" y="552783"/>
            <a:ext cx="4663440" cy="530826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E4481C-81D6-4329-8203-70B3FCC3F8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1249" y="3300984"/>
            <a:ext cx="4608576" cy="2569464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AD6C12-26C4-4DF7-B013-56D0849AC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8F2B-E487-4905-B553-FB649F2B6F23}" type="datetime1">
              <a:rPr lang="en-US" smtClean="0"/>
              <a:t>11/8/24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E2F307-FB97-40EC-8517-E6F351B3D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C1B397-305A-42B7-A763-829634B93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676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3C3B3-C67F-4C48-A663-EF010429E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4C4B3F-B3CB-4CF0-AEC8-1893A6A27E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6D005-2B71-4325-A646-A2278C3A2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4B861-3779-4E37-8DF0-E9EB3EA96210}" type="datetime1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356B01-AE16-42EF-B970-5CAF0C891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BF9BE2-24F4-4F83-8E64-4307C9794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02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601120-856A-4F01-B7C1-D87A1E5F81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874324" y="552782"/>
            <a:ext cx="2620891" cy="52947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D62358-C84C-4947-B826-FF738422EA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52782"/>
            <a:ext cx="6803155" cy="529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971139-AA1A-46DB-B793-17FB8E6E8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8388-E864-4553-9937-AE9FC5E50CFC}" type="datetime1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2E06F6-0FE2-40FB-BFEE-010C22293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BA7B1B-13A1-41BA-B924-FD11450C1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690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85439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6601-CE3D-49AB-AAC8-CECACB2DFCED}" type="datetimeFigureOut">
              <a:rPr lang="nl-NL" smtClean="0"/>
              <a:t>08-11-2024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53725-348B-486F-9829-CFFB84B835FE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2728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04863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84818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76591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707022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3925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431359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200675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337470"/>
      </p:ext>
    </p:extLst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96FA-2A46-44F9-B3B8-E696077C2663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409081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BD48A-4D17-4225-AC4D-67B4C686C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2782"/>
            <a:ext cx="9489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F14A2B-77AF-4E51-B0C1-0D361EF81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2096199"/>
            <a:ext cx="9489000" cy="37473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39C2F5-57CA-4152-A766-8F877538FB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41248" y="610269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1000" b="1" kern="1200" cap="all" spc="3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EF7C3A7-D6F6-4D38-A7C3-B72967BB81A6}" type="datetime1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25FB5-D02B-4BB9-8B8B-D1A11CFE89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234260" y="24276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1000" b="1" kern="1200" cap="all" spc="3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244FF-6F88-4090-A77F-499DF9AAEA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5546" y="5878515"/>
            <a:ext cx="952229" cy="420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3200" b="1" kern="1200" cap="all" spc="3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94AEDE-F25F-43E6-A2C4-7FFF41074990}"/>
              </a:ext>
            </a:extLst>
          </p:cNvPr>
          <p:cNvSpPr/>
          <p:nvPr/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C793C08-EF4C-422B-A728-6C717C47DF6F}"/>
              </a:ext>
            </a:extLst>
          </p:cNvPr>
          <p:cNvCxnSpPr>
            <a:cxnSpLocks/>
          </p:cNvCxnSpPr>
          <p:nvPr/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E825BC6-56A8-46DE-8037-A9A577624B0D}"/>
              </a:ext>
            </a:extLst>
          </p:cNvPr>
          <p:cNvCxnSpPr>
            <a:cxnSpLocks/>
          </p:cNvCxnSpPr>
          <p:nvPr/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1893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496FA-2A46-44F9-B3B8-E696077C2663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065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ageing.oxfordjournals.org/content/early/2014/10/16/ageing.afu145.full.pdf+html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polypharmacy.scot.nhs.uk/about/" TargetMode="Externa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acbcalc.com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deprescribing.org/" TargetMode="External"/><Relationship Id="rId2" Type="http://schemas.openxmlformats.org/officeDocument/2006/relationships/hyperlink" Target="http://www.acbcalc.com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BE8D4D-6DC6-4B35-A5F2-1D6E2FAA59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9" y="4837855"/>
            <a:ext cx="5981860" cy="1040655"/>
          </a:xfrm>
        </p:spPr>
        <p:txBody>
          <a:bodyPr anchor="ctr">
            <a:normAutofit/>
          </a:bodyPr>
          <a:lstStyle/>
          <a:p>
            <a:r>
              <a:rPr lang="en-GB" sz="3400" b="1"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Polypharmacy table top discussion</a:t>
            </a:r>
            <a:endParaRPr lang="en-IE" sz="340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3EE25-B9D9-4B7E-9038-056876C47E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42255" y="4837855"/>
            <a:ext cx="2655042" cy="1027113"/>
          </a:xfrm>
        </p:spPr>
        <p:txBody>
          <a:bodyPr anchor="ctr">
            <a:normAutofit/>
          </a:bodyPr>
          <a:lstStyle/>
          <a:p>
            <a:endParaRPr lang="en-IE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E27894-CDA6-49BE-8C0F-002CA694B7F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703" y="2010265"/>
            <a:ext cx="9716370" cy="801598"/>
          </a:xfrm>
          <a:prstGeom prst="rect">
            <a:avLst/>
          </a:prstGeom>
          <a:noFill/>
        </p:spPr>
      </p:pic>
      <p:sp>
        <p:nvSpPr>
          <p:cNvPr id="17" name="Main Frame">
            <a:extLst>
              <a:ext uri="{FF2B5EF4-FFF2-40B4-BE49-F238E27FC236}">
                <a16:creationId xmlns:a16="http://schemas.microsoft.com/office/drawing/2014/main" id="{9502469D-C562-48E3-ABA2-3CFA55C52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Main Horizontal Connector">
            <a:extLst>
              <a:ext uri="{FF2B5EF4-FFF2-40B4-BE49-F238E27FC236}">
                <a16:creationId xmlns:a16="http://schemas.microsoft.com/office/drawing/2014/main" id="{4D594499-F983-4364-8ABC-5BCDC2E906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Main Vertical Connector">
            <a:extLst>
              <a:ext uri="{FF2B5EF4-FFF2-40B4-BE49-F238E27FC236}">
                <a16:creationId xmlns:a16="http://schemas.microsoft.com/office/drawing/2014/main" id="{6D4C177C-581F-4CC8-A686-0B6D25DC6A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BDB03F3-936C-4FC9-8A4E-9ADA66A98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7744" y="4502926"/>
            <a:ext cx="1038095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2FCAA1B-E660-4FFE-8F82-F41F369BD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74510" y="4502925"/>
            <a:ext cx="0" cy="155163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6135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9F62A5-47BE-46EB-AC30-98CD63676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2782"/>
            <a:ext cx="9310924" cy="1154711"/>
          </a:xfrm>
        </p:spPr>
        <p:txBody>
          <a:bodyPr>
            <a:normAutofit/>
          </a:bodyPr>
          <a:lstStyle/>
          <a:p>
            <a:r>
              <a:rPr lang="en-GB" i="1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Mrs Smith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0220E-B0D0-4261-A0F9-616366505F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391995"/>
            <a:ext cx="3480355" cy="3174788"/>
          </a:xfrm>
        </p:spPr>
        <p:txBody>
          <a:bodyPr anchor="t">
            <a:normAutofit/>
          </a:bodyPr>
          <a:lstStyle/>
          <a:p>
            <a:r>
              <a:rPr lang="en-GB" i="1"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Age</a:t>
            </a:r>
            <a:r>
              <a:rPr lang="en-GB" i="1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 85</a:t>
            </a:r>
            <a:endParaRPr lang="en-I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i="1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Presenting complaint: Attends with daughter: Confused and drowsy for 28 hours with reduced oral intake</a:t>
            </a:r>
            <a:endParaRPr lang="en-I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IE" dirty="0"/>
          </a:p>
        </p:txBody>
      </p:sp>
      <p:pic>
        <p:nvPicPr>
          <p:cNvPr id="1026" name="Picture 2" descr="658,357 Old Lady Stock Photos, Pictures &amp; Royalty-Free Images - iStock">
            <a:extLst>
              <a:ext uri="{FF2B5EF4-FFF2-40B4-BE49-F238E27FC236}">
                <a16:creationId xmlns:a16="http://schemas.microsoft.com/office/drawing/2014/main" id="{A00FC466-8127-4B45-A750-0A33648B9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12460" y="2246274"/>
            <a:ext cx="5208823" cy="3466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A245249-2F4C-4F85-AB62-095DBE5249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7744" y="1911349"/>
            <a:ext cx="1038095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42D08E46-4633-48DB-9AC2-D98F115E43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86300" y="1905000"/>
            <a:ext cx="0" cy="414243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7870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51380-DBB2-4BDC-9140-5C87FDEF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>
                <a:solidFill>
                  <a:srgbClr val="212121"/>
                </a:solidFill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PMH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6B027B-8B05-4B1D-9EF1-9551F0C4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15000"/>
              </a:lnSpc>
            </a:pPr>
            <a:r>
              <a:rPr lang="en-GB" sz="24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Cardiac failure</a:t>
            </a:r>
            <a:endParaRPr lang="en-IE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4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Atrial fibrillation</a:t>
            </a:r>
            <a:endParaRPr lang="en-IE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4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CKD stage 3</a:t>
            </a:r>
            <a:endParaRPr lang="en-IE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4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Stroke</a:t>
            </a:r>
            <a:endParaRPr lang="en-IE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4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Rheumatoid Arthritis</a:t>
            </a:r>
            <a:endParaRPr lang="en-IE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4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Hypertension</a:t>
            </a:r>
            <a:endParaRPr lang="en-IE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4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Duodenal ulcer</a:t>
            </a:r>
            <a:endParaRPr lang="en-IE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endParaRPr lang="en-IE" sz="18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687787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A9D0E-ABB0-43BD-A1B1-BE6C69114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488" y="705182"/>
            <a:ext cx="9489000" cy="1325563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212121"/>
                </a:solidFill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With Mrs Smith’s known medical history, which list of drugs is more concerning?</a:t>
            </a:r>
            <a:br>
              <a:rPr lang="en-IE" dirty="0"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44B01-146A-4CC0-9B31-11FA7CCFC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717040"/>
            <a:ext cx="10893552" cy="4868223"/>
          </a:xfrm>
        </p:spPr>
        <p:txBody>
          <a:bodyPr numCol="2">
            <a:normAutofit fontScale="92500" lnSpcReduction="20000"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GB" sz="2600" b="1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List A:</a:t>
            </a:r>
            <a:endParaRPr lang="en-IE" sz="26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600" i="1" dirty="0" err="1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Edoxaban</a:t>
            </a: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6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Celecoxib</a:t>
            </a: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6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Prednisolone</a:t>
            </a: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endParaRPr lang="en-GB" sz="2600" i="1" dirty="0">
              <a:solidFill>
                <a:srgbClr val="212121"/>
              </a:solidFill>
              <a:highlight>
                <a:srgbClr val="FFFFFF"/>
              </a:highlight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endParaRPr lang="en-GB" sz="2600" i="1" dirty="0">
              <a:solidFill>
                <a:srgbClr val="212121"/>
              </a:solidFill>
              <a:highlight>
                <a:srgbClr val="FFFFFF"/>
              </a:highlight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endParaRPr lang="en-GB" sz="2600" i="1" dirty="0">
              <a:solidFill>
                <a:srgbClr val="212121"/>
              </a:solidFill>
              <a:effectLst/>
              <a:highlight>
                <a:srgbClr val="FFFFFF"/>
              </a:highlight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GB" sz="2600" b="1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List B</a:t>
            </a:r>
            <a:endParaRPr lang="en-IE" sz="26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600" i="1" dirty="0" err="1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Edoxaban</a:t>
            </a: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6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Bisoprolol</a:t>
            </a: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6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Ramipril</a:t>
            </a: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6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Sulfasalazine</a:t>
            </a: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6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Digoxin</a:t>
            </a: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6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Furosemide</a:t>
            </a: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sz="26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Paracetamol</a:t>
            </a:r>
          </a:p>
          <a:p>
            <a:pPr>
              <a:lnSpc>
                <a:spcPct val="115000"/>
              </a:lnSpc>
            </a:pPr>
            <a:r>
              <a:rPr lang="en-GB" sz="2600" i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Buprenorphine patch</a:t>
            </a:r>
            <a:endParaRPr lang="en-IE" sz="2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IE" sz="1800" dirty="0"/>
          </a:p>
        </p:txBody>
      </p:sp>
    </p:spTree>
    <p:extLst>
      <p:ext uri="{BB962C8B-B14F-4D97-AF65-F5344CB8AC3E}">
        <p14:creationId xmlns:p14="http://schemas.microsoft.com/office/powerpoint/2010/main" val="248757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37D2D-3616-7AF6-79D8-5EF1BB15B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018C-DD49-E9C2-8774-95907F6A51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n>
                  <a:noFill/>
                </a:ln>
                <a:solidFill>
                  <a:srgbClr val="004D80"/>
                </a:solidFill>
                <a:effectLst/>
                <a:latin typeface="Calibri" panose="020F050202020403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Learning point:</a:t>
            </a:r>
          </a:p>
          <a:p>
            <a:pPr marL="0" indent="0">
              <a:buNone/>
            </a:pPr>
            <a:r>
              <a:rPr lang="en-US" sz="2400" dirty="0">
                <a:ln>
                  <a:noFill/>
                </a:ln>
                <a:solidFill>
                  <a:srgbClr val="004D80"/>
                </a:solidFill>
                <a:effectLst/>
                <a:latin typeface="Calibri" panose="020F050202020403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‘</a:t>
            </a:r>
            <a:r>
              <a:rPr lang="en-US" sz="2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Inappropriate’ versus ‘appropriate’ is a more useful classification than number- based definition of polypharmacy</a:t>
            </a:r>
            <a:endParaRPr lang="en-GB" sz="2400" dirty="0">
              <a:ln>
                <a:noFill/>
              </a:ln>
              <a:solidFill>
                <a:srgbClr val="000000"/>
              </a:solidFill>
              <a:effectLst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50137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BCEF77-C7F3-4585-AC4B-70A944005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10562"/>
            <a:ext cx="9310924" cy="896931"/>
          </a:xfrm>
        </p:spPr>
        <p:txBody>
          <a:bodyPr>
            <a:normAutofit/>
          </a:bodyPr>
          <a:lstStyle/>
          <a:p>
            <a:r>
              <a:rPr lang="en-GB" sz="2800"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Further information becomes available:</a:t>
            </a:r>
            <a:br>
              <a:rPr lang="en-IE" sz="2800"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en-IE" sz="280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A245249-2F4C-4F85-AB62-095DBE5249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7744" y="1911349"/>
            <a:ext cx="1038095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E90E3-2CEC-4FC0-BC07-158AB1F096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239" y="2847425"/>
            <a:ext cx="9310924" cy="3174788"/>
          </a:xfrm>
        </p:spPr>
        <p:txBody>
          <a:bodyPr anchor="b">
            <a:noAutofit/>
          </a:bodyPr>
          <a:lstStyle/>
          <a:p>
            <a:pPr>
              <a:lnSpc>
                <a:spcPct val="120000"/>
              </a:lnSpc>
            </a:pPr>
            <a:r>
              <a:rPr lang="en-GB" sz="2400" i="1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The cardiac nurse specialist saw Mrs Smith 5 days ago and doubled her dose of furosemide. Her GP recently increased her dose of digoxin 1 week ago on the advice of a discharge summary from the local hospital (which was 7 weeks late in arriving)</a:t>
            </a:r>
            <a:endParaRPr lang="en-IE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en-IE" sz="18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i="1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Bloods available:</a:t>
            </a:r>
            <a:endParaRPr lang="en-I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i="1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Urea 24</a:t>
            </a:r>
            <a:endParaRPr lang="en-I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i="1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Creatinine 350 (baseline 180)</a:t>
            </a:r>
            <a:endParaRPr lang="en-I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i="1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Sodium: 130</a:t>
            </a:r>
            <a:endParaRPr lang="en-I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i="1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Potassium: 1.9</a:t>
            </a:r>
            <a:endParaRPr lang="en-I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i="1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Digoxin level: 6.5</a:t>
            </a:r>
            <a:endParaRPr lang="en-I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4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4D22E53-8E60-B2CE-2FC9-6E1A70AE355C}"/>
              </a:ext>
            </a:extLst>
          </p:cNvPr>
          <p:cNvSpPr txBox="1"/>
          <p:nvPr/>
        </p:nvSpPr>
        <p:spPr>
          <a:xfrm>
            <a:off x="6329580" y="4654263"/>
            <a:ext cx="391458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3200" dirty="0">
                <a:ln>
                  <a:noFill/>
                </a:ln>
                <a:solidFill>
                  <a:srgbClr val="004D80"/>
                </a:solidFill>
                <a:effectLst/>
                <a:latin typeface="Calibri" panose="020F050202020403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What has happened?</a:t>
            </a:r>
          </a:p>
        </p:txBody>
      </p:sp>
    </p:spTree>
    <p:extLst>
      <p:ext uri="{BB962C8B-B14F-4D97-AF65-F5344CB8AC3E}">
        <p14:creationId xmlns:p14="http://schemas.microsoft.com/office/powerpoint/2010/main" val="1627843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7AAD258-B78D-49EA-94F9-54EC90AE12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6159892"/>
              </p:ext>
            </p:extLst>
          </p:nvPr>
        </p:nvGraphicFramePr>
        <p:xfrm>
          <a:off x="841375" y="2141538"/>
          <a:ext cx="9228138" cy="3425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7512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Main Frame">
            <a:extLst>
              <a:ext uri="{FF2B5EF4-FFF2-40B4-BE49-F238E27FC236}">
                <a16:creationId xmlns:a16="http://schemas.microsoft.com/office/drawing/2014/main" id="{8B3D301E-EEB6-4474-BFB1-FCD7A1F30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BA4E0-332F-4998-9068-669FC7978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7" y="2096199"/>
            <a:ext cx="10214645" cy="3747384"/>
          </a:xfrm>
        </p:spPr>
        <p:txBody>
          <a:bodyPr>
            <a:normAutofit/>
          </a:bodyPr>
          <a:lstStyle/>
          <a:p>
            <a:r>
              <a:rPr lang="en-GB" sz="3600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She becomes very agitated and is given diazepam. </a:t>
            </a:r>
          </a:p>
          <a:p>
            <a:r>
              <a:rPr lang="en-GB" sz="3600" dirty="0"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What sort of dose should she get? Why?</a:t>
            </a:r>
            <a:endParaRPr lang="en-IE" sz="3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IE" sz="3600" dirty="0"/>
          </a:p>
        </p:txBody>
      </p:sp>
      <p:cxnSp>
        <p:nvCxnSpPr>
          <p:cNvPr id="23" name="Main Horizontal Connector">
            <a:extLst>
              <a:ext uri="{FF2B5EF4-FFF2-40B4-BE49-F238E27FC236}">
                <a16:creationId xmlns:a16="http://schemas.microsoft.com/office/drawing/2014/main" id="{85F2753B-199B-4FF0-838F-41E8D058E9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Main Vertical Connector">
            <a:extLst>
              <a:ext uri="{FF2B5EF4-FFF2-40B4-BE49-F238E27FC236}">
                <a16:creationId xmlns:a16="http://schemas.microsoft.com/office/drawing/2014/main" id="{B0BDEAB7-0E83-4F55-90F4-098569F5A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5223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DB589-D4B1-42D3-B2BD-61A576993C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400" b="1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  <a:ea typeface="Arial" panose="020B0604020202020204" pitchFamily="34" charset="0"/>
              </a:rPr>
              <a:t>‘Start low, go slow’ is a good approach for prescribing ANYTHING in an older person with frailty.</a:t>
            </a:r>
            <a:endParaRPr lang="en-IE" sz="4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760585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311" y="455898"/>
            <a:ext cx="10640707" cy="1325563"/>
          </a:xfrm>
        </p:spPr>
        <p:txBody>
          <a:bodyPr/>
          <a:lstStyle/>
          <a:p>
            <a:r>
              <a:rPr lang="en-GB" dirty="0"/>
              <a:t>What to STOPP and what to START</a:t>
            </a:r>
          </a:p>
        </p:txBody>
      </p:sp>
      <p:sp>
        <p:nvSpPr>
          <p:cNvPr id="3" name="Rectangle 2"/>
          <p:cNvSpPr/>
          <p:nvPr/>
        </p:nvSpPr>
        <p:spPr>
          <a:xfrm>
            <a:off x="7752184" y="2060850"/>
            <a:ext cx="26460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hlinkClick r:id="rId2"/>
              </a:rPr>
              <a:t>STOPP START criteria</a:t>
            </a:r>
            <a:endParaRPr lang="en-GB" sz="1400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48" y="1697572"/>
            <a:ext cx="5039890" cy="2289306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529" y="3054800"/>
            <a:ext cx="6129223" cy="286914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688722" y="2340239"/>
            <a:ext cx="34179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hlinkClick r:id="rId5"/>
              </a:rPr>
              <a:t>http://www.polypharmacy.scot.nhs.uk/about/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83926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81504F1-9976-10F6-1DA5-2AE7C8608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9874" y="177131"/>
            <a:ext cx="2746674" cy="494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C8DB292-F0E1-A138-8887-5B1E870DFA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64" y="598206"/>
            <a:ext cx="7772400" cy="41039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4F98E48-F4E7-E5C3-6F99-89BE11B07404}"/>
              </a:ext>
            </a:extLst>
          </p:cNvPr>
          <p:cNvSpPr txBox="1"/>
          <p:nvPr/>
        </p:nvSpPr>
        <p:spPr>
          <a:xfrm>
            <a:off x="1583891" y="5517573"/>
            <a:ext cx="49163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/>
              <a:t>NHS Scotland: </a:t>
            </a:r>
            <a:r>
              <a:rPr lang="en-GB" sz="3200" dirty="0" err="1"/>
              <a:t>ManageMeds</a:t>
            </a:r>
            <a:endParaRPr lang="en-GB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EC2046-CDA9-4A66-A4D0-47687E2ECFC8}"/>
              </a:ext>
            </a:extLst>
          </p:cNvPr>
          <p:cNvSpPr txBox="1"/>
          <p:nvPr/>
        </p:nvSpPr>
        <p:spPr>
          <a:xfrm>
            <a:off x="8482011" y="5517572"/>
            <a:ext cx="31424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 err="1"/>
              <a:t>Deprescribing.org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09695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7319964" y="188916"/>
            <a:ext cx="3348040" cy="2016125"/>
          </a:xfrm>
        </p:spPr>
        <p:txBody>
          <a:bodyPr/>
          <a:lstStyle/>
          <a:p>
            <a:pPr algn="l"/>
            <a:r>
              <a:rPr lang="en-GB" altLang="en-US" sz="3200" dirty="0">
                <a:solidFill>
                  <a:srgbClr val="FF0000"/>
                </a:solidFill>
              </a:rPr>
              <a:t>Anticholinergic Burden Scale</a:t>
            </a:r>
          </a:p>
        </p:txBody>
      </p:sp>
      <p:sp>
        <p:nvSpPr>
          <p:cNvPr id="43011" name="Line 3"/>
          <p:cNvSpPr>
            <a:spLocks noChangeShapeType="1"/>
          </p:cNvSpPr>
          <p:nvPr/>
        </p:nvSpPr>
        <p:spPr bwMode="auto">
          <a:xfrm>
            <a:off x="7319963" y="3"/>
            <a:ext cx="79904" cy="6663341"/>
          </a:xfrm>
          <a:prstGeom prst="line">
            <a:avLst/>
          </a:prstGeom>
          <a:noFill/>
          <a:ln w="76200" cmpd="tri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1400"/>
          </a:p>
        </p:txBody>
      </p:sp>
      <p:pic>
        <p:nvPicPr>
          <p:cNvPr id="430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6" t="17189" r="24216" b="6584"/>
          <a:stretch>
            <a:fillRect/>
          </a:stretch>
        </p:blipFill>
        <p:spPr bwMode="auto">
          <a:xfrm>
            <a:off x="1579854" y="7591"/>
            <a:ext cx="5555959" cy="6655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7504117" y="2057402"/>
            <a:ext cx="283368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>
                <a:latin typeface="Calibri" pitchFamily="34" charset="0"/>
                <a:ea typeface="Calibri" pitchFamily="34" charset="0"/>
                <a:cs typeface="Calibri" pitchFamily="34" charset="0"/>
              </a:rPr>
              <a:t>A total ACB score of 3 or more is clinically significant </a:t>
            </a:r>
          </a:p>
        </p:txBody>
      </p:sp>
      <p:sp>
        <p:nvSpPr>
          <p:cNvPr id="43014" name="Text Box 5"/>
          <p:cNvSpPr txBox="1">
            <a:spLocks noChangeArrowheads="1"/>
          </p:cNvSpPr>
          <p:nvPr/>
        </p:nvSpPr>
        <p:spPr bwMode="auto">
          <a:xfrm>
            <a:off x="7477128" y="5072043"/>
            <a:ext cx="309562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Calibri" pitchFamily="34" charset="0"/>
                <a:ea typeface="Calibri" pitchFamily="34" charset="0"/>
                <a:cs typeface="Calibri" pitchFamily="34" charset="0"/>
                <a:hlinkClick r:id="rId4"/>
              </a:rPr>
              <a:t>http://www.acbcalc.com/</a:t>
            </a:r>
            <a:endParaRPr lang="en-GB" altLang="en-US" sz="20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464654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194AEDE-F25F-43E6-A2C4-7FFF410749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C793C08-EF4C-422B-A728-6C717C47D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E825BC6-56A8-46DE-8037-A9A577624B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Background Fill">
            <a:extLst>
              <a:ext uri="{FF2B5EF4-FFF2-40B4-BE49-F238E27FC236}">
                <a16:creationId xmlns:a16="http://schemas.microsoft.com/office/drawing/2014/main" id="{68CA250C-CF5A-4736-9249-D6111F7C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Main Frame">
            <a:extLst>
              <a:ext uri="{FF2B5EF4-FFF2-40B4-BE49-F238E27FC236}">
                <a16:creationId xmlns:a16="http://schemas.microsoft.com/office/drawing/2014/main" id="{F82D9B81-57D7-4F0C-AB92-6E390E4E1D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Main Horizontal Connector">
            <a:extLst>
              <a:ext uri="{FF2B5EF4-FFF2-40B4-BE49-F238E27FC236}">
                <a16:creationId xmlns:a16="http://schemas.microsoft.com/office/drawing/2014/main" id="{AE3D1161-F2DF-43A9-8376-3DB1403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Main Vertical Connector">
            <a:extLst>
              <a:ext uri="{FF2B5EF4-FFF2-40B4-BE49-F238E27FC236}">
                <a16:creationId xmlns:a16="http://schemas.microsoft.com/office/drawing/2014/main" id="{FF393DD8-555D-4D86-9600-299145E03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Graphical user interface, website, timeline&#10;&#10;Description automatically generated">
            <a:extLst>
              <a:ext uri="{FF2B5EF4-FFF2-40B4-BE49-F238E27FC236}">
                <a16:creationId xmlns:a16="http://schemas.microsoft.com/office/drawing/2014/main" id="{AE57001E-4BCC-4C2B-9F07-AF00BFB10F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459" b="-1"/>
          <a:stretch/>
        </p:blipFill>
        <p:spPr>
          <a:xfrm>
            <a:off x="367744" y="334926"/>
            <a:ext cx="11451196" cy="61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4744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71704" y="319479"/>
            <a:ext cx="7202456" cy="1049235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/>
              <a:t>Polypharmacy</a:t>
            </a:r>
            <a:endParaRPr lang="nl-NL" sz="5867" b="1" dirty="0"/>
          </a:p>
        </p:txBody>
      </p:sp>
      <p:graphicFrame>
        <p:nvGraphicFramePr>
          <p:cNvPr id="20" name="Tijdelijke aanduiding voor inhoud 2">
            <a:extLst>
              <a:ext uri="{FF2B5EF4-FFF2-40B4-BE49-F238E27FC236}">
                <a16:creationId xmlns:a16="http://schemas.microsoft.com/office/drawing/2014/main" id="{2415C72D-BF7D-4750-AAC2-0B2CF6BBB9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9539786"/>
              </p:ext>
            </p:extLst>
          </p:nvPr>
        </p:nvGraphicFramePr>
        <p:xfrm>
          <a:off x="1825336" y="1537856"/>
          <a:ext cx="8541327" cy="465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2">
            <a:extLst>
              <a:ext uri="{FF2B5EF4-FFF2-40B4-BE49-F238E27FC236}">
                <a16:creationId xmlns:a16="http://schemas.microsoft.com/office/drawing/2014/main" id="{A6C1654F-686B-46EE-A288-C7839D93F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4798" y="6427039"/>
            <a:ext cx="1398591" cy="31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453DFD-400A-446B-8C5F-4081AABB0EC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25301" r="1654" b="36106"/>
          <a:stretch/>
        </p:blipFill>
        <p:spPr>
          <a:xfrm>
            <a:off x="10694797" y="5764848"/>
            <a:ext cx="1398591" cy="54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3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7BC20-F3ED-4436-1B8B-31E62E790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b="1" dirty="0"/>
              <a:t>Useful Resources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03D453-DE25-2AAD-4612-87ED9199F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236200" cy="117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000" dirty="0">
                <a:latin typeface="Calibri" pitchFamily="34" charset="0"/>
                <a:ea typeface="Calibri" pitchFamily="34" charset="0"/>
                <a:cs typeface="Calibri" pitchFamily="34" charset="0"/>
                <a:hlinkClick r:id="rId2"/>
              </a:rPr>
              <a:t>http://www.acbcalc.com/</a:t>
            </a:r>
            <a:endParaRPr lang="en-GB" altLang="en-US" sz="20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IE" altLang="en-US" sz="2000" dirty="0">
                <a:latin typeface="Calibri" pitchFamily="34" charset="0"/>
                <a:ea typeface="Calibri" pitchFamily="34" charset="0"/>
                <a:cs typeface="Calibri" pitchFamily="34" charset="0"/>
                <a:hlinkClick r:id="rId3"/>
              </a:rPr>
              <a:t>https://deprescribing.org</a:t>
            </a:r>
            <a:r>
              <a:rPr lang="en-IE" altLang="en-US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lang="en-GB" altLang="en-US" sz="20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01534701"/>
      </p:ext>
    </p:extLst>
  </p:cSld>
  <p:clrMapOvr>
    <a:masterClrMapping/>
  </p:clrMapOvr>
</p:sld>
</file>

<file path=ppt/theme/theme1.xml><?xml version="1.0" encoding="utf-8"?>
<a:theme xmlns:a="http://schemas.openxmlformats.org/drawingml/2006/main" name="MimeoVTI">
  <a:themeElements>
    <a:clrScheme name="Mimeo">
      <a:dk1>
        <a:sysClr val="windowText" lastClr="000000"/>
      </a:dk1>
      <a:lt1>
        <a:sysClr val="window" lastClr="FFFFFF"/>
      </a:lt1>
      <a:dk2>
        <a:srgbClr val="011E31"/>
      </a:dk2>
      <a:lt2>
        <a:srgbClr val="FDF3E6"/>
      </a:lt2>
      <a:accent1>
        <a:srgbClr val="005E9E"/>
      </a:accent1>
      <a:accent2>
        <a:srgbClr val="38998D"/>
      </a:accent2>
      <a:accent3>
        <a:srgbClr val="EF8683"/>
      </a:accent3>
      <a:accent4>
        <a:srgbClr val="F04E28"/>
      </a:accent4>
      <a:accent5>
        <a:srgbClr val="DD992C"/>
      </a:accent5>
      <a:accent6>
        <a:srgbClr val="136E65"/>
      </a:accent6>
      <a:hlink>
        <a:srgbClr val="38998D"/>
      </a:hlink>
      <a:folHlink>
        <a:srgbClr val="F04E28"/>
      </a:folHlink>
    </a:clrScheme>
    <a:fontScheme name="Custom 3">
      <a:majorFont>
        <a:latin typeface="Elephant"/>
        <a:ea typeface=""/>
        <a:cs typeface=""/>
      </a:majorFont>
      <a:minorFont>
        <a:latin typeface="Univers Condens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imeoVTI" id="{63E3BFD8-7F9C-46D1-A4F3-04054403C108}" vid="{C505C190-EE38-45FD-8294-6454536D04B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4736</TotalTime>
  <Words>473</Words>
  <Application>Microsoft Macintosh PowerPoint</Application>
  <PresentationFormat>Widescreen</PresentationFormat>
  <Paragraphs>75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Calibri</vt:lpstr>
      <vt:lpstr>Calibri Light</vt:lpstr>
      <vt:lpstr>Elephant</vt:lpstr>
      <vt:lpstr>Helvetica Neue</vt:lpstr>
      <vt:lpstr>Times New Roman</vt:lpstr>
      <vt:lpstr>Univers Condensed</vt:lpstr>
      <vt:lpstr>MimeoVTI</vt:lpstr>
      <vt:lpstr>Office Theme</vt:lpstr>
      <vt:lpstr>Polypharmacy table top discussion</vt:lpstr>
      <vt:lpstr>Mrs Smith</vt:lpstr>
      <vt:lpstr>PMH</vt:lpstr>
      <vt:lpstr>With Mrs Smith’s known medical history, which list of drugs is more concerning? </vt:lpstr>
      <vt:lpstr>PowerPoint Presentation</vt:lpstr>
      <vt:lpstr>Further information becomes available: </vt:lpstr>
      <vt:lpstr>PowerPoint Presentation</vt:lpstr>
      <vt:lpstr>PowerPoint Presentation</vt:lpstr>
      <vt:lpstr>PowerPoint Presentation</vt:lpstr>
      <vt:lpstr>What to STOPP and what to START</vt:lpstr>
      <vt:lpstr>PowerPoint Presentation</vt:lpstr>
      <vt:lpstr>Anticholinergic Burden Scale</vt:lpstr>
      <vt:lpstr>PowerPoint Presentation</vt:lpstr>
      <vt:lpstr>Polypharmacy</vt:lpstr>
      <vt:lpstr>Useful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Polypharmacy table top discussion</dc:title>
  <dc:creator>Shane O'Hanlon</dc:creator>
  <cp:lastModifiedBy>James van Oppen</cp:lastModifiedBy>
  <cp:revision>9</cp:revision>
  <dcterms:created xsi:type="dcterms:W3CDTF">2021-10-28T08:02:18Z</dcterms:created>
  <dcterms:modified xsi:type="dcterms:W3CDTF">2024-11-08T14:27:09Z</dcterms:modified>
</cp:coreProperties>
</file>