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00" r:id="rId2"/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35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 snapToGrid="0">
      <p:cViewPr varScale="1">
        <p:scale>
          <a:sx n="116" d="100"/>
          <a:sy n="116" d="100"/>
        </p:scale>
        <p:origin x="86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95DB4FC-19FE-2B1D-220C-1F6A6B5C2315}"/>
              </a:ext>
            </a:extLst>
          </p:cNvPr>
          <p:cNvSpPr/>
          <p:nvPr userDrawn="1"/>
        </p:nvSpPr>
        <p:spPr>
          <a:xfrm>
            <a:off x="0" y="1504841"/>
            <a:ext cx="12192000" cy="5353159"/>
          </a:xfrm>
          <a:prstGeom prst="rect">
            <a:avLst/>
          </a:prstGeom>
          <a:solidFill>
            <a:srgbClr val="3E35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CD6FEE8E-56C5-9647-8DA8-48C6DC6DB579}"/>
              </a:ext>
            </a:extLst>
          </p:cNvPr>
          <p:cNvSpPr/>
          <p:nvPr userDrawn="1"/>
        </p:nvSpPr>
        <p:spPr>
          <a:xfrm>
            <a:off x="194319" y="181402"/>
            <a:ext cx="2681083" cy="1009062"/>
          </a:xfrm>
          <a:custGeom>
            <a:avLst/>
            <a:gdLst/>
            <a:ahLst/>
            <a:cxnLst/>
            <a:rect l="l" t="t" r="r" b="b"/>
            <a:pathLst>
              <a:path w="5600554" h="2107845">
                <a:moveTo>
                  <a:pt x="0" y="0"/>
                </a:moveTo>
                <a:lnTo>
                  <a:pt x="5600554" y="0"/>
                </a:lnTo>
                <a:lnTo>
                  <a:pt x="5600554" y="2107845"/>
                </a:lnTo>
                <a:lnTo>
                  <a:pt x="0" y="210784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F42D3F56-CA9B-E852-5FB8-6C201A9AF4AE}"/>
              </a:ext>
            </a:extLst>
          </p:cNvPr>
          <p:cNvSpPr/>
          <p:nvPr userDrawn="1"/>
        </p:nvSpPr>
        <p:spPr>
          <a:xfrm>
            <a:off x="10477354" y="176913"/>
            <a:ext cx="1520327" cy="1013551"/>
          </a:xfrm>
          <a:custGeom>
            <a:avLst/>
            <a:gdLst/>
            <a:ahLst/>
            <a:cxnLst/>
            <a:rect l="l" t="t" r="r" b="b"/>
            <a:pathLst>
              <a:path w="3848682" h="2565788">
                <a:moveTo>
                  <a:pt x="0" y="0"/>
                </a:moveTo>
                <a:lnTo>
                  <a:pt x="3848682" y="0"/>
                </a:lnTo>
                <a:lnTo>
                  <a:pt x="3848682" y="2565788"/>
                </a:lnTo>
                <a:lnTo>
                  <a:pt x="0" y="2565788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51B2D2-004B-A4E5-120E-5F11BA1C3F30}"/>
              </a:ext>
            </a:extLst>
          </p:cNvPr>
          <p:cNvSpPr txBox="1"/>
          <p:nvPr userDrawn="1"/>
        </p:nvSpPr>
        <p:spPr>
          <a:xfrm>
            <a:off x="2875402" y="21968"/>
            <a:ext cx="71031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</a:t>
            </a:r>
            <a:b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Geriatric Emergency Medicine</a:t>
            </a:r>
            <a:endParaRPr lang="en-GB" sz="105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454A5F-6896-A0DA-D2B9-C51713E63D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46852"/>
            <a:ext cx="9144000" cy="2858510"/>
          </a:xfrm>
        </p:spPr>
        <p:txBody>
          <a:bodyPr anchor="b">
            <a:noAutofit/>
          </a:bodyPr>
          <a:lstStyle>
            <a:lvl1pPr algn="ctr">
              <a:defRPr sz="100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3C567F-8A1E-7166-8A84-069F9AFDE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66319"/>
            <a:ext cx="9144000" cy="806876"/>
          </a:xfrm>
        </p:spPr>
        <p:txBody>
          <a:bodyPr>
            <a:noAutofit/>
          </a:bodyPr>
          <a:lstStyle>
            <a:lvl1pPr marL="0" indent="0" algn="ctr">
              <a:buNone/>
              <a:defRPr sz="48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11B704-638C-9755-D0F1-C515B3C3C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7D27E1-E359-8F4E-AE6D-7727778C5C80}" type="datetimeFigureOut">
              <a:rPr lang="en-GB" smtClean="0"/>
              <a:pPr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40A3C-0B97-BB49-1B53-95151967B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B17B63-FA58-7A3A-E710-81FCB71E1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682A45-8AC2-1D4B-885E-6D1C1FE620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830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2DF24-2DBD-6286-EBAA-F098B8F94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856CF2-1791-BFA5-3A09-3003E3483B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0D24B-4548-BE04-880D-8E0CCB026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F7856-FDAB-885F-A51C-84AD66BFF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B02F0-7DEF-B34E-8A65-916B5EBE9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B1F88-7AB7-04EE-A7AD-4B33A1525F8A}"/>
              </a:ext>
            </a:extLst>
          </p:cNvPr>
          <p:cNvSpPr txBox="1"/>
          <p:nvPr userDrawn="1"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rgbClr val="3E3574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Geriatric Emergency Medicine</a:t>
            </a:r>
          </a:p>
        </p:txBody>
      </p:sp>
    </p:spTree>
    <p:extLst>
      <p:ext uri="{BB962C8B-B14F-4D97-AF65-F5344CB8AC3E}">
        <p14:creationId xmlns:p14="http://schemas.microsoft.com/office/powerpoint/2010/main" val="3300673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FA4B6-14AA-9AAE-8312-B0F30B930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B55A5-3626-8BB8-2509-7F107C1E10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C08DB-8823-FAD0-9FB5-759397119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6C982D-06C8-3D04-D824-735CEEEA7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F7DAD5-F580-2BDF-DF54-BC6A927E3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998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20F31-FA48-762E-C579-6E8D5F9FF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856AE-33E2-A246-0DAE-89DF69A983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46EF17-ED21-FB5C-F737-6C7E0E7156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F7897-F72A-BE6D-08DF-05FE8F8D9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963DA4-9BFF-650B-7356-8BF524A2C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3D0608-5E07-882E-07D0-D5B618D4F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D028F9-3594-EC82-93DE-EFE5C6EF7912}"/>
              </a:ext>
            </a:extLst>
          </p:cNvPr>
          <p:cNvSpPr txBox="1"/>
          <p:nvPr userDrawn="1"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rgbClr val="3E3574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Geriatric Emergency Medicine</a:t>
            </a:r>
          </a:p>
        </p:txBody>
      </p:sp>
    </p:spTree>
    <p:extLst>
      <p:ext uri="{BB962C8B-B14F-4D97-AF65-F5344CB8AC3E}">
        <p14:creationId xmlns:p14="http://schemas.microsoft.com/office/powerpoint/2010/main" val="2567377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CE2EC-7805-3350-5471-3753F32FE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6A43BE-0A89-BCDD-F6FA-3715B840C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B01E29-B37F-652B-B707-F6877CB383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A85774-F9EA-D5EC-6791-11FFA6844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687818-4E74-C07A-E9EE-329FC78F8A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606DE9-DC07-751F-8E6E-338C580A5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013049-F2B5-DCFB-F066-BDE7C5CBF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630642-A21F-E68F-8047-0B61A3A01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067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D8143D7-119F-2A4D-95BD-D0CA2491948E}"/>
              </a:ext>
            </a:extLst>
          </p:cNvPr>
          <p:cNvSpPr/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rgbClr val="3E35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7EF10D-7575-F186-F448-A778264F1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8801"/>
            <a:ext cx="10515600" cy="2698750"/>
          </a:xfrm>
        </p:spPr>
        <p:txBody>
          <a:bodyPr/>
          <a:lstStyle>
            <a:lvl1pPr algn="ctr">
              <a:defRPr sz="10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872FBB-000B-57F7-5B86-2556EBE84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069772-3E7E-1D27-7662-5CF5C7C7E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261D99-D126-C983-F0D1-F848C1752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749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8AC8B5-FF6B-E700-63C2-885BF2CA5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B4217-7F7C-1863-EA01-7C97B383D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CEDB8-5109-3ABF-F739-7FDC6D4B5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858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B444D-EFD6-46A4-3288-515273AE8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52720-CC3A-B1D8-6CCC-E3099443A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2EB9D4-EDA9-1D6D-9BA0-DA75CFF361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632AB9-DEA4-C981-F1B1-A0721BE15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ABF3A7-AE61-8913-EA39-1EFF99D76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DFEBD0-A8FB-A221-47D6-CD03D27CA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49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D8580-B4B1-73E9-11EE-CB005173B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E157DA-BEA3-5F86-7744-0FC79741E6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66CDAD-395A-35C4-2C87-2A6A5CE3AC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78E3B0-52A3-EFD5-C2A6-EA00E2BBF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6B8FD-35EC-207B-7E06-0DE2BDCD0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B1EB0-A0A4-22C2-7FEA-F1AEF9CD3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121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45FA0-924C-B372-850D-5FA9AE7A6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A54107-6B1F-BB31-CC6A-4AE7518720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E8914-2C03-403B-3E08-E18112C7D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89B067-8533-A946-A5A7-EF035AA44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7A2E0-B31E-373C-71F1-1CF030202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08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EF2022-6565-73C3-3535-524122BA20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D5229E-67B0-0A1A-866A-113579C65D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7AAC34-4CC6-9F77-E237-40CAA8F1F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75E17-E59B-758F-739B-00F723AB5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F45541-4CAF-0067-D13E-E081C9BC8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735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86667B-87A6-3A58-8658-9DAEEE0C6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30250"/>
            <a:ext cx="10515600" cy="114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1D11F2-C016-7EBF-9291-FB03C7D278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55813"/>
            <a:ext cx="10515600" cy="4121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E5194C-7CF7-8995-9524-A6C896160C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977D27E1-E359-8F4E-AE6D-7727778C5C80}" type="datetimeFigureOut">
              <a:rPr lang="en-GB" smtClean="0"/>
              <a:pPr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5F42DB-EC9A-9AAC-71F0-31528978FD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228A39-50AC-7861-AC22-9E7703A94D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3D682A45-8AC2-1D4B-885E-6D1C1FE620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358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System Font Regular"/>
        <a:buChar char="-"/>
        <a:defRPr sz="2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4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0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8800" dirty="0">
                <a:latin typeface="Source Sans Pro"/>
                <a:ea typeface="Source Sans Pro"/>
              </a:rPr>
              <a:t>Polypharmacy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4400">
                <a:latin typeface="Source Sans Pro"/>
                <a:ea typeface="Source Sans Pro"/>
              </a:rPr>
              <a:t>Mrs Smith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>
          <a:xfrm>
            <a:off x="838200" y="2055813"/>
            <a:ext cx="5408364" cy="4121150"/>
          </a:xfrm>
        </p:spPr>
        <p:txBody>
          <a:bodyPr>
            <a:noAutofit/>
          </a:bodyPr>
          <a:lstStyle/>
          <a:p>
            <a:pPr marL="360363" indent="-350838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Age 85</a:t>
            </a:r>
          </a:p>
          <a:p>
            <a:pPr marL="360363" indent="-350838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Presenting complaint: Attends with daughter: Confused and drowsy for 28 hours with reduced oral intake</a:t>
            </a:r>
          </a:p>
          <a:p>
            <a:pPr marL="542925" lvl="1" indent="-271462" algn="l">
              <a:lnSpc>
                <a:spcPct val="150000"/>
              </a:lnSpc>
            </a:pPr>
            <a:endParaRPr lang="en-GB" sz="2400" dirty="0">
              <a:latin typeface="Source Sans Pro"/>
              <a:ea typeface="Source Sans Pro"/>
            </a:endParaRPr>
          </a:p>
        </p:txBody>
      </p: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6246564" y="1962815"/>
            <a:ext cx="5408383" cy="3598995"/>
            <a:chOff x="1782713" y="870052"/>
            <a:chExt cx="10417683" cy="6932422"/>
          </a:xfrm>
        </p:grpSpPr>
        <p:sp>
          <p:nvSpPr>
            <p:cNvPr id="7" name="Freeform 7" descr="658,357 Old Lady Stock Photos, Pictures &amp; Royalty-Free Images - iStock"/>
            <p:cNvSpPr/>
            <p:nvPr/>
          </p:nvSpPr>
          <p:spPr>
            <a:xfrm>
              <a:off x="1782713" y="870052"/>
              <a:ext cx="10417683" cy="6932422"/>
            </a:xfrm>
            <a:custGeom>
              <a:avLst/>
              <a:gdLst/>
              <a:ahLst/>
              <a:cxnLst/>
              <a:rect l="l" t="t" r="r" b="b"/>
              <a:pathLst>
                <a:path w="10417683" h="6932422">
                  <a:moveTo>
                    <a:pt x="0" y="0"/>
                  </a:moveTo>
                  <a:lnTo>
                    <a:pt x="10417683" y="0"/>
                  </a:lnTo>
                  <a:lnTo>
                    <a:pt x="10417683" y="6932422"/>
                  </a:lnTo>
                  <a:lnTo>
                    <a:pt x="0" y="69324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Past medical history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48601" indent="-352901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Cardiac failure</a:t>
            </a:r>
          </a:p>
          <a:p>
            <a:pPr marL="248601" indent="-352901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Atrial fibrillation</a:t>
            </a:r>
          </a:p>
          <a:p>
            <a:pPr marL="248601" indent="-352901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CKD stage 3</a:t>
            </a:r>
          </a:p>
          <a:p>
            <a:pPr marL="248601" indent="-352901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Stroke</a:t>
            </a:r>
          </a:p>
          <a:p>
            <a:pPr marL="248601" indent="-352901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Rheumatoid arthritis</a:t>
            </a:r>
          </a:p>
          <a:p>
            <a:pPr marL="248601" indent="-352901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Hypertension</a:t>
            </a:r>
          </a:p>
          <a:p>
            <a:pPr marL="248601" indent="-352901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Duodenal ulcer</a:t>
            </a:r>
          </a:p>
          <a:p>
            <a:pPr marL="140016" indent="-298608">
              <a:lnSpc>
                <a:spcPct val="150000"/>
              </a:lnSpc>
            </a:pPr>
            <a:endParaRPr lang="en-GB" sz="2400" dirty="0">
              <a:latin typeface="Source Sans Pro"/>
              <a:ea typeface="Source Sans Pro"/>
            </a:endParaRPr>
          </a:p>
          <a:p>
            <a:pPr marL="140016" indent="-298608">
              <a:lnSpc>
                <a:spcPct val="150000"/>
              </a:lnSpc>
            </a:pPr>
            <a:endParaRPr lang="en-GB" sz="2400" dirty="0">
              <a:latin typeface="Source Sans Pro"/>
              <a:ea typeface="Source Sans Pr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200" dirty="0">
                <a:latin typeface="Source Sans Pro"/>
                <a:ea typeface="Source Sans Pro"/>
              </a:rPr>
              <a:t>With Mrs Smith’s known medical history, </a:t>
            </a:r>
            <a:br>
              <a:rPr lang="en-GB" sz="3200" dirty="0">
                <a:latin typeface="Source Sans Pro"/>
                <a:ea typeface="Source Sans Pro"/>
              </a:rPr>
            </a:br>
            <a:r>
              <a:rPr lang="en-GB" sz="3200" dirty="0">
                <a:latin typeface="Source Sans Pro"/>
                <a:ea typeface="Source Sans Pro"/>
              </a:rPr>
              <a:t>which list of drugs is more concerning?</a:t>
            </a:r>
            <a:endParaRPr lang="en-GB" sz="2800" dirty="0">
              <a:latin typeface="Source Sans Pro"/>
              <a:ea typeface="Source Sans Pro"/>
            </a:endParaRPr>
          </a:p>
        </p:txBody>
      </p:sp>
      <p:sp>
        <p:nvSpPr>
          <p:cNvPr id="3" name="Content 3"/>
          <p:cNvSpPr>
            <a:spLocks noGrp="1"/>
          </p:cNvSpPr>
          <p:nvPr>
            <p:ph sz="half" idx="1"/>
          </p:nvPr>
        </p:nvSpPr>
        <p:spPr>
          <a:xfrm>
            <a:off x="838200" y="2211218"/>
            <a:ext cx="5181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900" b="1" dirty="0">
                <a:latin typeface="Source Sans Pro"/>
                <a:ea typeface="Source Sans Pro"/>
              </a:rPr>
              <a:t>List A:</a:t>
            </a:r>
          </a:p>
          <a:p>
            <a:pPr marL="223809" indent="-340505">
              <a:lnSpc>
                <a:spcPct val="100000"/>
              </a:lnSpc>
            </a:pPr>
            <a:r>
              <a:rPr lang="en-GB" sz="2900" dirty="0" err="1">
                <a:latin typeface="Source Sans Pro"/>
                <a:ea typeface="Source Sans Pro"/>
              </a:rPr>
              <a:t>Edoxaban</a:t>
            </a:r>
            <a:endParaRPr lang="en-GB" sz="2900" dirty="0">
              <a:latin typeface="Source Sans Pro"/>
              <a:ea typeface="Source Sans Pro"/>
            </a:endParaRPr>
          </a:p>
          <a:p>
            <a:pPr marL="223809" indent="-340505">
              <a:lnSpc>
                <a:spcPct val="100000"/>
              </a:lnSpc>
            </a:pPr>
            <a:r>
              <a:rPr lang="en-GB" sz="2900" dirty="0">
                <a:latin typeface="Source Sans Pro"/>
                <a:ea typeface="Source Sans Pro"/>
              </a:rPr>
              <a:t>Celecoxib</a:t>
            </a:r>
          </a:p>
          <a:p>
            <a:pPr marL="223809" indent="-340505">
              <a:lnSpc>
                <a:spcPct val="100000"/>
              </a:lnSpc>
            </a:pPr>
            <a:r>
              <a:rPr lang="en-GB" sz="2900" dirty="0">
                <a:latin typeface="Source Sans Pro"/>
                <a:ea typeface="Source Sans Pro"/>
              </a:rPr>
              <a:t>Prednisolone</a:t>
            </a:r>
          </a:p>
        </p:txBody>
      </p:sp>
      <p:sp>
        <p:nvSpPr>
          <p:cNvPr id="4" name="Content 4"/>
          <p:cNvSpPr>
            <a:spLocks noGrp="1"/>
          </p:cNvSpPr>
          <p:nvPr>
            <p:ph sz="half" idx="2"/>
          </p:nvPr>
        </p:nvSpPr>
        <p:spPr>
          <a:xfrm>
            <a:off x="6172200" y="2211218"/>
            <a:ext cx="5181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900" b="1" dirty="0">
                <a:latin typeface="Source Sans Pro"/>
                <a:ea typeface="Source Sans Pro"/>
              </a:rPr>
              <a:t>List B:</a:t>
            </a:r>
          </a:p>
          <a:p>
            <a:pPr marL="264959" indent="-361080">
              <a:lnSpc>
                <a:spcPct val="100000"/>
              </a:lnSpc>
            </a:pPr>
            <a:r>
              <a:rPr lang="en-GB" sz="2600" dirty="0" err="1">
                <a:latin typeface="Source Sans Pro"/>
                <a:ea typeface="Source Sans Pro"/>
              </a:rPr>
              <a:t>Edoxaban</a:t>
            </a:r>
            <a:endParaRPr lang="en-GB" sz="2600" dirty="0">
              <a:latin typeface="Source Sans Pro"/>
              <a:ea typeface="Source Sans Pro"/>
            </a:endParaRPr>
          </a:p>
          <a:p>
            <a:pPr marL="264959" indent="-361080">
              <a:lnSpc>
                <a:spcPct val="100000"/>
              </a:lnSpc>
            </a:pPr>
            <a:r>
              <a:rPr lang="en-GB" sz="2600" dirty="0">
                <a:latin typeface="Source Sans Pro"/>
                <a:ea typeface="Source Sans Pro"/>
              </a:rPr>
              <a:t>Bisoprolol</a:t>
            </a:r>
          </a:p>
          <a:p>
            <a:pPr marL="264959" indent="-361080">
              <a:lnSpc>
                <a:spcPct val="100000"/>
              </a:lnSpc>
            </a:pPr>
            <a:r>
              <a:rPr lang="en-GB" sz="2600" dirty="0">
                <a:latin typeface="Source Sans Pro"/>
                <a:ea typeface="Source Sans Pro"/>
              </a:rPr>
              <a:t>Ramipril</a:t>
            </a:r>
          </a:p>
          <a:p>
            <a:pPr marL="264959" indent="-361080">
              <a:lnSpc>
                <a:spcPct val="100000"/>
              </a:lnSpc>
            </a:pPr>
            <a:r>
              <a:rPr lang="en-GB" sz="2600" dirty="0">
                <a:latin typeface="Source Sans Pro"/>
                <a:ea typeface="Source Sans Pro"/>
              </a:rPr>
              <a:t>Sulfasalazine</a:t>
            </a:r>
          </a:p>
          <a:p>
            <a:pPr marL="264959" indent="-361080">
              <a:lnSpc>
                <a:spcPct val="100000"/>
              </a:lnSpc>
            </a:pPr>
            <a:r>
              <a:rPr lang="en-GB" sz="2600" dirty="0">
                <a:latin typeface="Source Sans Pro"/>
                <a:ea typeface="Source Sans Pro"/>
              </a:rPr>
              <a:t>Digoxin</a:t>
            </a:r>
          </a:p>
          <a:p>
            <a:pPr marL="264959" indent="-361080">
              <a:lnSpc>
                <a:spcPct val="100000"/>
              </a:lnSpc>
            </a:pPr>
            <a:r>
              <a:rPr lang="en-GB" sz="2600" dirty="0">
                <a:latin typeface="Source Sans Pro"/>
                <a:ea typeface="Source Sans Pro"/>
              </a:rPr>
              <a:t>Furosemide</a:t>
            </a:r>
          </a:p>
          <a:p>
            <a:pPr marL="264959" indent="-361080">
              <a:lnSpc>
                <a:spcPct val="100000"/>
              </a:lnSpc>
            </a:pPr>
            <a:r>
              <a:rPr lang="en-GB" sz="2600" dirty="0">
                <a:latin typeface="Source Sans Pro"/>
                <a:ea typeface="Source Sans Pro"/>
              </a:rPr>
              <a:t>Paracetamol</a:t>
            </a:r>
          </a:p>
          <a:p>
            <a:pPr marL="264959" indent="-361080">
              <a:lnSpc>
                <a:spcPct val="100000"/>
              </a:lnSpc>
            </a:pPr>
            <a:r>
              <a:rPr lang="en-GB" sz="2600" dirty="0">
                <a:latin typeface="Source Sans Pro"/>
                <a:ea typeface="Source Sans Pro"/>
              </a:rPr>
              <a:t>Buprenorphine patch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858000"/>
          </a:xfrm>
        </p:spPr>
        <p:txBody>
          <a:bodyPr>
            <a:noAutofit/>
          </a:bodyPr>
          <a:lstStyle/>
          <a:p>
            <a:pPr lvl="1" algn="l"/>
            <a:r>
              <a:rPr lang="en-GB" sz="48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Learning point:</a:t>
            </a:r>
            <a:br>
              <a:rPr lang="en-GB" sz="4800" b="1" dirty="0">
                <a:solidFill>
                  <a:schemeClr val="bg1"/>
                </a:solidFill>
                <a:latin typeface="Source Sans Pro" panose="020B0503030403020204" pitchFamily="34" charset="0"/>
              </a:rPr>
            </a:br>
            <a:endParaRPr lang="en-GB" sz="4800" b="1" dirty="0">
              <a:solidFill>
                <a:schemeClr val="bg1"/>
              </a:solidFill>
              <a:latin typeface="Source Sans Pro" panose="020B0503030403020204" pitchFamily="34" charset="0"/>
            </a:endParaRPr>
          </a:p>
          <a:p>
            <a:pPr lvl="1" algn="l"/>
            <a:r>
              <a:rPr lang="en-GB" sz="48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‘Inappropriate’ versus ‘appropriate’ is a more useful classification than number- based definition of polypharmacy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Further information becomes available</a:t>
            </a:r>
            <a:endParaRPr lang="en-GB" sz="4400" dirty="0">
              <a:latin typeface="Source Sans Pro"/>
              <a:ea typeface="Source Sans Pro"/>
            </a:endParaRPr>
          </a:p>
        </p:txBody>
      </p:sp>
      <p:sp>
        <p:nvSpPr>
          <p:cNvPr id="3" name="Content 3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194310" indent="-325755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The cardiac nurse specialist saw Mrs Smith 5 days ago and doubled her dose of furosemide.</a:t>
            </a:r>
          </a:p>
          <a:p>
            <a:pPr marL="194310" indent="-325755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Her GP recently increased her dose of digoxin 1 week ago on the advice of a discharge summary from the local hospital (which was 7 weeks late in arriving)</a:t>
            </a:r>
          </a:p>
        </p:txBody>
      </p:sp>
      <p:sp>
        <p:nvSpPr>
          <p:cNvPr id="4" name="Content 4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marL="140016" indent="-298608">
              <a:lnSpc>
                <a:spcPct val="100000"/>
              </a:lnSpc>
            </a:pPr>
            <a:r>
              <a:rPr lang="en-GB" sz="2400" dirty="0">
                <a:latin typeface="Source Sans Pro"/>
                <a:ea typeface="Source Sans Pro"/>
              </a:rPr>
              <a:t>Bloods available:</a:t>
            </a:r>
          </a:p>
          <a:p>
            <a:pPr marL="140016" indent="-298608">
              <a:lnSpc>
                <a:spcPct val="100000"/>
              </a:lnSpc>
            </a:pPr>
            <a:r>
              <a:rPr lang="en-GB" sz="2400" dirty="0">
                <a:latin typeface="Source Sans Pro"/>
                <a:ea typeface="Source Sans Pro"/>
              </a:rPr>
              <a:t>Urea 24</a:t>
            </a:r>
          </a:p>
          <a:p>
            <a:pPr marL="140016" indent="-298608">
              <a:lnSpc>
                <a:spcPct val="100000"/>
              </a:lnSpc>
            </a:pPr>
            <a:r>
              <a:rPr lang="en-GB" sz="2400" dirty="0">
                <a:latin typeface="Source Sans Pro"/>
                <a:ea typeface="Source Sans Pro"/>
              </a:rPr>
              <a:t>Creatinine 350 (baseline 180)</a:t>
            </a:r>
          </a:p>
          <a:p>
            <a:pPr marL="140016" indent="-298608">
              <a:lnSpc>
                <a:spcPct val="100000"/>
              </a:lnSpc>
            </a:pPr>
            <a:r>
              <a:rPr lang="en-GB" sz="2400" dirty="0">
                <a:latin typeface="Source Sans Pro"/>
                <a:ea typeface="Source Sans Pro"/>
              </a:rPr>
              <a:t>Sodium: 130</a:t>
            </a:r>
          </a:p>
          <a:p>
            <a:pPr marL="140016" indent="-298608">
              <a:lnSpc>
                <a:spcPct val="100000"/>
              </a:lnSpc>
            </a:pPr>
            <a:r>
              <a:rPr lang="en-GB" sz="2400" dirty="0">
                <a:latin typeface="Source Sans Pro"/>
                <a:ea typeface="Source Sans Pro"/>
              </a:rPr>
              <a:t>Potassium: 1.9</a:t>
            </a:r>
          </a:p>
          <a:p>
            <a:pPr marL="140016" indent="-298608">
              <a:lnSpc>
                <a:spcPct val="100000"/>
              </a:lnSpc>
            </a:pPr>
            <a:r>
              <a:rPr lang="en-GB" sz="2400" dirty="0">
                <a:latin typeface="Source Sans Pro"/>
                <a:ea typeface="Source Sans Pro"/>
              </a:rPr>
              <a:t>Digoxin level: 6.5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C4ACFA-E038-B057-1A00-6FD80C2A83CE}"/>
              </a:ext>
            </a:extLst>
          </p:cNvPr>
          <p:cNvSpPr txBox="1"/>
          <p:nvPr/>
        </p:nvSpPr>
        <p:spPr>
          <a:xfrm>
            <a:off x="6172200" y="5258442"/>
            <a:ext cx="5181600" cy="9185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4000" dirty="0">
                <a:latin typeface="Source Sans Pro"/>
                <a:ea typeface="Source Sans Pro"/>
              </a:rPr>
              <a:t>What has happened?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145728B-40D2-B549-BECC-C9295D697AEA}"/>
              </a:ext>
            </a:extLst>
          </p:cNvPr>
          <p:cNvSpPr txBox="1"/>
          <p:nvPr/>
        </p:nvSpPr>
        <p:spPr>
          <a:xfrm>
            <a:off x="592157" y="909000"/>
            <a:ext cx="5328000" cy="5040000"/>
          </a:xfrm>
          <a:prstGeom prst="rect">
            <a:avLst/>
          </a:prstGeom>
          <a:solidFill>
            <a:srgbClr val="3E3574"/>
          </a:solidFill>
        </p:spPr>
        <p:txBody>
          <a:bodyPr wrap="square" anchor="ctr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Drug Drug Interaction (DDI) and Adverse Drug Reaction (ADR) are a common cause of attendance and admission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0B0BC2-55F4-263D-2ED5-A6FFFF0FC31D}"/>
              </a:ext>
            </a:extLst>
          </p:cNvPr>
          <p:cNvSpPr txBox="1"/>
          <p:nvPr/>
        </p:nvSpPr>
        <p:spPr>
          <a:xfrm>
            <a:off x="6275943" y="909000"/>
            <a:ext cx="5328000" cy="5040000"/>
          </a:xfrm>
          <a:prstGeom prst="rect">
            <a:avLst/>
          </a:prstGeom>
          <a:solidFill>
            <a:srgbClr val="3E3574"/>
          </a:solidFill>
        </p:spPr>
        <p:txBody>
          <a:bodyPr wrap="square" anchor="ctr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Medicines reconciliation in the ED is important…</a:t>
            </a:r>
          </a:p>
          <a:p>
            <a:pPr algn="ctr"/>
            <a:r>
              <a:rPr lang="en-GB" sz="360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but remember you are likely to be working with incomplete information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1788405" y="3285359"/>
            <a:ext cx="8615190" cy="1146176"/>
          </a:xfrm>
        </p:spPr>
        <p:txBody>
          <a:bodyPr>
            <a:noAutofit/>
          </a:bodyPr>
          <a:lstStyle/>
          <a:p>
            <a:pPr lvl="1" algn="ctr"/>
            <a:r>
              <a:rPr lang="en-GB" sz="4400" b="1" dirty="0">
                <a:solidFill>
                  <a:schemeClr val="tx1"/>
                </a:solidFill>
                <a:latin typeface="Source Sans Pro" panose="020B0503030403020204" pitchFamily="34" charset="0"/>
              </a:rPr>
              <a:t>She becomes very agitated and is given diazepam.</a:t>
            </a:r>
          </a:p>
          <a:p>
            <a:pPr lvl="1" algn="ctr"/>
            <a:br>
              <a:rPr lang="en-GB" sz="4400" b="1" dirty="0">
                <a:solidFill>
                  <a:schemeClr val="tx1"/>
                </a:solidFill>
                <a:latin typeface="Source Sans Pro" panose="020B0503030403020204" pitchFamily="34" charset="0"/>
              </a:rPr>
            </a:br>
            <a:br>
              <a:rPr lang="en-GB" sz="4400" b="1" dirty="0">
                <a:solidFill>
                  <a:schemeClr val="tx1"/>
                </a:solidFill>
                <a:latin typeface="Source Sans Pro" panose="020B0503030403020204" pitchFamily="34" charset="0"/>
              </a:rPr>
            </a:br>
            <a:r>
              <a:rPr lang="en-GB" sz="4400" b="1" dirty="0">
                <a:solidFill>
                  <a:schemeClr val="tx1"/>
                </a:solidFill>
                <a:latin typeface="Source Sans Pro" panose="020B0503030403020204" pitchFamily="34" charset="0"/>
              </a:rPr>
              <a:t>What sort of dose should she get? Why?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858000"/>
          </a:xfrm>
        </p:spPr>
        <p:txBody>
          <a:bodyPr>
            <a:noAutofit/>
          </a:bodyPr>
          <a:lstStyle/>
          <a:p>
            <a:pPr lvl="1" algn="ctr"/>
            <a:r>
              <a:rPr lang="en-GB" sz="60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‘Start low, go slow’ </a:t>
            </a:r>
            <a:br>
              <a:rPr lang="en-GB" sz="6000" b="1" dirty="0">
                <a:solidFill>
                  <a:schemeClr val="bg1"/>
                </a:solidFill>
                <a:latin typeface="Source Sans Pro" panose="020B0503030403020204" pitchFamily="34" charset="0"/>
              </a:rPr>
            </a:br>
            <a:br>
              <a:rPr lang="en-GB" sz="6000" b="1" dirty="0">
                <a:solidFill>
                  <a:schemeClr val="bg1"/>
                </a:solidFill>
                <a:latin typeface="Source Sans Pro" panose="020B0503030403020204" pitchFamily="34" charset="0"/>
              </a:rPr>
            </a:br>
            <a:r>
              <a:rPr lang="en-GB" sz="60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is a good approach for prescribing ANYTHING in an older person with frailty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What to STOPP and what to START</a:t>
            </a:r>
            <a:endParaRPr lang="en-GB" sz="4400" dirty="0">
              <a:latin typeface="Source Sans Pro"/>
              <a:ea typeface="Source Sans Pro"/>
            </a:endParaRPr>
          </a:p>
        </p:txBody>
      </p:sp>
      <p:sp>
        <p:nvSpPr>
          <p:cNvPr id="4" name="Content 4"/>
          <p:cNvSpPr>
            <a:spLocks noGrp="1"/>
          </p:cNvSpPr>
          <p:nvPr>
            <p:ph sz="half" idx="2"/>
          </p:nvPr>
        </p:nvSpPr>
        <p:spPr>
          <a:xfrm>
            <a:off x="1775093" y="5955154"/>
            <a:ext cx="8489414" cy="767681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GB" sz="2400" dirty="0">
                <a:latin typeface="Source Sans Pro"/>
                <a:ea typeface="Source Sans Pro"/>
              </a:rPr>
              <a:t>STOPP START criteria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2400" dirty="0">
                <a:latin typeface="Source Sans Pro"/>
                <a:ea typeface="Source Sans Pro"/>
              </a:rPr>
              <a:t>http://</a:t>
            </a:r>
            <a:r>
              <a:rPr lang="en-GB" sz="2400" dirty="0" err="1">
                <a:latin typeface="Source Sans Pro"/>
                <a:ea typeface="Source Sans Pro"/>
              </a:rPr>
              <a:t>www.polypharmacy.scot.nhs.uk</a:t>
            </a:r>
            <a:r>
              <a:rPr lang="en-GB" sz="2400" dirty="0">
                <a:latin typeface="Source Sans Pro"/>
                <a:ea typeface="Source Sans Pro"/>
              </a:rPr>
              <a:t>/about/</a:t>
            </a:r>
          </a:p>
        </p:txBody>
      </p: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197399" y="1770962"/>
            <a:ext cx="7500410" cy="3406966"/>
            <a:chOff x="0" y="0"/>
            <a:chExt cx="10079780" cy="4578612"/>
          </a:xfrm>
        </p:grpSpPr>
        <p:sp>
          <p:nvSpPr>
            <p:cNvPr id="7" name="Freeform 7" descr="Screen Clipping"/>
            <p:cNvSpPr/>
            <p:nvPr/>
          </p:nvSpPr>
          <p:spPr>
            <a:xfrm>
              <a:off x="0" y="0"/>
              <a:ext cx="10079736" cy="4578604"/>
            </a:xfrm>
            <a:custGeom>
              <a:avLst/>
              <a:gdLst/>
              <a:ahLst/>
              <a:cxnLst/>
              <a:rect l="l" t="t" r="r" b="b"/>
              <a:pathLst>
                <a:path w="10079736" h="4578604">
                  <a:moveTo>
                    <a:pt x="0" y="0"/>
                  </a:moveTo>
                  <a:lnTo>
                    <a:pt x="10079736" y="0"/>
                  </a:lnTo>
                  <a:lnTo>
                    <a:pt x="10079736" y="4578604"/>
                  </a:lnTo>
                  <a:lnTo>
                    <a:pt x="0" y="45786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5109403" y="2541763"/>
            <a:ext cx="6885212" cy="3223032"/>
            <a:chOff x="0" y="0"/>
            <a:chExt cx="12258446" cy="5738294"/>
          </a:xfrm>
        </p:grpSpPr>
        <p:sp>
          <p:nvSpPr>
            <p:cNvPr id="9" name="Freeform 9" descr="Screen Clipping"/>
            <p:cNvSpPr/>
            <p:nvPr/>
          </p:nvSpPr>
          <p:spPr>
            <a:xfrm>
              <a:off x="0" y="0"/>
              <a:ext cx="12258421" cy="5738241"/>
            </a:xfrm>
            <a:custGeom>
              <a:avLst/>
              <a:gdLst/>
              <a:ahLst/>
              <a:cxnLst/>
              <a:rect l="l" t="t" r="r" b="b"/>
              <a:pathLst>
                <a:path w="12258421" h="5738241">
                  <a:moveTo>
                    <a:pt x="0" y="0"/>
                  </a:moveTo>
                  <a:lnTo>
                    <a:pt x="12258421" y="0"/>
                  </a:lnTo>
                  <a:lnTo>
                    <a:pt x="12258421" y="5738241"/>
                  </a:lnTo>
                  <a:lnTo>
                    <a:pt x="0" y="57382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 idx="4294967295"/>
          </p:nvPr>
        </p:nvSpPr>
        <p:spPr>
          <a:xfrm>
            <a:off x="7842808" y="5789727"/>
            <a:ext cx="4627084" cy="686222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2800" b="0" dirty="0" err="1">
                <a:latin typeface="Source Sans Pro"/>
                <a:ea typeface="Source Sans Pro"/>
              </a:rPr>
              <a:t>Deprescribing.org</a:t>
            </a:r>
            <a:endParaRPr lang="en-GB" sz="2800" b="0" dirty="0">
              <a:latin typeface="Source Sans Pro"/>
              <a:ea typeface="Source Sans Pro"/>
            </a:endParaRPr>
          </a:p>
        </p:txBody>
      </p:sp>
      <p:sp>
        <p:nvSpPr>
          <p:cNvPr id="3" name="Content 3"/>
          <p:cNvSpPr>
            <a:spLocks noGrp="1"/>
          </p:cNvSpPr>
          <p:nvPr>
            <p:ph idx="4294967295"/>
          </p:nvPr>
        </p:nvSpPr>
        <p:spPr>
          <a:xfrm>
            <a:off x="514123" y="5789728"/>
            <a:ext cx="6720289" cy="686221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2800" dirty="0">
                <a:latin typeface="Source Sans Pro"/>
                <a:ea typeface="Source Sans Pro"/>
              </a:rPr>
              <a:t>NHS Scotland: </a:t>
            </a:r>
            <a:r>
              <a:rPr lang="en-GB" sz="2800" dirty="0" err="1">
                <a:latin typeface="Source Sans Pro"/>
                <a:ea typeface="Source Sans Pro"/>
              </a:rPr>
              <a:t>ManageMeds</a:t>
            </a:r>
            <a:endParaRPr lang="en-GB" sz="2800" dirty="0">
              <a:latin typeface="Source Sans Pro"/>
              <a:ea typeface="Source Sans Pro"/>
            </a:endParaRPr>
          </a:p>
        </p:txBody>
      </p:sp>
      <p:grpSp>
        <p:nvGrpSpPr>
          <p:cNvPr id="6" name="Group 2"/>
          <p:cNvGrpSpPr>
            <a:grpSpLocks noChangeAspect="1"/>
          </p:cNvGrpSpPr>
          <p:nvPr/>
        </p:nvGrpSpPr>
        <p:grpSpPr>
          <a:xfrm>
            <a:off x="8604174" y="199595"/>
            <a:ext cx="3104332" cy="5590126"/>
            <a:chOff x="0" y="0"/>
            <a:chExt cx="5493348" cy="9892146"/>
          </a:xfrm>
        </p:grpSpPr>
        <p:sp>
          <p:nvSpPr>
            <p:cNvPr id="7" name="Freeform 3"/>
            <p:cNvSpPr/>
            <p:nvPr/>
          </p:nvSpPr>
          <p:spPr>
            <a:xfrm>
              <a:off x="0" y="0"/>
              <a:ext cx="5493385" cy="9892157"/>
            </a:xfrm>
            <a:custGeom>
              <a:avLst/>
              <a:gdLst/>
              <a:ahLst/>
              <a:cxnLst/>
              <a:rect l="l" t="t" r="r" b="b"/>
              <a:pathLst>
                <a:path w="5493385" h="9892157">
                  <a:moveTo>
                    <a:pt x="0" y="0"/>
                  </a:moveTo>
                  <a:lnTo>
                    <a:pt x="5493385" y="0"/>
                  </a:lnTo>
                  <a:lnTo>
                    <a:pt x="5493385" y="9892157"/>
                  </a:lnTo>
                  <a:lnTo>
                    <a:pt x="0" y="98921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119793" y="1111496"/>
            <a:ext cx="7508950" cy="3964817"/>
            <a:chOff x="0" y="0"/>
            <a:chExt cx="15544800" cy="820784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5544800" cy="8207883"/>
            </a:xfrm>
            <a:custGeom>
              <a:avLst/>
              <a:gdLst/>
              <a:ahLst/>
              <a:cxnLst/>
              <a:rect l="l" t="t" r="r" b="b"/>
              <a:pathLst>
                <a:path w="15544800" h="8207883">
                  <a:moveTo>
                    <a:pt x="0" y="0"/>
                  </a:moveTo>
                  <a:lnTo>
                    <a:pt x="15544800" y="0"/>
                  </a:lnTo>
                  <a:lnTo>
                    <a:pt x="15544800" y="8207883"/>
                  </a:lnTo>
                  <a:lnTo>
                    <a:pt x="0" y="8207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grpSp>
        <p:nvGrpSpPr>
          <p:cNvPr id="16" name="Group 16"/>
          <p:cNvGrpSpPr>
            <a:grpSpLocks noChangeAspect="1"/>
          </p:cNvGrpSpPr>
          <p:nvPr/>
        </p:nvGrpSpPr>
        <p:grpSpPr>
          <a:xfrm>
            <a:off x="476262" y="392133"/>
            <a:ext cx="11239475" cy="6073734"/>
            <a:chOff x="0" y="0"/>
            <a:chExt cx="22902392" cy="12376292"/>
          </a:xfrm>
        </p:grpSpPr>
        <p:sp>
          <p:nvSpPr>
            <p:cNvPr id="17" name="Freeform 17" descr="Graphical user interface, website, timeline  Description automatically generated"/>
            <p:cNvSpPr/>
            <p:nvPr/>
          </p:nvSpPr>
          <p:spPr>
            <a:xfrm>
              <a:off x="0" y="0"/>
              <a:ext cx="22902418" cy="12376277"/>
            </a:xfrm>
            <a:custGeom>
              <a:avLst/>
              <a:gdLst/>
              <a:ahLst/>
              <a:cxnLst/>
              <a:rect l="l" t="t" r="r" b="b"/>
              <a:pathLst>
                <a:path w="22902418" h="12376277">
                  <a:moveTo>
                    <a:pt x="0" y="0"/>
                  </a:moveTo>
                  <a:lnTo>
                    <a:pt x="22902418" y="0"/>
                  </a:lnTo>
                  <a:lnTo>
                    <a:pt x="22902418" y="12376277"/>
                  </a:lnTo>
                  <a:lnTo>
                    <a:pt x="0" y="123762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 r="-1480" b="-113"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 idx="4294967295"/>
          </p:nvPr>
        </p:nvSpPr>
        <p:spPr>
          <a:xfrm>
            <a:off x="583894" y="730250"/>
            <a:ext cx="10515600" cy="114617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200" dirty="0">
                <a:latin typeface="Source Sans Pro"/>
                <a:ea typeface="Source Sans Pro"/>
              </a:rPr>
              <a:t>Anticholinergic Burden Scale</a:t>
            </a:r>
            <a:endParaRPr lang="en-GB" sz="2900" dirty="0">
              <a:latin typeface="Source Sans Pro"/>
              <a:ea typeface="Source Sans Pro"/>
            </a:endParaRPr>
          </a:p>
        </p:txBody>
      </p:sp>
      <p:sp>
        <p:nvSpPr>
          <p:cNvPr id="3" name="Content 3"/>
          <p:cNvSpPr>
            <a:spLocks noGrp="1"/>
          </p:cNvSpPr>
          <p:nvPr>
            <p:ph sz="half" idx="4294967295"/>
          </p:nvPr>
        </p:nvSpPr>
        <p:spPr>
          <a:xfrm>
            <a:off x="583894" y="1825625"/>
            <a:ext cx="5181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Source Sans Pro"/>
                <a:ea typeface="Source Sans Pro"/>
              </a:rPr>
              <a:t>A total ACB score of 3 or more is clinically significant </a:t>
            </a:r>
          </a:p>
          <a:p>
            <a:pPr marL="0" indent="0" algn="l">
              <a:lnSpc>
                <a:spcPct val="100000"/>
              </a:lnSpc>
              <a:buNone/>
            </a:pPr>
            <a:r>
              <a:rPr lang="en-GB" sz="2800" dirty="0">
                <a:latin typeface="Source Sans Pro"/>
                <a:ea typeface="Source Sans Pro"/>
              </a:rPr>
              <a:t>http://</a:t>
            </a:r>
            <a:r>
              <a:rPr lang="en-GB" sz="2800" dirty="0" err="1">
                <a:latin typeface="Source Sans Pro"/>
                <a:ea typeface="Source Sans Pro"/>
              </a:rPr>
              <a:t>www.acbcalc.com</a:t>
            </a:r>
            <a:r>
              <a:rPr lang="en-GB" sz="2800" dirty="0">
                <a:latin typeface="Source Sans Pro"/>
                <a:ea typeface="Source Sans Pro"/>
              </a:rPr>
              <a:t>/</a:t>
            </a:r>
          </a:p>
        </p:txBody>
      </p: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5936234" y="0"/>
            <a:ext cx="5563678" cy="6665000"/>
            <a:chOff x="0" y="0"/>
            <a:chExt cx="11111918" cy="1331150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1111865" cy="13311505"/>
            </a:xfrm>
            <a:custGeom>
              <a:avLst/>
              <a:gdLst/>
              <a:ahLst/>
              <a:cxnLst/>
              <a:rect l="l" t="t" r="r" b="b"/>
              <a:pathLst>
                <a:path w="11111865" h="13311505">
                  <a:moveTo>
                    <a:pt x="0" y="0"/>
                  </a:moveTo>
                  <a:lnTo>
                    <a:pt x="11111865" y="0"/>
                  </a:lnTo>
                  <a:lnTo>
                    <a:pt x="11111865" y="13311505"/>
                  </a:lnTo>
                  <a:lnTo>
                    <a:pt x="0" y="133115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Polypharmacy</a:t>
            </a:r>
          </a:p>
        </p:txBody>
      </p:sp>
      <p:sp>
        <p:nvSpPr>
          <p:cNvPr id="3" name="Content 3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Inappropriate versus appropriate prescribing is a useful approach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Adverse Drug Reactions and Drug-Drug Interactions are a common cause of ED attendance 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Medicines reconciliation in the ED is important but BEWARE incomplete information</a:t>
            </a:r>
          </a:p>
        </p:txBody>
      </p:sp>
      <p:sp>
        <p:nvSpPr>
          <p:cNvPr id="4" name="Content 4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Ageing physiology affects drug metabolism, distribution, bioavailability and clearance</a:t>
            </a:r>
          </a:p>
          <a:p>
            <a:pPr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Start low, go slow </a:t>
            </a:r>
          </a:p>
          <a:p>
            <a:pPr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Medication rationalisation should be a patient-centred</a:t>
            </a:r>
          </a:p>
        </p:txBody>
      </p:sp>
      <p:grpSp>
        <p:nvGrpSpPr>
          <p:cNvPr id="21" name="Group 21"/>
          <p:cNvGrpSpPr/>
          <p:nvPr/>
        </p:nvGrpSpPr>
        <p:grpSpPr>
          <a:xfrm>
            <a:off x="2766937" y="5831659"/>
            <a:ext cx="866220" cy="866220"/>
            <a:chOff x="0" y="0"/>
            <a:chExt cx="1154960" cy="115496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154938" cy="1154938"/>
            </a:xfrm>
            <a:custGeom>
              <a:avLst/>
              <a:gdLst/>
              <a:ahLst/>
              <a:cxnLst/>
              <a:rect l="l" t="t" r="r" b="b"/>
              <a:pathLst>
                <a:path w="1154938" h="1154938">
                  <a:moveTo>
                    <a:pt x="0" y="0"/>
                  </a:moveTo>
                  <a:lnTo>
                    <a:pt x="1154938" y="0"/>
                  </a:lnTo>
                  <a:lnTo>
                    <a:pt x="1154938" y="1154938"/>
                  </a:lnTo>
                  <a:lnTo>
                    <a:pt x="0" y="1154938"/>
                  </a:lnTo>
                  <a:close/>
                </a:path>
              </a:pathLst>
            </a:custGeom>
            <a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 r="-1" b="-1"/>
              </a:stretch>
            </a:blipFill>
          </p:spPr>
          <p:txBody>
            <a:bodyPr/>
            <a:lstStyle/>
            <a:p>
              <a:endParaRPr/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10054946" y="5831659"/>
            <a:ext cx="866220" cy="866220"/>
            <a:chOff x="0" y="0"/>
            <a:chExt cx="1154960" cy="1154960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1154938" cy="1154938"/>
            </a:xfrm>
            <a:custGeom>
              <a:avLst/>
              <a:gdLst/>
              <a:ahLst/>
              <a:cxnLst/>
              <a:rect l="l" t="t" r="r" b="b"/>
              <a:pathLst>
                <a:path w="1154938" h="1154938">
                  <a:moveTo>
                    <a:pt x="0" y="0"/>
                  </a:moveTo>
                  <a:lnTo>
                    <a:pt x="1154938" y="0"/>
                  </a:lnTo>
                  <a:lnTo>
                    <a:pt x="1154938" y="1154938"/>
                  </a:lnTo>
                  <a:lnTo>
                    <a:pt x="0" y="1154938"/>
                  </a:lnTo>
                  <a:close/>
                </a:path>
              </a:pathLst>
            </a:cu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 r="-1" b="-1"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4400">
                <a:latin typeface="Source Sans Pro"/>
                <a:ea typeface="Source Sans Pro"/>
              </a:rPr>
              <a:t>Useful Resources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42925" lvl="1" indent="-271462" algn="l">
              <a:lnSpc>
                <a:spcPct val="150000"/>
              </a:lnSpc>
            </a:pPr>
            <a:r>
              <a:rPr lang="en-GB" sz="2400">
                <a:latin typeface="Source Sans Pro"/>
                <a:ea typeface="Source Sans Pro"/>
              </a:rPr>
              <a:t>http://www.acbcalc.com/</a:t>
            </a:r>
          </a:p>
          <a:p>
            <a:pPr marL="542925" lvl="1" indent="-271462" algn="l">
              <a:lnSpc>
                <a:spcPct val="150000"/>
              </a:lnSpc>
            </a:pPr>
            <a:r>
              <a:rPr lang="en-GB" sz="2400">
                <a:latin typeface="Source Sans Pro"/>
                <a:ea typeface="Source Sans Pro"/>
              </a:rPr>
              <a:t>https://deprescribing.org </a:t>
            </a:r>
          </a:p>
          <a:p>
            <a:pPr marL="760095" lvl="1" indent="-380048" algn="l">
              <a:lnSpc>
                <a:spcPct val="150000"/>
              </a:lnSpc>
            </a:pPr>
            <a:endParaRPr lang="en-GB" sz="2400">
              <a:latin typeface="Source Sans Pro"/>
              <a:ea typeface="Source Sans Pro"/>
            </a:endParaRPr>
          </a:p>
        </p:txBody>
      </p: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8438326" y="2878572"/>
            <a:ext cx="3368962" cy="3477778"/>
            <a:chOff x="0" y="0"/>
            <a:chExt cx="4491950" cy="4637038"/>
          </a:xfrm>
        </p:grpSpPr>
        <p:sp>
          <p:nvSpPr>
            <p:cNvPr id="7" name="Freeform 7" descr="A qr code with a white background  AI-generated content may be incorrect."/>
            <p:cNvSpPr/>
            <p:nvPr/>
          </p:nvSpPr>
          <p:spPr>
            <a:xfrm>
              <a:off x="0" y="0"/>
              <a:ext cx="4491990" cy="4637024"/>
            </a:xfrm>
            <a:custGeom>
              <a:avLst/>
              <a:gdLst/>
              <a:ahLst/>
              <a:cxnLst/>
              <a:rect l="l" t="t" r="r" b="b"/>
              <a:pathLst>
                <a:path w="4491990" h="4637024">
                  <a:moveTo>
                    <a:pt x="0" y="0"/>
                  </a:moveTo>
                  <a:lnTo>
                    <a:pt x="4491990" y="0"/>
                  </a:lnTo>
                  <a:lnTo>
                    <a:pt x="4491990" y="4637024"/>
                  </a:lnTo>
                  <a:lnTo>
                    <a:pt x="0" y="4637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 b="-173"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D1A1C4A6-CCF7-1243-90B2-0D21859DB2BB}" vid="{DE4F309D-82B3-D74B-A48A-47EF5A80CB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</TotalTime>
  <Words>377</Words>
  <Application>Microsoft Macintosh PowerPoint</Application>
  <PresentationFormat>Widescreen</PresentationFormat>
  <Paragraphs>62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Source Sans Pro</vt:lpstr>
      <vt:lpstr>System Font Regular</vt:lpstr>
      <vt:lpstr>Office Theme</vt:lpstr>
      <vt:lpstr>Polypharmacy</vt:lpstr>
      <vt:lpstr>Mrs Smith</vt:lpstr>
      <vt:lpstr>Past medical history</vt:lpstr>
      <vt:lpstr>With Mrs Smith’s known medical history,  which list of drugs is more concerning?</vt:lpstr>
      <vt:lpstr>Learning point:  ‘Inappropriate’ versus ‘appropriate’ is a more useful classification than number- based definition of polypharmacy</vt:lpstr>
      <vt:lpstr>Further information becomes available</vt:lpstr>
      <vt:lpstr>PowerPoint Presentation</vt:lpstr>
      <vt:lpstr>She becomes very agitated and is given diazepam.   What sort of dose should she get? Why?</vt:lpstr>
      <vt:lpstr>‘Start low, go slow’   is a good approach for prescribing ANYTHING in an older person with frailty</vt:lpstr>
      <vt:lpstr>What to STOPP and what to START</vt:lpstr>
      <vt:lpstr>Deprescribing.org</vt:lpstr>
      <vt:lpstr>PowerPoint Presentation</vt:lpstr>
      <vt:lpstr>Anticholinergic Burden Scale</vt:lpstr>
      <vt:lpstr>Polypharmacy</vt:lpstr>
      <vt:lpstr>Useful Resources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James van Oppen</dc:creator>
  <cp:lastModifiedBy>James van Oppen</cp:lastModifiedBy>
  <cp:revision>11</cp:revision>
  <dcterms:created xsi:type="dcterms:W3CDTF">2026-06-03T10:46:40Z</dcterms:created>
  <dcterms:modified xsi:type="dcterms:W3CDTF">2026-09-17T17:45:27Z</dcterms:modified>
</cp:coreProperties>
</file>