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300" r:id="rId2"/>
    <p:sldId id="301" r:id="rId3"/>
    <p:sldId id="311" r:id="rId4"/>
    <p:sldId id="312" r:id="rId5"/>
    <p:sldId id="302" r:id="rId6"/>
    <p:sldId id="303" r:id="rId7"/>
    <p:sldId id="304" r:id="rId8"/>
    <p:sldId id="309" r:id="rId9"/>
    <p:sldId id="306" r:id="rId10"/>
    <p:sldId id="310" r:id="rId11"/>
    <p:sldId id="308"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34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571"/>
    <p:restoredTop sz="94658"/>
  </p:normalViewPr>
  <p:slideViewPr>
    <p:cSldViewPr snapToGrid="0">
      <p:cViewPr varScale="1">
        <p:scale>
          <a:sx n="116" d="100"/>
          <a:sy n="116" d="100"/>
        </p:scale>
        <p:origin x="41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134C41-7A4C-8642-8225-3B1E77D6EEDA}" type="datetimeFigureOut">
              <a:rPr lang="en-US" smtClean="0"/>
              <a:t>9/17/26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15FAC5-38DB-C64E-9A0A-21DE7EA97EB4}" type="slidenum">
              <a:rPr lang="en-US" smtClean="0"/>
              <a:t>‹#›</a:t>
            </a:fld>
            <a:endParaRPr lang="en-US"/>
          </a:p>
        </p:txBody>
      </p:sp>
    </p:spTree>
    <p:extLst>
      <p:ext uri="{BB962C8B-B14F-4D97-AF65-F5344CB8AC3E}">
        <p14:creationId xmlns:p14="http://schemas.microsoft.com/office/powerpoint/2010/main" val="3493502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95DB4FC-19FE-2B1D-220C-1F6A6B5C2315}"/>
              </a:ext>
            </a:extLst>
          </p:cNvPr>
          <p:cNvSpPr/>
          <p:nvPr userDrawn="1"/>
        </p:nvSpPr>
        <p:spPr>
          <a:xfrm>
            <a:off x="0" y="1504841"/>
            <a:ext cx="12192000" cy="5353159"/>
          </a:xfrm>
          <a:prstGeom prst="rect">
            <a:avLst/>
          </a:prstGeom>
          <a:solidFill>
            <a:srgbClr val="3E357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Freeform 10">
            <a:extLst>
              <a:ext uri="{FF2B5EF4-FFF2-40B4-BE49-F238E27FC236}">
                <a16:creationId xmlns:a16="http://schemas.microsoft.com/office/drawing/2014/main" id="{CD6FEE8E-56C5-9647-8DA8-48C6DC6DB579}"/>
              </a:ext>
            </a:extLst>
          </p:cNvPr>
          <p:cNvSpPr/>
          <p:nvPr userDrawn="1"/>
        </p:nvSpPr>
        <p:spPr>
          <a:xfrm>
            <a:off x="194319" y="181402"/>
            <a:ext cx="2681083" cy="1009062"/>
          </a:xfrm>
          <a:custGeom>
            <a:avLst/>
            <a:gdLst/>
            <a:ahLst/>
            <a:cxnLst/>
            <a:rect l="l" t="t" r="r" b="b"/>
            <a:pathLst>
              <a:path w="5600554" h="2107845">
                <a:moveTo>
                  <a:pt x="0" y="0"/>
                </a:moveTo>
                <a:lnTo>
                  <a:pt x="5600554" y="0"/>
                </a:lnTo>
                <a:lnTo>
                  <a:pt x="5600554" y="2107845"/>
                </a:lnTo>
                <a:lnTo>
                  <a:pt x="0" y="2107845"/>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0" name="Freeform 9">
            <a:extLst>
              <a:ext uri="{FF2B5EF4-FFF2-40B4-BE49-F238E27FC236}">
                <a16:creationId xmlns:a16="http://schemas.microsoft.com/office/drawing/2014/main" id="{F42D3F56-CA9B-E852-5FB8-6C201A9AF4AE}"/>
              </a:ext>
            </a:extLst>
          </p:cNvPr>
          <p:cNvSpPr/>
          <p:nvPr userDrawn="1"/>
        </p:nvSpPr>
        <p:spPr>
          <a:xfrm>
            <a:off x="10477354" y="176913"/>
            <a:ext cx="1520327" cy="1013551"/>
          </a:xfrm>
          <a:custGeom>
            <a:avLst/>
            <a:gdLst/>
            <a:ahLst/>
            <a:cxnLst/>
            <a:rect l="l" t="t" r="r" b="b"/>
            <a:pathLst>
              <a:path w="3848682" h="2565788">
                <a:moveTo>
                  <a:pt x="0" y="0"/>
                </a:moveTo>
                <a:lnTo>
                  <a:pt x="3848682" y="0"/>
                </a:lnTo>
                <a:lnTo>
                  <a:pt x="3848682" y="2565788"/>
                </a:lnTo>
                <a:lnTo>
                  <a:pt x="0" y="2565788"/>
                </a:lnTo>
                <a:lnTo>
                  <a:pt x="0" y="0"/>
                </a:lnTo>
                <a:close/>
              </a:path>
            </a:pathLst>
          </a:custGeom>
          <a:blipFill>
            <a:blip r:embed="rId3"/>
            <a:stretch>
              <a:fillRect/>
            </a:stretch>
          </a:blipFill>
        </p:spPr>
        <p:txBody>
          <a:bodyPr/>
          <a:lstStyle/>
          <a:p>
            <a:endParaRPr lang="en-GB"/>
          </a:p>
        </p:txBody>
      </p:sp>
      <p:sp>
        <p:nvSpPr>
          <p:cNvPr id="11" name="TextBox 10">
            <a:extLst>
              <a:ext uri="{FF2B5EF4-FFF2-40B4-BE49-F238E27FC236}">
                <a16:creationId xmlns:a16="http://schemas.microsoft.com/office/drawing/2014/main" id="{9551B2D2-004B-A4E5-120E-5F11BA1C3F30}"/>
              </a:ext>
            </a:extLst>
          </p:cNvPr>
          <p:cNvSpPr txBox="1"/>
          <p:nvPr userDrawn="1"/>
        </p:nvSpPr>
        <p:spPr>
          <a:xfrm>
            <a:off x="2875402" y="21968"/>
            <a:ext cx="7103133" cy="1323439"/>
          </a:xfrm>
          <a:prstGeom prst="rect">
            <a:avLst/>
          </a:prstGeom>
          <a:noFill/>
        </p:spPr>
        <p:txBody>
          <a:bodyPr wrap="square" rtlCol="0">
            <a:spAutoFit/>
          </a:bodyPr>
          <a:lstStyle/>
          <a:p>
            <a:pPr algn="ctr"/>
            <a:r>
              <a:rPr lang="en-GB" sz="4000" b="1" dirty="0">
                <a:latin typeface="Source Sans Pro" panose="020B0503030403020204" pitchFamily="34" charset="0"/>
                <a:ea typeface="Source Sans Pro" panose="020B0503030403020204" pitchFamily="34" charset="0"/>
              </a:rPr>
              <a:t>European Taskforce on </a:t>
            </a:r>
            <a:br>
              <a:rPr lang="en-GB" sz="4000" b="1" dirty="0">
                <a:latin typeface="Source Sans Pro" panose="020B0503030403020204" pitchFamily="34" charset="0"/>
                <a:ea typeface="Source Sans Pro" panose="020B0503030403020204" pitchFamily="34" charset="0"/>
              </a:rPr>
            </a:br>
            <a:r>
              <a:rPr lang="en-GB" sz="4000" b="1" dirty="0">
                <a:latin typeface="Source Sans Pro" panose="020B0503030403020204" pitchFamily="34" charset="0"/>
                <a:ea typeface="Source Sans Pro" panose="020B0503030403020204" pitchFamily="34" charset="0"/>
              </a:rPr>
              <a:t>Geriatric Emergency Medicine</a:t>
            </a:r>
            <a:endParaRPr lang="en-GB" sz="1050" dirty="0">
              <a:latin typeface="Source Sans Pro" panose="020B0503030403020204" pitchFamily="34" charset="0"/>
              <a:ea typeface="Source Sans Pro" panose="020B0503030403020204" pitchFamily="34" charset="0"/>
            </a:endParaRPr>
          </a:p>
        </p:txBody>
      </p:sp>
      <p:sp>
        <p:nvSpPr>
          <p:cNvPr id="2" name="Title 1">
            <a:extLst>
              <a:ext uri="{FF2B5EF4-FFF2-40B4-BE49-F238E27FC236}">
                <a16:creationId xmlns:a16="http://schemas.microsoft.com/office/drawing/2014/main" id="{07454A5F-6896-A0DA-D2B9-C51713E63D78}"/>
              </a:ext>
            </a:extLst>
          </p:cNvPr>
          <p:cNvSpPr>
            <a:spLocks noGrp="1"/>
          </p:cNvSpPr>
          <p:nvPr>
            <p:ph type="ctrTitle"/>
          </p:nvPr>
        </p:nvSpPr>
        <p:spPr>
          <a:xfrm>
            <a:off x="1524000" y="2146852"/>
            <a:ext cx="9144000" cy="2858510"/>
          </a:xfrm>
        </p:spPr>
        <p:txBody>
          <a:bodyPr anchor="b">
            <a:noAutofit/>
          </a:bodyPr>
          <a:lstStyle>
            <a:lvl1pPr algn="ctr">
              <a:defRPr sz="10000">
                <a:solidFill>
                  <a:schemeClr val="bg1"/>
                </a:solidFill>
                <a:latin typeface="Source Sans Pro" panose="020B0503030403020204" pitchFamily="34" charset="0"/>
                <a:ea typeface="Source Sans Pro" panose="020B0503030403020204" pitchFamily="34" charset="0"/>
              </a:defRPr>
            </a:lvl1pPr>
          </a:lstStyle>
          <a:p>
            <a:r>
              <a:rPr lang="en-GB"/>
              <a:t>Click to edit Master title style</a:t>
            </a:r>
            <a:endParaRPr lang="en-GB" dirty="0"/>
          </a:p>
        </p:txBody>
      </p:sp>
      <p:sp>
        <p:nvSpPr>
          <p:cNvPr id="3" name="Subtitle 2">
            <a:extLst>
              <a:ext uri="{FF2B5EF4-FFF2-40B4-BE49-F238E27FC236}">
                <a16:creationId xmlns:a16="http://schemas.microsoft.com/office/drawing/2014/main" id="{913C567F-8A1E-7166-8A84-069F9AFDECD4}"/>
              </a:ext>
            </a:extLst>
          </p:cNvPr>
          <p:cNvSpPr>
            <a:spLocks noGrp="1"/>
          </p:cNvSpPr>
          <p:nvPr>
            <p:ph type="subTitle" idx="1"/>
          </p:nvPr>
        </p:nvSpPr>
        <p:spPr>
          <a:xfrm>
            <a:off x="1524000" y="5066319"/>
            <a:ext cx="9144000" cy="806876"/>
          </a:xfrm>
        </p:spPr>
        <p:txBody>
          <a:bodyPr>
            <a:noAutofit/>
          </a:bodyPr>
          <a:lstStyle>
            <a:lvl1pPr marL="0" indent="0" algn="ctr">
              <a:buNone/>
              <a:defRPr sz="4800">
                <a:solidFill>
                  <a:schemeClr val="bg1"/>
                </a:solidFill>
                <a:latin typeface="Source Sans Pro" panose="020B0503030403020204" pitchFamily="34" charset="0"/>
                <a:ea typeface="Source Sans Pro" panose="020B0503030403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a:extLst>
              <a:ext uri="{FF2B5EF4-FFF2-40B4-BE49-F238E27FC236}">
                <a16:creationId xmlns:a16="http://schemas.microsoft.com/office/drawing/2014/main" id="{AF11B704-638C-9755-D0F1-C515B3C3CCC7}"/>
              </a:ext>
            </a:extLst>
          </p:cNvPr>
          <p:cNvSpPr>
            <a:spLocks noGrp="1"/>
          </p:cNvSpPr>
          <p:nvPr>
            <p:ph type="dt" sz="half" idx="10"/>
          </p:nvPr>
        </p:nvSpPr>
        <p:spPr/>
        <p:txBody>
          <a:bodyPr/>
          <a:lstStyle>
            <a:lvl1pPr>
              <a:defRPr>
                <a:solidFill>
                  <a:schemeClr val="bg1"/>
                </a:solidFill>
              </a:defRPr>
            </a:lvl1pPr>
          </a:lstStyle>
          <a:p>
            <a:fld id="{977D27E1-E359-8F4E-AE6D-7727778C5C80}" type="datetimeFigureOut">
              <a:rPr lang="en-GB" smtClean="0"/>
              <a:pPr/>
              <a:t>17/09/2026</a:t>
            </a:fld>
            <a:endParaRPr lang="en-GB"/>
          </a:p>
        </p:txBody>
      </p:sp>
      <p:sp>
        <p:nvSpPr>
          <p:cNvPr id="5" name="Footer Placeholder 4">
            <a:extLst>
              <a:ext uri="{FF2B5EF4-FFF2-40B4-BE49-F238E27FC236}">
                <a16:creationId xmlns:a16="http://schemas.microsoft.com/office/drawing/2014/main" id="{8B140A3C-0B97-BB49-1B53-95151967B618}"/>
              </a:ext>
            </a:extLst>
          </p:cNvPr>
          <p:cNvSpPr>
            <a:spLocks noGrp="1"/>
          </p:cNvSpPr>
          <p:nvPr>
            <p:ph type="ftr" sz="quarter" idx="11"/>
          </p:nvPr>
        </p:nvSpPr>
        <p:spPr/>
        <p:txBody>
          <a:bodyPr/>
          <a:lstStyle>
            <a:lvl1pPr>
              <a:defRPr>
                <a:solidFill>
                  <a:schemeClr val="bg1"/>
                </a:solidFill>
              </a:defRPr>
            </a:lvl1pPr>
          </a:lstStyle>
          <a:p>
            <a:endParaRPr lang="en-GB">
              <a:solidFill>
                <a:schemeClr val="bg1"/>
              </a:solidFill>
            </a:endParaRPr>
          </a:p>
        </p:txBody>
      </p:sp>
      <p:sp>
        <p:nvSpPr>
          <p:cNvPr id="6" name="Slide Number Placeholder 5">
            <a:extLst>
              <a:ext uri="{FF2B5EF4-FFF2-40B4-BE49-F238E27FC236}">
                <a16:creationId xmlns:a16="http://schemas.microsoft.com/office/drawing/2014/main" id="{1FB17B63-FA58-7A3A-E710-81FCB71E17CB}"/>
              </a:ext>
            </a:extLst>
          </p:cNvPr>
          <p:cNvSpPr>
            <a:spLocks noGrp="1"/>
          </p:cNvSpPr>
          <p:nvPr>
            <p:ph type="sldNum" sz="quarter" idx="12"/>
          </p:nvPr>
        </p:nvSpPr>
        <p:spPr/>
        <p:txBody>
          <a:bodyPr/>
          <a:lstStyle>
            <a:lvl1pPr>
              <a:defRPr>
                <a:solidFill>
                  <a:schemeClr val="bg1"/>
                </a:solidFill>
              </a:defRPr>
            </a:lvl1pPr>
          </a:lstStyle>
          <a:p>
            <a:fld id="{3D682A45-8AC2-1D4B-885E-6D1C1FE620A4}" type="slidenum">
              <a:rPr lang="en-GB" smtClean="0"/>
              <a:pPr/>
              <a:t>‹#›</a:t>
            </a:fld>
            <a:endParaRPr lang="en-GB"/>
          </a:p>
        </p:txBody>
      </p:sp>
    </p:spTree>
    <p:extLst>
      <p:ext uri="{BB962C8B-B14F-4D97-AF65-F5344CB8AC3E}">
        <p14:creationId xmlns:p14="http://schemas.microsoft.com/office/powerpoint/2010/main" val="1922830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2DF24-2DBD-6286-EBAA-F098B8F945CE}"/>
              </a:ext>
            </a:extLst>
          </p:cNvPr>
          <p:cNvSpPr>
            <a:spLocks noGrp="1"/>
          </p:cNvSpPr>
          <p:nvPr>
            <p:ph type="title"/>
          </p:nvPr>
        </p:nvSpPr>
        <p:spPr/>
        <p:txBody>
          <a:bodyPr/>
          <a:lstStyle/>
          <a:p>
            <a:r>
              <a:rPr lang="en-GB"/>
              <a:t>Click to edit Master title style</a:t>
            </a:r>
            <a:endParaRPr lang="en-GB" dirty="0"/>
          </a:p>
        </p:txBody>
      </p:sp>
      <p:sp>
        <p:nvSpPr>
          <p:cNvPr id="3" name="Content Placeholder 2">
            <a:extLst>
              <a:ext uri="{FF2B5EF4-FFF2-40B4-BE49-F238E27FC236}">
                <a16:creationId xmlns:a16="http://schemas.microsoft.com/office/drawing/2014/main" id="{BA856CF2-1791-BFA5-3A09-3003E3483B9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DE0D24B-4548-BE04-880D-8E0CCB02656C}"/>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5" name="Footer Placeholder 4">
            <a:extLst>
              <a:ext uri="{FF2B5EF4-FFF2-40B4-BE49-F238E27FC236}">
                <a16:creationId xmlns:a16="http://schemas.microsoft.com/office/drawing/2014/main" id="{371F7856-FDAB-885F-A51C-84AD66BFFC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B8B02F0-7DEF-B34E-8A65-916B5EBE9501}"/>
              </a:ext>
            </a:extLst>
          </p:cNvPr>
          <p:cNvSpPr>
            <a:spLocks noGrp="1"/>
          </p:cNvSpPr>
          <p:nvPr>
            <p:ph type="sldNum" sz="quarter" idx="12"/>
          </p:nvPr>
        </p:nvSpPr>
        <p:spPr/>
        <p:txBody>
          <a:bodyPr/>
          <a:lstStyle/>
          <a:p>
            <a:fld id="{3D682A45-8AC2-1D4B-885E-6D1C1FE620A4}" type="slidenum">
              <a:rPr lang="en-GB" smtClean="0"/>
              <a:t>‹#›</a:t>
            </a:fld>
            <a:endParaRPr lang="en-GB"/>
          </a:p>
        </p:txBody>
      </p:sp>
      <p:sp>
        <p:nvSpPr>
          <p:cNvPr id="7" name="TextBox 6">
            <a:extLst>
              <a:ext uri="{FF2B5EF4-FFF2-40B4-BE49-F238E27FC236}">
                <a16:creationId xmlns:a16="http://schemas.microsoft.com/office/drawing/2014/main" id="{B24B1F88-7AB7-04EE-A7AD-4B33A1525F8A}"/>
              </a:ext>
            </a:extLst>
          </p:cNvPr>
          <p:cNvSpPr txBox="1"/>
          <p:nvPr userDrawn="1"/>
        </p:nvSpPr>
        <p:spPr>
          <a:xfrm>
            <a:off x="0" y="0"/>
            <a:ext cx="12192000" cy="707886"/>
          </a:xfrm>
          <a:prstGeom prst="rect">
            <a:avLst/>
          </a:prstGeom>
          <a:solidFill>
            <a:srgbClr val="3E3574"/>
          </a:solidFill>
        </p:spPr>
        <p:txBody>
          <a:bodyPr wrap="square" rtlCol="0">
            <a:noAutofit/>
          </a:bodyPr>
          <a:lstStyle/>
          <a:p>
            <a:pPr algn="ctr"/>
            <a:r>
              <a:rPr lang="en-GB" sz="4000" b="1" dirty="0">
                <a:solidFill>
                  <a:schemeClr val="bg1"/>
                </a:solidFill>
                <a:latin typeface="Source Sans Pro" panose="020B0503030403020204" pitchFamily="34" charset="0"/>
                <a:ea typeface="Source Sans Pro" panose="020B0503030403020204" pitchFamily="34" charset="0"/>
              </a:rPr>
              <a:t>European Taskforce on Geriatric Emergency Medicine</a:t>
            </a:r>
          </a:p>
        </p:txBody>
      </p:sp>
    </p:spTree>
    <p:extLst>
      <p:ext uri="{BB962C8B-B14F-4D97-AF65-F5344CB8AC3E}">
        <p14:creationId xmlns:p14="http://schemas.microsoft.com/office/powerpoint/2010/main" val="3300673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3FA4B6-14AA-9AAE-8312-B0F30B930590}"/>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8D0B55A5-3626-8BB8-2509-7F107C1E109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BDC08DB-8823-FAD0-9FB5-759397119F2A}"/>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5" name="Footer Placeholder 4">
            <a:extLst>
              <a:ext uri="{FF2B5EF4-FFF2-40B4-BE49-F238E27FC236}">
                <a16:creationId xmlns:a16="http://schemas.microsoft.com/office/drawing/2014/main" id="{636C982D-06C8-3D04-D824-735CEEEA76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F7DAD5-F580-2BDF-DF54-BC6A927E354D}"/>
              </a:ext>
            </a:extLst>
          </p:cNvPr>
          <p:cNvSpPr>
            <a:spLocks noGrp="1"/>
          </p:cNvSpPr>
          <p:nvPr>
            <p:ph type="sldNum" sz="quarter" idx="12"/>
          </p:nvPr>
        </p:nvSpPr>
        <p:spPr/>
        <p:txBody>
          <a:bodyPr/>
          <a:lstStyle/>
          <a:p>
            <a:fld id="{3D682A45-8AC2-1D4B-885E-6D1C1FE620A4}" type="slidenum">
              <a:rPr lang="en-GB" smtClean="0"/>
              <a:t>‹#›</a:t>
            </a:fld>
            <a:endParaRPr lang="en-GB"/>
          </a:p>
        </p:txBody>
      </p:sp>
    </p:spTree>
    <p:extLst>
      <p:ext uri="{BB962C8B-B14F-4D97-AF65-F5344CB8AC3E}">
        <p14:creationId xmlns:p14="http://schemas.microsoft.com/office/powerpoint/2010/main" val="4789980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20F31-FA48-762E-C579-6E8D5F9FFAA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B9D856AE-33E2-A246-0DAE-89DF69A9834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5D46EF17-ED21-FB5C-F737-6C7E0E71564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F0CF7897-F72A-BE6D-08DF-05FE8F8D9616}"/>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6" name="Footer Placeholder 5">
            <a:extLst>
              <a:ext uri="{FF2B5EF4-FFF2-40B4-BE49-F238E27FC236}">
                <a16:creationId xmlns:a16="http://schemas.microsoft.com/office/drawing/2014/main" id="{2D963DA4-9BFF-650B-7356-8BF524A2C2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3D0608-5E07-882E-07D0-D5B618D4FB34}"/>
              </a:ext>
            </a:extLst>
          </p:cNvPr>
          <p:cNvSpPr>
            <a:spLocks noGrp="1"/>
          </p:cNvSpPr>
          <p:nvPr>
            <p:ph type="sldNum" sz="quarter" idx="12"/>
          </p:nvPr>
        </p:nvSpPr>
        <p:spPr/>
        <p:txBody>
          <a:bodyPr/>
          <a:lstStyle/>
          <a:p>
            <a:fld id="{3D682A45-8AC2-1D4B-885E-6D1C1FE620A4}" type="slidenum">
              <a:rPr lang="en-GB" smtClean="0"/>
              <a:t>‹#›</a:t>
            </a:fld>
            <a:endParaRPr lang="en-GB"/>
          </a:p>
        </p:txBody>
      </p:sp>
      <p:sp>
        <p:nvSpPr>
          <p:cNvPr id="8" name="TextBox 7">
            <a:extLst>
              <a:ext uri="{FF2B5EF4-FFF2-40B4-BE49-F238E27FC236}">
                <a16:creationId xmlns:a16="http://schemas.microsoft.com/office/drawing/2014/main" id="{E5D028F9-3594-EC82-93DE-EFE5C6EF7912}"/>
              </a:ext>
            </a:extLst>
          </p:cNvPr>
          <p:cNvSpPr txBox="1"/>
          <p:nvPr userDrawn="1"/>
        </p:nvSpPr>
        <p:spPr>
          <a:xfrm>
            <a:off x="0" y="0"/>
            <a:ext cx="12192000" cy="707886"/>
          </a:xfrm>
          <a:prstGeom prst="rect">
            <a:avLst/>
          </a:prstGeom>
          <a:solidFill>
            <a:srgbClr val="3E3574"/>
          </a:solidFill>
        </p:spPr>
        <p:txBody>
          <a:bodyPr wrap="square" rtlCol="0">
            <a:noAutofit/>
          </a:bodyPr>
          <a:lstStyle/>
          <a:p>
            <a:pPr algn="ctr"/>
            <a:r>
              <a:rPr lang="en-GB" sz="4000" b="1" dirty="0">
                <a:solidFill>
                  <a:schemeClr val="bg1"/>
                </a:solidFill>
                <a:latin typeface="Source Sans Pro" panose="020B0503030403020204" pitchFamily="34" charset="0"/>
                <a:ea typeface="Source Sans Pro" panose="020B0503030403020204" pitchFamily="34" charset="0"/>
              </a:rPr>
              <a:t>European Taskforce on Geriatric Emergency Medicine</a:t>
            </a:r>
          </a:p>
        </p:txBody>
      </p:sp>
    </p:spTree>
    <p:extLst>
      <p:ext uri="{BB962C8B-B14F-4D97-AF65-F5344CB8AC3E}">
        <p14:creationId xmlns:p14="http://schemas.microsoft.com/office/powerpoint/2010/main" val="25673775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CE2EC-7805-3350-5471-3753F32FE829}"/>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06A43BE-0A89-BCDD-F6FA-3715B840C3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CB01E29-B37F-652B-B707-F6877CB3837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B4A85774-F9EA-D5EC-6791-11FFA6844D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7A687818-4E74-C07A-E9EE-329FC78F8A2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C6606DE9-DC07-751F-8E6E-338C580A5A5E}"/>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8" name="Footer Placeholder 7">
            <a:extLst>
              <a:ext uri="{FF2B5EF4-FFF2-40B4-BE49-F238E27FC236}">
                <a16:creationId xmlns:a16="http://schemas.microsoft.com/office/drawing/2014/main" id="{B2013049-F2B5-DCFB-F066-BDE7C5CBFF7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630642-A21F-E68F-8047-0B61A3A01F53}"/>
              </a:ext>
            </a:extLst>
          </p:cNvPr>
          <p:cNvSpPr>
            <a:spLocks noGrp="1"/>
          </p:cNvSpPr>
          <p:nvPr>
            <p:ph type="sldNum" sz="quarter" idx="12"/>
          </p:nvPr>
        </p:nvSpPr>
        <p:spPr/>
        <p:txBody>
          <a:bodyPr/>
          <a:lstStyle/>
          <a:p>
            <a:fld id="{3D682A45-8AC2-1D4B-885E-6D1C1FE620A4}" type="slidenum">
              <a:rPr lang="en-GB" smtClean="0"/>
              <a:t>‹#›</a:t>
            </a:fld>
            <a:endParaRPr lang="en-GB"/>
          </a:p>
        </p:txBody>
      </p:sp>
    </p:spTree>
    <p:extLst>
      <p:ext uri="{BB962C8B-B14F-4D97-AF65-F5344CB8AC3E}">
        <p14:creationId xmlns:p14="http://schemas.microsoft.com/office/powerpoint/2010/main" val="2594067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D8143D7-119F-2A4D-95BD-D0CA2491948E}"/>
              </a:ext>
            </a:extLst>
          </p:cNvPr>
          <p:cNvSpPr/>
          <p:nvPr userDrawn="1"/>
        </p:nvSpPr>
        <p:spPr>
          <a:xfrm>
            <a:off x="0" y="1"/>
            <a:ext cx="12192000" cy="6858000"/>
          </a:xfrm>
          <a:prstGeom prst="rect">
            <a:avLst/>
          </a:prstGeom>
          <a:solidFill>
            <a:srgbClr val="3E357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D7EF10D-7575-F186-F448-A778264F1435}"/>
              </a:ext>
            </a:extLst>
          </p:cNvPr>
          <p:cNvSpPr>
            <a:spLocks noGrp="1"/>
          </p:cNvSpPr>
          <p:nvPr>
            <p:ph type="title"/>
          </p:nvPr>
        </p:nvSpPr>
        <p:spPr>
          <a:xfrm>
            <a:off x="838200" y="1828801"/>
            <a:ext cx="10515600" cy="2698750"/>
          </a:xfrm>
        </p:spPr>
        <p:txBody>
          <a:bodyPr/>
          <a:lstStyle>
            <a:lvl1pPr algn="ctr">
              <a:defRPr sz="10000">
                <a:solidFill>
                  <a:schemeClr val="bg1"/>
                </a:solidFill>
              </a:defRPr>
            </a:lvl1pPr>
          </a:lstStyle>
          <a:p>
            <a:r>
              <a:rPr lang="en-GB"/>
              <a:t>Click to edit Master title style</a:t>
            </a:r>
          </a:p>
        </p:txBody>
      </p:sp>
      <p:sp>
        <p:nvSpPr>
          <p:cNvPr id="3" name="Date Placeholder 2">
            <a:extLst>
              <a:ext uri="{FF2B5EF4-FFF2-40B4-BE49-F238E27FC236}">
                <a16:creationId xmlns:a16="http://schemas.microsoft.com/office/drawing/2014/main" id="{B6872FBB-000B-57F7-5B86-2556EBE84C35}"/>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4" name="Footer Placeholder 3">
            <a:extLst>
              <a:ext uri="{FF2B5EF4-FFF2-40B4-BE49-F238E27FC236}">
                <a16:creationId xmlns:a16="http://schemas.microsoft.com/office/drawing/2014/main" id="{2E069772-3E7E-1D27-7662-5CF5C7C7E57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6261D99-D126-C983-F0D1-F848C1752BBB}"/>
              </a:ext>
            </a:extLst>
          </p:cNvPr>
          <p:cNvSpPr>
            <a:spLocks noGrp="1"/>
          </p:cNvSpPr>
          <p:nvPr>
            <p:ph type="sldNum" sz="quarter" idx="12"/>
          </p:nvPr>
        </p:nvSpPr>
        <p:spPr/>
        <p:txBody>
          <a:bodyPr/>
          <a:lstStyle/>
          <a:p>
            <a:fld id="{3D682A45-8AC2-1D4B-885E-6D1C1FE620A4}" type="slidenum">
              <a:rPr lang="en-GB" smtClean="0"/>
              <a:t>‹#›</a:t>
            </a:fld>
            <a:endParaRPr lang="en-GB"/>
          </a:p>
        </p:txBody>
      </p:sp>
    </p:spTree>
    <p:extLst>
      <p:ext uri="{BB962C8B-B14F-4D97-AF65-F5344CB8AC3E}">
        <p14:creationId xmlns:p14="http://schemas.microsoft.com/office/powerpoint/2010/main" val="5947495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8AC8B5-FF6B-E700-63C2-885BF2CA5921}"/>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3" name="Footer Placeholder 2">
            <a:extLst>
              <a:ext uri="{FF2B5EF4-FFF2-40B4-BE49-F238E27FC236}">
                <a16:creationId xmlns:a16="http://schemas.microsoft.com/office/drawing/2014/main" id="{D2FB4217-7F7C-1863-EA01-7C97B383D8D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FCEDB8-5109-3ABF-F739-7FDC6D4B5FCF}"/>
              </a:ext>
            </a:extLst>
          </p:cNvPr>
          <p:cNvSpPr>
            <a:spLocks noGrp="1"/>
          </p:cNvSpPr>
          <p:nvPr>
            <p:ph type="sldNum" sz="quarter" idx="12"/>
          </p:nvPr>
        </p:nvSpPr>
        <p:spPr/>
        <p:txBody>
          <a:bodyPr/>
          <a:lstStyle/>
          <a:p>
            <a:fld id="{3D682A45-8AC2-1D4B-885E-6D1C1FE620A4}" type="slidenum">
              <a:rPr lang="en-GB" smtClean="0"/>
              <a:t>‹#›</a:t>
            </a:fld>
            <a:endParaRPr lang="en-GB"/>
          </a:p>
        </p:txBody>
      </p:sp>
    </p:spTree>
    <p:extLst>
      <p:ext uri="{BB962C8B-B14F-4D97-AF65-F5344CB8AC3E}">
        <p14:creationId xmlns:p14="http://schemas.microsoft.com/office/powerpoint/2010/main" val="1450858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B444D-EFD6-46A4-3288-515273AE81D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15B52720-CC3A-B1D8-6CCC-E3099443AA6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FA2EB9D4-EDA9-1D6D-9BA0-DA75CFF361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632AB9-DEA4-C981-F1B1-A0721BE15AD2}"/>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6" name="Footer Placeholder 5">
            <a:extLst>
              <a:ext uri="{FF2B5EF4-FFF2-40B4-BE49-F238E27FC236}">
                <a16:creationId xmlns:a16="http://schemas.microsoft.com/office/drawing/2014/main" id="{AFABF3A7-AE61-8913-EA39-1EFF99D76C3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DFEBD0-A8FB-A221-47D6-CD03D27CAA2D}"/>
              </a:ext>
            </a:extLst>
          </p:cNvPr>
          <p:cNvSpPr>
            <a:spLocks noGrp="1"/>
          </p:cNvSpPr>
          <p:nvPr>
            <p:ph type="sldNum" sz="quarter" idx="12"/>
          </p:nvPr>
        </p:nvSpPr>
        <p:spPr/>
        <p:txBody>
          <a:bodyPr/>
          <a:lstStyle/>
          <a:p>
            <a:fld id="{3D682A45-8AC2-1D4B-885E-6D1C1FE620A4}" type="slidenum">
              <a:rPr lang="en-GB" smtClean="0"/>
              <a:t>‹#›</a:t>
            </a:fld>
            <a:endParaRPr lang="en-GB"/>
          </a:p>
        </p:txBody>
      </p:sp>
    </p:spTree>
    <p:extLst>
      <p:ext uri="{BB962C8B-B14F-4D97-AF65-F5344CB8AC3E}">
        <p14:creationId xmlns:p14="http://schemas.microsoft.com/office/powerpoint/2010/main" val="10004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D8580-B4B1-73E9-11EE-CB005173BFD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B4E157DA-BEA3-5F86-7744-0FC79741E6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a:extLst>
              <a:ext uri="{FF2B5EF4-FFF2-40B4-BE49-F238E27FC236}">
                <a16:creationId xmlns:a16="http://schemas.microsoft.com/office/drawing/2014/main" id="{B166CDAD-395A-35C4-2C87-2A6A5CE3AC3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1F78E3B0-52A3-EFD5-C2A6-EA00E2BBFCE0}"/>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6" name="Footer Placeholder 5">
            <a:extLst>
              <a:ext uri="{FF2B5EF4-FFF2-40B4-BE49-F238E27FC236}">
                <a16:creationId xmlns:a16="http://schemas.microsoft.com/office/drawing/2014/main" id="{96B6B8FD-35EC-207B-7E06-0DE2BDCD0A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1B1EB0-A0A4-22C2-7FEA-F1AEF9CD3AB8}"/>
              </a:ext>
            </a:extLst>
          </p:cNvPr>
          <p:cNvSpPr>
            <a:spLocks noGrp="1"/>
          </p:cNvSpPr>
          <p:nvPr>
            <p:ph type="sldNum" sz="quarter" idx="12"/>
          </p:nvPr>
        </p:nvSpPr>
        <p:spPr/>
        <p:txBody>
          <a:bodyPr/>
          <a:lstStyle/>
          <a:p>
            <a:fld id="{3D682A45-8AC2-1D4B-885E-6D1C1FE620A4}" type="slidenum">
              <a:rPr lang="en-GB" smtClean="0"/>
              <a:t>‹#›</a:t>
            </a:fld>
            <a:endParaRPr lang="en-GB"/>
          </a:p>
        </p:txBody>
      </p:sp>
    </p:spTree>
    <p:extLst>
      <p:ext uri="{BB962C8B-B14F-4D97-AF65-F5344CB8AC3E}">
        <p14:creationId xmlns:p14="http://schemas.microsoft.com/office/powerpoint/2010/main" val="1814121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45FA0-924C-B372-850D-5FA9AE7A6E4A}"/>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FEA54107-6B1F-BB31-CC6A-4AE7518720B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118E8914-2C03-403B-3E08-E18112C7DF8C}"/>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5" name="Footer Placeholder 4">
            <a:extLst>
              <a:ext uri="{FF2B5EF4-FFF2-40B4-BE49-F238E27FC236}">
                <a16:creationId xmlns:a16="http://schemas.microsoft.com/office/drawing/2014/main" id="{8F89B067-8533-A946-A5A7-EF035AA448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37A2E0-B31E-373C-71F1-1CF0302027F5}"/>
              </a:ext>
            </a:extLst>
          </p:cNvPr>
          <p:cNvSpPr>
            <a:spLocks noGrp="1"/>
          </p:cNvSpPr>
          <p:nvPr>
            <p:ph type="sldNum" sz="quarter" idx="12"/>
          </p:nvPr>
        </p:nvSpPr>
        <p:spPr/>
        <p:txBody>
          <a:bodyPr/>
          <a:lstStyle/>
          <a:p>
            <a:fld id="{3D682A45-8AC2-1D4B-885E-6D1C1FE620A4}" type="slidenum">
              <a:rPr lang="en-GB" smtClean="0"/>
              <a:t>‹#›</a:t>
            </a:fld>
            <a:endParaRPr lang="en-GB"/>
          </a:p>
        </p:txBody>
      </p:sp>
    </p:spTree>
    <p:extLst>
      <p:ext uri="{BB962C8B-B14F-4D97-AF65-F5344CB8AC3E}">
        <p14:creationId xmlns:p14="http://schemas.microsoft.com/office/powerpoint/2010/main" val="39659081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CEF2022-6565-73C3-3535-524122BA201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FD5229E-67B0-0A1A-866A-113579C65D2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57AAC34-4CC6-9F77-E237-40CAA8F1F758}"/>
              </a:ext>
            </a:extLst>
          </p:cNvPr>
          <p:cNvSpPr>
            <a:spLocks noGrp="1"/>
          </p:cNvSpPr>
          <p:nvPr>
            <p:ph type="dt" sz="half" idx="10"/>
          </p:nvPr>
        </p:nvSpPr>
        <p:spPr/>
        <p:txBody>
          <a:bodyPr/>
          <a:lstStyle/>
          <a:p>
            <a:fld id="{977D27E1-E359-8F4E-AE6D-7727778C5C80}" type="datetimeFigureOut">
              <a:rPr lang="en-GB" smtClean="0"/>
              <a:t>17/09/2026</a:t>
            </a:fld>
            <a:endParaRPr lang="en-GB"/>
          </a:p>
        </p:txBody>
      </p:sp>
      <p:sp>
        <p:nvSpPr>
          <p:cNvPr id="5" name="Footer Placeholder 4">
            <a:extLst>
              <a:ext uri="{FF2B5EF4-FFF2-40B4-BE49-F238E27FC236}">
                <a16:creationId xmlns:a16="http://schemas.microsoft.com/office/drawing/2014/main" id="{1D275E17-E59B-758F-739B-00F723AB5F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F45541-4CAF-0067-D13E-E081C9BC8737}"/>
              </a:ext>
            </a:extLst>
          </p:cNvPr>
          <p:cNvSpPr>
            <a:spLocks noGrp="1"/>
          </p:cNvSpPr>
          <p:nvPr>
            <p:ph type="sldNum" sz="quarter" idx="12"/>
          </p:nvPr>
        </p:nvSpPr>
        <p:spPr/>
        <p:txBody>
          <a:bodyPr/>
          <a:lstStyle/>
          <a:p>
            <a:fld id="{3D682A45-8AC2-1D4B-885E-6D1C1FE620A4}" type="slidenum">
              <a:rPr lang="en-GB" smtClean="0"/>
              <a:t>‹#›</a:t>
            </a:fld>
            <a:endParaRPr lang="en-GB"/>
          </a:p>
        </p:txBody>
      </p:sp>
    </p:spTree>
    <p:extLst>
      <p:ext uri="{BB962C8B-B14F-4D97-AF65-F5344CB8AC3E}">
        <p14:creationId xmlns:p14="http://schemas.microsoft.com/office/powerpoint/2010/main" val="12007350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686667B-87A6-3A58-8658-9DAEEE0C6343}"/>
              </a:ext>
            </a:extLst>
          </p:cNvPr>
          <p:cNvSpPr>
            <a:spLocks noGrp="1"/>
          </p:cNvSpPr>
          <p:nvPr>
            <p:ph type="title"/>
          </p:nvPr>
        </p:nvSpPr>
        <p:spPr>
          <a:xfrm>
            <a:off x="838200" y="730250"/>
            <a:ext cx="10515600" cy="1146176"/>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a:extLst>
              <a:ext uri="{FF2B5EF4-FFF2-40B4-BE49-F238E27FC236}">
                <a16:creationId xmlns:a16="http://schemas.microsoft.com/office/drawing/2014/main" id="{261D11F2-C016-7EBF-9291-FB03C7D278CB}"/>
              </a:ext>
            </a:extLst>
          </p:cNvPr>
          <p:cNvSpPr>
            <a:spLocks noGrp="1"/>
          </p:cNvSpPr>
          <p:nvPr>
            <p:ph type="body" idx="1"/>
          </p:nvPr>
        </p:nvSpPr>
        <p:spPr>
          <a:xfrm>
            <a:off x="838200" y="2055813"/>
            <a:ext cx="10515600" cy="41211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a:extLst>
              <a:ext uri="{FF2B5EF4-FFF2-40B4-BE49-F238E27FC236}">
                <a16:creationId xmlns:a16="http://schemas.microsoft.com/office/drawing/2014/main" id="{E5E5194C-7CF7-8995-9524-A6C896160C9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latin typeface="Source Sans Pro" panose="020B0503030403020204" pitchFamily="34" charset="0"/>
                <a:ea typeface="Source Sans Pro" panose="020B0503030403020204" pitchFamily="34" charset="0"/>
              </a:defRPr>
            </a:lvl1pPr>
          </a:lstStyle>
          <a:p>
            <a:fld id="{977D27E1-E359-8F4E-AE6D-7727778C5C80}" type="datetimeFigureOut">
              <a:rPr lang="en-GB" smtClean="0"/>
              <a:pPr/>
              <a:t>17/09/2026</a:t>
            </a:fld>
            <a:endParaRPr lang="en-GB"/>
          </a:p>
        </p:txBody>
      </p:sp>
      <p:sp>
        <p:nvSpPr>
          <p:cNvPr id="5" name="Footer Placeholder 4">
            <a:extLst>
              <a:ext uri="{FF2B5EF4-FFF2-40B4-BE49-F238E27FC236}">
                <a16:creationId xmlns:a16="http://schemas.microsoft.com/office/drawing/2014/main" id="{0B5F42DB-EC9A-9AAC-71F0-31528978FD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latin typeface="Source Sans Pro" panose="020B0503030403020204" pitchFamily="34" charset="0"/>
                <a:ea typeface="Source Sans Pro" panose="020B0503030403020204" pitchFamily="34" charset="0"/>
              </a:defRPr>
            </a:lvl1pPr>
          </a:lstStyle>
          <a:p>
            <a:endParaRPr lang="en-GB"/>
          </a:p>
        </p:txBody>
      </p:sp>
      <p:sp>
        <p:nvSpPr>
          <p:cNvPr id="6" name="Slide Number Placeholder 5">
            <a:extLst>
              <a:ext uri="{FF2B5EF4-FFF2-40B4-BE49-F238E27FC236}">
                <a16:creationId xmlns:a16="http://schemas.microsoft.com/office/drawing/2014/main" id="{8C228A39-50AC-7861-AC22-9E7703A94D6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latin typeface="Source Sans Pro" panose="020B0503030403020204" pitchFamily="34" charset="0"/>
                <a:ea typeface="Source Sans Pro" panose="020B0503030403020204" pitchFamily="34" charset="0"/>
              </a:defRPr>
            </a:lvl1pPr>
          </a:lstStyle>
          <a:p>
            <a:fld id="{3D682A45-8AC2-1D4B-885E-6D1C1FE620A4}" type="slidenum">
              <a:rPr lang="en-GB" smtClean="0"/>
              <a:pPr/>
              <a:t>‹#›</a:t>
            </a:fld>
            <a:endParaRPr lang="en-GB"/>
          </a:p>
        </p:txBody>
      </p:sp>
    </p:spTree>
    <p:extLst>
      <p:ext uri="{BB962C8B-B14F-4D97-AF65-F5344CB8AC3E}">
        <p14:creationId xmlns:p14="http://schemas.microsoft.com/office/powerpoint/2010/main" val="40843587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chemeClr val="tx1"/>
          </a:solidFill>
          <a:latin typeface="Source Sans Pro" panose="020B0503030403020204" pitchFamily="34" charset="0"/>
          <a:ea typeface="Source Sans Pro" panose="020B0503030403020204" pitchFamily="34" charset="0"/>
          <a:cs typeface="+mj-cs"/>
        </a:defRPr>
      </a:lvl1pPr>
    </p:titleStyle>
    <p:bodyStyle>
      <a:lvl1pPr marL="228600" indent="-228600" algn="l" defTabSz="914400" rtl="0" eaLnBrk="1" latinLnBrk="0" hangingPunct="1">
        <a:lnSpc>
          <a:spcPct val="90000"/>
        </a:lnSpc>
        <a:spcBef>
          <a:spcPts val="1000"/>
        </a:spcBef>
        <a:buFont typeface="System Font Regular"/>
        <a:buChar char="-"/>
        <a:defRPr sz="2800" kern="1200">
          <a:solidFill>
            <a:schemeClr val="tx1"/>
          </a:solidFill>
          <a:latin typeface="Source Sans Pro" panose="020B0503030403020204" pitchFamily="34" charset="0"/>
          <a:ea typeface="Source Sans Pro" panose="020B0503030403020204" pitchFamily="34" charset="0"/>
          <a:cs typeface="+mn-cs"/>
        </a:defRPr>
      </a:lvl1pPr>
      <a:lvl2pPr marL="685800" indent="-228600" algn="l" defTabSz="914400" rtl="0" eaLnBrk="1" latinLnBrk="0" hangingPunct="1">
        <a:lnSpc>
          <a:spcPct val="90000"/>
        </a:lnSpc>
        <a:spcBef>
          <a:spcPts val="500"/>
        </a:spcBef>
        <a:buFont typeface="System Font Regular"/>
        <a:buChar char="-"/>
        <a:defRPr sz="2400" kern="1200">
          <a:solidFill>
            <a:schemeClr val="tx1"/>
          </a:solidFill>
          <a:latin typeface="Source Sans Pro" panose="020B0503030403020204" pitchFamily="34" charset="0"/>
          <a:ea typeface="Source Sans Pro" panose="020B0503030403020204" pitchFamily="34" charset="0"/>
          <a:cs typeface="+mn-cs"/>
        </a:defRPr>
      </a:lvl2pPr>
      <a:lvl3pPr marL="1143000" indent="-228600" algn="l" defTabSz="914400" rtl="0" eaLnBrk="1" latinLnBrk="0" hangingPunct="1">
        <a:lnSpc>
          <a:spcPct val="90000"/>
        </a:lnSpc>
        <a:spcBef>
          <a:spcPts val="500"/>
        </a:spcBef>
        <a:buFont typeface="System Font Regular"/>
        <a:buChar char="-"/>
        <a:defRPr sz="2000" kern="1200">
          <a:solidFill>
            <a:schemeClr val="tx1"/>
          </a:solidFill>
          <a:latin typeface="Source Sans Pro" panose="020B0503030403020204" pitchFamily="34" charset="0"/>
          <a:ea typeface="Source Sans Pro" panose="020B0503030403020204" pitchFamily="34" charset="0"/>
          <a:cs typeface="+mn-cs"/>
        </a:defRPr>
      </a:lvl3pPr>
      <a:lvl4pPr marL="1600200" indent="-228600" algn="l" defTabSz="914400" rtl="0" eaLnBrk="1" latinLnBrk="0" hangingPunct="1">
        <a:lnSpc>
          <a:spcPct val="90000"/>
        </a:lnSpc>
        <a:spcBef>
          <a:spcPts val="500"/>
        </a:spcBef>
        <a:buFont typeface="System Font Regular"/>
        <a:buChar char="-"/>
        <a:defRPr sz="1800" kern="1200">
          <a:solidFill>
            <a:schemeClr val="tx1"/>
          </a:solidFill>
          <a:latin typeface="Source Sans Pro" panose="020B0503030403020204" pitchFamily="34" charset="0"/>
          <a:ea typeface="Source Sans Pro" panose="020B0503030403020204" pitchFamily="34" charset="0"/>
          <a:cs typeface="+mn-cs"/>
        </a:defRPr>
      </a:lvl4pPr>
      <a:lvl5pPr marL="2057400" indent="-228600" algn="l" defTabSz="914400" rtl="0" eaLnBrk="1" latinLnBrk="0" hangingPunct="1">
        <a:lnSpc>
          <a:spcPct val="90000"/>
        </a:lnSpc>
        <a:spcBef>
          <a:spcPts val="500"/>
        </a:spcBef>
        <a:buFont typeface="System Font Regular"/>
        <a:buChar char="-"/>
        <a:defRPr sz="1800" kern="1200">
          <a:solidFill>
            <a:schemeClr val="tx1"/>
          </a:solidFill>
          <a:latin typeface="Source Sans Pro" panose="020B0503030403020204" pitchFamily="34" charset="0"/>
          <a:ea typeface="Source Sans Pro" panose="020B0503030403020204" pitchFamily="34"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4.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www.heftemcast.co.uk/the-hector-course-manual-foamed/"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hyperlink" Target="https://em3.org.uk/leicgem-lecture-3" TargetMode="External"/><Relationship Id="rId4" Type="http://schemas.openxmlformats.org/officeDocument/2006/relationships/hyperlink" Target="https://geri-em.com/trauma-falls/introduc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2192000" cy="6858000"/>
          <a:chOff x="0" y="0"/>
          <a:chExt cx="12192000" cy="6858000"/>
        </a:xfrm>
      </p:grpSpPr>
      <p:sp>
        <p:nvSpPr>
          <p:cNvPr id="2" name="Title 2"/>
          <p:cNvSpPr>
            <a:spLocks noGrp="1"/>
          </p:cNvSpPr>
          <p:nvPr>
            <p:ph type="ctrTitle"/>
          </p:nvPr>
        </p:nvSpPr>
        <p:spPr>
          <a:xfrm>
            <a:off x="1524000" y="2452197"/>
            <a:ext cx="9144000" cy="2858510"/>
          </a:xfrm>
        </p:spPr>
        <p:txBody>
          <a:bodyPr>
            <a:noAutofit/>
          </a:bodyPr>
          <a:lstStyle/>
          <a:p>
            <a:pPr algn="ctr">
              <a:lnSpc>
                <a:spcPct val="150000"/>
              </a:lnSpc>
            </a:pPr>
            <a:r>
              <a:rPr lang="en-GB" sz="11500" dirty="0">
                <a:latin typeface="Source Sans Pro"/>
                <a:ea typeface="Source Sans Pro"/>
              </a:rPr>
              <a:t>Trauma</a:t>
            </a:r>
          </a:p>
        </p:txBody>
      </p:sp>
      <p:grpSp>
        <p:nvGrpSpPr>
          <p:cNvPr id="5" name="Group 5"/>
          <p:cNvGrpSpPr>
            <a:grpSpLocks noChangeAspect="1"/>
          </p:cNvGrpSpPr>
          <p:nvPr/>
        </p:nvGrpSpPr>
        <p:grpSpPr>
          <a:xfrm>
            <a:off x="0" y="9086155"/>
            <a:ext cx="5369499" cy="1200845"/>
            <a:chOff x="0" y="0"/>
            <a:chExt cx="2920846" cy="653224"/>
          </a:xfrm>
        </p:grpSpPr>
        <p:sp>
          <p:nvSpPr>
            <p:cNvPr id="6" name="Freeform 6"/>
            <p:cNvSpPr/>
            <p:nvPr/>
          </p:nvSpPr>
          <p:spPr>
            <a:xfrm>
              <a:off x="0" y="0"/>
              <a:ext cx="2920873" cy="653161"/>
            </a:xfrm>
            <a:custGeom>
              <a:avLst/>
              <a:gdLst/>
              <a:ahLst/>
              <a:cxnLst/>
              <a:rect l="l" t="t" r="r" b="b"/>
              <a:pathLst>
                <a:path w="2920873" h="653161">
                  <a:moveTo>
                    <a:pt x="0" y="0"/>
                  </a:moveTo>
                  <a:lnTo>
                    <a:pt x="2920873" y="0"/>
                  </a:lnTo>
                  <a:lnTo>
                    <a:pt x="2920873" y="653161"/>
                  </a:lnTo>
                  <a:lnTo>
                    <a:pt x="0" y="653161"/>
                  </a:lnTo>
                  <a:lnTo>
                    <a:pt x="0" y="0"/>
                  </a:lnTo>
                  <a:close/>
                </a:path>
              </a:pathLst>
            </a:custGeom>
            <a:blipFill>
              <a:blip r:embed="rId2"/>
              <a:stretch>
                <a:fillRect b="-9"/>
              </a:stretch>
            </a:blipFill>
          </p:spPr>
          <p:txBody>
            <a:bodyPr/>
            <a:lstStyle/>
            <a:p>
              <a:endParaRPr/>
            </a:p>
          </p:txBody>
        </p:sp>
      </p:grpSp>
      <p:grpSp>
        <p:nvGrpSpPr>
          <p:cNvPr id="7" name="Group 7"/>
          <p:cNvGrpSpPr>
            <a:grpSpLocks noChangeAspect="1"/>
          </p:cNvGrpSpPr>
          <p:nvPr/>
        </p:nvGrpSpPr>
        <p:grpSpPr>
          <a:xfrm>
            <a:off x="12438945" y="7991686"/>
            <a:ext cx="5849055" cy="2295314"/>
            <a:chOff x="0" y="0"/>
            <a:chExt cx="2664519" cy="1045623"/>
          </a:xfrm>
        </p:grpSpPr>
        <p:sp>
          <p:nvSpPr>
            <p:cNvPr id="8" name="Freeform 8"/>
            <p:cNvSpPr/>
            <p:nvPr/>
          </p:nvSpPr>
          <p:spPr>
            <a:xfrm>
              <a:off x="0" y="0"/>
              <a:ext cx="2664460" cy="1045591"/>
            </a:xfrm>
            <a:custGeom>
              <a:avLst/>
              <a:gdLst/>
              <a:ahLst/>
              <a:cxnLst/>
              <a:rect l="l" t="t" r="r" b="b"/>
              <a:pathLst>
                <a:path w="2664460" h="1045591">
                  <a:moveTo>
                    <a:pt x="0" y="0"/>
                  </a:moveTo>
                  <a:lnTo>
                    <a:pt x="2664460" y="0"/>
                  </a:lnTo>
                  <a:lnTo>
                    <a:pt x="2664460" y="1045591"/>
                  </a:lnTo>
                  <a:lnTo>
                    <a:pt x="0" y="1045591"/>
                  </a:lnTo>
                  <a:lnTo>
                    <a:pt x="0" y="0"/>
                  </a:lnTo>
                  <a:close/>
                </a:path>
              </a:pathLst>
            </a:custGeom>
            <a:blipFill>
              <a:blip r:embed="rId3"/>
              <a:stretch>
                <a:fillRect t="-65560" r="-1685" b="-93561"/>
              </a:stretch>
            </a:blipFill>
          </p:spPr>
          <p:txBody>
            <a:bodyPr/>
            <a:lstStyle/>
            <a:p>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2192000" cy="6858000"/>
          <a:chOff x="0" y="0"/>
          <a:chExt cx="12192000" cy="6858000"/>
        </a:xfrm>
      </p:grpSpPr>
      <p:sp>
        <p:nvSpPr>
          <p:cNvPr id="2" name="Title 2"/>
          <p:cNvSpPr>
            <a:spLocks noGrp="1"/>
          </p:cNvSpPr>
          <p:nvPr>
            <p:ph type="title"/>
          </p:nvPr>
        </p:nvSpPr>
        <p:spPr>
          <a:xfrm>
            <a:off x="838200" y="467071"/>
            <a:ext cx="10515600" cy="1146176"/>
          </a:xfrm>
        </p:spPr>
        <p:txBody>
          <a:bodyPr>
            <a:noAutofit/>
          </a:bodyPr>
          <a:lstStyle/>
          <a:p>
            <a:pPr algn="l">
              <a:lnSpc>
                <a:spcPct val="150000"/>
              </a:lnSpc>
            </a:pPr>
            <a:r>
              <a:rPr lang="en-GB" sz="4400" dirty="0">
                <a:latin typeface="Source Sans Pro"/>
                <a:ea typeface="Source Sans Pro"/>
              </a:rPr>
              <a:t>Scenario</a:t>
            </a:r>
          </a:p>
        </p:txBody>
      </p:sp>
      <p:sp>
        <p:nvSpPr>
          <p:cNvPr id="3" name="Content 3"/>
          <p:cNvSpPr>
            <a:spLocks noGrp="1"/>
          </p:cNvSpPr>
          <p:nvPr>
            <p:ph idx="1"/>
          </p:nvPr>
        </p:nvSpPr>
        <p:spPr>
          <a:xfrm>
            <a:off x="221607" y="1738353"/>
            <a:ext cx="7703194" cy="4121150"/>
          </a:xfrm>
        </p:spPr>
        <p:txBody>
          <a:bodyPr>
            <a:noAutofit/>
          </a:bodyPr>
          <a:lstStyle/>
          <a:p>
            <a:pPr marL="551971" lvl="1" indent="-275986" algn="l">
              <a:lnSpc>
                <a:spcPct val="150000"/>
              </a:lnSpc>
            </a:pPr>
            <a:r>
              <a:rPr lang="en-GB" dirty="0">
                <a:latin typeface="Source Sans Pro"/>
                <a:ea typeface="Source Sans Pro"/>
              </a:rPr>
              <a:t>89 year old Mrs. B was found by her carer at the bottom of the stairs (approx. 10 steps). </a:t>
            </a:r>
          </a:p>
          <a:p>
            <a:pPr marL="551971" lvl="1" indent="-275986" algn="l">
              <a:lnSpc>
                <a:spcPct val="150000"/>
              </a:lnSpc>
            </a:pPr>
            <a:r>
              <a:rPr lang="en-GB" dirty="0">
                <a:latin typeface="Source Sans Pro"/>
                <a:ea typeface="Source Sans Pro"/>
              </a:rPr>
              <a:t>She is very confused and bleeding from a scalp wound. </a:t>
            </a:r>
          </a:p>
          <a:p>
            <a:pPr marL="551971" lvl="1" indent="-275986" algn="l">
              <a:lnSpc>
                <a:spcPct val="150000"/>
              </a:lnSpc>
            </a:pPr>
            <a:r>
              <a:rPr lang="en-GB" dirty="0">
                <a:latin typeface="Source Sans Pro"/>
                <a:ea typeface="Source Sans Pro"/>
              </a:rPr>
              <a:t>Her right leg appears shortened and rotated.  </a:t>
            </a:r>
          </a:p>
          <a:p>
            <a:pPr marL="551971" lvl="1" indent="-275986" algn="l">
              <a:lnSpc>
                <a:spcPct val="150000"/>
              </a:lnSpc>
            </a:pPr>
            <a:r>
              <a:rPr lang="en-GB" dirty="0">
                <a:latin typeface="Source Sans Pro"/>
                <a:ea typeface="Source Sans Pro"/>
              </a:rPr>
              <a:t>She has a past medical history of hypertension and osteoporosis. </a:t>
            </a:r>
          </a:p>
        </p:txBody>
      </p:sp>
      <p:grpSp>
        <p:nvGrpSpPr>
          <p:cNvPr id="4" name="Group 9">
            <a:extLst>
              <a:ext uri="{FF2B5EF4-FFF2-40B4-BE49-F238E27FC236}">
                <a16:creationId xmlns:a16="http://schemas.microsoft.com/office/drawing/2014/main" id="{C12598DE-1782-4D61-C823-F9C21A9FD1F8}"/>
              </a:ext>
            </a:extLst>
          </p:cNvPr>
          <p:cNvGrpSpPr>
            <a:grpSpLocks noChangeAspect="1"/>
          </p:cNvGrpSpPr>
          <p:nvPr/>
        </p:nvGrpSpPr>
        <p:grpSpPr>
          <a:xfrm>
            <a:off x="7924800" y="1153573"/>
            <a:ext cx="3830466" cy="5290710"/>
            <a:chOff x="0" y="0"/>
            <a:chExt cx="5598206" cy="7732344"/>
          </a:xfrm>
        </p:grpSpPr>
        <p:sp>
          <p:nvSpPr>
            <p:cNvPr id="5" name="Freeform 10">
              <a:extLst>
                <a:ext uri="{FF2B5EF4-FFF2-40B4-BE49-F238E27FC236}">
                  <a16:creationId xmlns:a16="http://schemas.microsoft.com/office/drawing/2014/main" id="{7C23C7B8-7E2F-74A0-1766-D4C219B3EB5C}"/>
                </a:ext>
              </a:extLst>
            </p:cNvPr>
            <p:cNvSpPr/>
            <p:nvPr/>
          </p:nvSpPr>
          <p:spPr>
            <a:xfrm>
              <a:off x="0" y="0"/>
              <a:ext cx="5598160" cy="7732395"/>
            </a:xfrm>
            <a:custGeom>
              <a:avLst/>
              <a:gdLst/>
              <a:ahLst/>
              <a:cxnLst/>
              <a:rect l="l" t="t" r="r" b="b"/>
              <a:pathLst>
                <a:path w="5598160" h="7732395">
                  <a:moveTo>
                    <a:pt x="0" y="0"/>
                  </a:moveTo>
                  <a:lnTo>
                    <a:pt x="5598160" y="0"/>
                  </a:lnTo>
                  <a:lnTo>
                    <a:pt x="5598160" y="7732395"/>
                  </a:lnTo>
                  <a:lnTo>
                    <a:pt x="0" y="7732395"/>
                  </a:lnTo>
                  <a:lnTo>
                    <a:pt x="0" y="0"/>
                  </a:lnTo>
                  <a:close/>
                </a:path>
              </a:pathLst>
            </a:custGeom>
            <a:blipFill>
              <a:blip r:embed="rId2"/>
              <a:stretch>
                <a:fillRect l="-297" r="-1"/>
              </a:stretch>
            </a:blipFill>
          </p:spPr>
          <p:txBody>
            <a:bodyPr/>
            <a:lstStyle/>
            <a:p>
              <a:endParaRPr lang="en-US"/>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984AEAA-EF77-8539-17C2-7E4C1DD9786C}"/>
              </a:ext>
            </a:extLst>
          </p:cNvPr>
          <p:cNvPicPr>
            <a:picLocks noChangeAspect="1"/>
          </p:cNvPicPr>
          <p:nvPr/>
        </p:nvPicPr>
        <p:blipFill>
          <a:blip r:embed="rId2"/>
          <a:stretch>
            <a:fillRect/>
          </a:stretch>
        </p:blipFill>
        <p:spPr>
          <a:xfrm>
            <a:off x="666537" y="849870"/>
            <a:ext cx="7772400" cy="5158259"/>
          </a:xfrm>
          <a:prstGeom prst="rect">
            <a:avLst/>
          </a:prstGeom>
        </p:spPr>
      </p:pic>
      <p:sp>
        <p:nvSpPr>
          <p:cNvPr id="6" name="TextBox 5">
            <a:extLst>
              <a:ext uri="{FF2B5EF4-FFF2-40B4-BE49-F238E27FC236}">
                <a16:creationId xmlns:a16="http://schemas.microsoft.com/office/drawing/2014/main" id="{348E4539-E33E-7EA9-1B66-94524529B4A8}"/>
              </a:ext>
            </a:extLst>
          </p:cNvPr>
          <p:cNvSpPr txBox="1"/>
          <p:nvPr/>
        </p:nvSpPr>
        <p:spPr>
          <a:xfrm>
            <a:off x="8698230" y="5054022"/>
            <a:ext cx="2736647" cy="954107"/>
          </a:xfrm>
          <a:prstGeom prst="rect">
            <a:avLst/>
          </a:prstGeom>
          <a:noFill/>
        </p:spPr>
        <p:txBody>
          <a:bodyPr wrap="none" rtlCol="0">
            <a:spAutoFit/>
          </a:bodyPr>
          <a:lstStyle/>
          <a:p>
            <a:r>
              <a:rPr lang="en-GB" sz="2800" dirty="0">
                <a:latin typeface="Source Sans Pro" panose="020B0503030403020204" pitchFamily="34" charset="0"/>
                <a:ea typeface="Source Sans Pro" panose="020B0503030403020204" pitchFamily="34" charset="0"/>
              </a:rPr>
              <a:t>10 L/min oxygen:</a:t>
            </a:r>
            <a:br>
              <a:rPr lang="en-GB" sz="2800" dirty="0">
                <a:latin typeface="Source Sans Pro" panose="020B0503030403020204" pitchFamily="34" charset="0"/>
                <a:ea typeface="Source Sans Pro" panose="020B0503030403020204" pitchFamily="34" charset="0"/>
              </a:rPr>
            </a:br>
            <a:r>
              <a:rPr lang="en-GB" sz="2800" dirty="0">
                <a:latin typeface="Source Sans Pro" panose="020B0503030403020204" pitchFamily="34" charset="0"/>
                <a:ea typeface="Source Sans Pro" panose="020B0503030403020204" pitchFamily="34" charset="0"/>
              </a:rPr>
              <a:t>SpO2 95%</a:t>
            </a:r>
          </a:p>
        </p:txBody>
      </p:sp>
    </p:spTree>
    <p:extLst>
      <p:ext uri="{BB962C8B-B14F-4D97-AF65-F5344CB8AC3E}">
        <p14:creationId xmlns:p14="http://schemas.microsoft.com/office/powerpoint/2010/main" val="15016533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F3B69-B5F7-4E47-D6FE-333E566F4817}"/>
              </a:ext>
            </a:extLst>
          </p:cNvPr>
          <p:cNvSpPr>
            <a:spLocks noGrp="1"/>
          </p:cNvSpPr>
          <p:nvPr>
            <p:ph type="title"/>
          </p:nvPr>
        </p:nvSpPr>
        <p:spPr>
          <a:xfrm>
            <a:off x="838200" y="2079625"/>
            <a:ext cx="10515600" cy="2698750"/>
          </a:xfrm>
        </p:spPr>
        <p:txBody>
          <a:bodyPr>
            <a:normAutofit fontScale="90000"/>
          </a:bodyPr>
          <a:lstStyle/>
          <a:p>
            <a:r>
              <a:rPr lang="en-GB" dirty="0">
                <a:latin typeface="Source Sans Pro"/>
                <a:ea typeface="Source Sans Pro"/>
              </a:rPr>
              <a:t>How will you manage this person?</a:t>
            </a:r>
            <a:endParaRPr lang="en-GB" dirty="0"/>
          </a:p>
        </p:txBody>
      </p:sp>
    </p:spTree>
    <p:extLst>
      <p:ext uri="{BB962C8B-B14F-4D97-AF65-F5344CB8AC3E}">
        <p14:creationId xmlns:p14="http://schemas.microsoft.com/office/powerpoint/2010/main" val="2806420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2192000" cy="6858000"/>
          <a:chOff x="0" y="0"/>
          <a:chExt cx="12192000" cy="6858000"/>
        </a:xfrm>
      </p:grpSpPr>
      <p:sp>
        <p:nvSpPr>
          <p:cNvPr id="2" name="Title 2"/>
          <p:cNvSpPr>
            <a:spLocks noGrp="1"/>
          </p:cNvSpPr>
          <p:nvPr>
            <p:ph type="title"/>
          </p:nvPr>
        </p:nvSpPr>
        <p:spPr>
          <a:xfrm>
            <a:off x="3421349" y="3762001"/>
            <a:ext cx="2317376" cy="2728446"/>
          </a:xfrm>
        </p:spPr>
        <p:txBody>
          <a:bodyPr anchor="t">
            <a:noAutofit/>
          </a:bodyPr>
          <a:lstStyle/>
          <a:p>
            <a:pPr algn="ctr">
              <a:lnSpc>
                <a:spcPct val="100000"/>
              </a:lnSpc>
            </a:pPr>
            <a:r>
              <a:rPr lang="en-GB" sz="2000" b="0" dirty="0">
                <a:latin typeface="Source Sans Pro"/>
                <a:ea typeface="Source Sans Pro"/>
              </a:rPr>
              <a:t>Identify trauma</a:t>
            </a:r>
            <a:br>
              <a:rPr lang="en-GB" sz="2000" b="0" dirty="0">
                <a:latin typeface="Source Sans Pro"/>
                <a:ea typeface="Source Sans Pro"/>
              </a:rPr>
            </a:br>
            <a:r>
              <a:rPr lang="en-GB" sz="2000" b="0" dirty="0">
                <a:latin typeface="Source Sans Pro"/>
                <a:ea typeface="Source Sans Pro"/>
              </a:rPr>
              <a:t>team leader who will assign roles – 1 nurse, 1 SHO/junior doctor at the start of scenario </a:t>
            </a:r>
          </a:p>
        </p:txBody>
      </p:sp>
      <p:sp>
        <p:nvSpPr>
          <p:cNvPr id="3" name="Content 3"/>
          <p:cNvSpPr>
            <a:spLocks noGrp="1"/>
          </p:cNvSpPr>
          <p:nvPr>
            <p:ph sz="half" idx="1"/>
          </p:nvPr>
        </p:nvSpPr>
        <p:spPr>
          <a:xfrm>
            <a:off x="6198599" y="3762001"/>
            <a:ext cx="3280601" cy="4351338"/>
          </a:xfrm>
        </p:spPr>
        <p:txBody>
          <a:bodyPr anchor="t">
            <a:noAutofit/>
          </a:bodyPr>
          <a:lstStyle/>
          <a:p>
            <a:pPr marL="0" indent="0" algn="ctr">
              <a:lnSpc>
                <a:spcPct val="100000"/>
              </a:lnSpc>
              <a:buNone/>
            </a:pPr>
            <a:r>
              <a:rPr lang="en-GB" sz="2000" dirty="0">
                <a:latin typeface="Source Sans Pro"/>
                <a:ea typeface="Source Sans Pro"/>
              </a:rPr>
              <a:t>2 more roles -Anaesthetist on the way (to be assigned), can help with c-spine immobilisation and AMPLE history</a:t>
            </a:r>
          </a:p>
        </p:txBody>
      </p:sp>
      <p:sp>
        <p:nvSpPr>
          <p:cNvPr id="4" name="Content 4"/>
          <p:cNvSpPr>
            <a:spLocks noGrp="1"/>
          </p:cNvSpPr>
          <p:nvPr>
            <p:ph sz="half" idx="2"/>
          </p:nvPr>
        </p:nvSpPr>
        <p:spPr>
          <a:xfrm>
            <a:off x="9699071" y="3762001"/>
            <a:ext cx="2203444" cy="1614831"/>
          </a:xfrm>
        </p:spPr>
        <p:txBody>
          <a:bodyPr anchor="t">
            <a:noAutofit/>
          </a:bodyPr>
          <a:lstStyle/>
          <a:p>
            <a:pPr marL="0" indent="0" algn="ctr">
              <a:lnSpc>
                <a:spcPct val="100000"/>
              </a:lnSpc>
              <a:buNone/>
            </a:pPr>
            <a:r>
              <a:rPr lang="en-GB" sz="2000" dirty="0">
                <a:latin typeface="Source Sans Pro"/>
                <a:ea typeface="Source Sans Pro"/>
              </a:rPr>
              <a:t>Ortho registrar to come later in scenario and surgeons.</a:t>
            </a:r>
          </a:p>
        </p:txBody>
      </p:sp>
      <p:grpSp>
        <p:nvGrpSpPr>
          <p:cNvPr id="7" name="Group 2"/>
          <p:cNvGrpSpPr/>
          <p:nvPr/>
        </p:nvGrpSpPr>
        <p:grpSpPr>
          <a:xfrm>
            <a:off x="735204" y="2049377"/>
            <a:ext cx="1379623" cy="1379623"/>
            <a:chOff x="0" y="0"/>
            <a:chExt cx="1839498" cy="1839498"/>
          </a:xfrm>
        </p:grpSpPr>
        <p:sp>
          <p:nvSpPr>
            <p:cNvPr id="10" name="Freeform 3"/>
            <p:cNvSpPr/>
            <p:nvPr/>
          </p:nvSpPr>
          <p:spPr>
            <a:xfrm>
              <a:off x="0" y="0"/>
              <a:ext cx="1839468" cy="1839468"/>
            </a:xfrm>
            <a:custGeom>
              <a:avLst/>
              <a:gdLst/>
              <a:ahLst/>
              <a:cxnLst/>
              <a:rect l="l" t="t" r="r" b="b"/>
              <a:pathLst>
                <a:path w="1839468" h="1839468">
                  <a:moveTo>
                    <a:pt x="0" y="0"/>
                  </a:moveTo>
                  <a:lnTo>
                    <a:pt x="1839468" y="0"/>
                  </a:lnTo>
                  <a:lnTo>
                    <a:pt x="1839468" y="1839468"/>
                  </a:lnTo>
                  <a:lnTo>
                    <a:pt x="0" y="1839468"/>
                  </a:lnTo>
                  <a:close/>
                </a:path>
              </a:pathLst>
            </a:custGeom>
            <a:blipFill>
              <a:blip r:embed="rId2"/>
              <a:stretch>
                <a:fillRect r="-1" b="-1"/>
              </a:stretch>
            </a:blipFill>
          </p:spPr>
          <p:txBody>
            <a:bodyPr/>
            <a:lstStyle/>
            <a:p>
              <a:endParaRPr/>
            </a:p>
          </p:txBody>
        </p:sp>
      </p:grpSp>
      <p:grpSp>
        <p:nvGrpSpPr>
          <p:cNvPr id="5" name="Group 5"/>
          <p:cNvGrpSpPr/>
          <p:nvPr/>
        </p:nvGrpSpPr>
        <p:grpSpPr>
          <a:xfrm>
            <a:off x="3860489" y="1985405"/>
            <a:ext cx="1379623" cy="1379623"/>
            <a:chOff x="0" y="0"/>
            <a:chExt cx="1839498" cy="1839498"/>
          </a:xfrm>
        </p:grpSpPr>
        <p:sp>
          <p:nvSpPr>
            <p:cNvPr id="6" name="Freeform 6"/>
            <p:cNvSpPr/>
            <p:nvPr/>
          </p:nvSpPr>
          <p:spPr>
            <a:xfrm>
              <a:off x="0" y="0"/>
              <a:ext cx="1839468" cy="1839468"/>
            </a:xfrm>
            <a:custGeom>
              <a:avLst/>
              <a:gdLst/>
              <a:ahLst/>
              <a:cxnLst/>
              <a:rect l="l" t="t" r="r" b="b"/>
              <a:pathLst>
                <a:path w="1839468" h="1839468">
                  <a:moveTo>
                    <a:pt x="0" y="0"/>
                  </a:moveTo>
                  <a:lnTo>
                    <a:pt x="1839468" y="0"/>
                  </a:lnTo>
                  <a:lnTo>
                    <a:pt x="1839468" y="1839468"/>
                  </a:lnTo>
                  <a:lnTo>
                    <a:pt x="0" y="1839468"/>
                  </a:lnTo>
                  <a:close/>
                </a:path>
              </a:pathLst>
            </a:custGeom>
            <a:blipFill>
              <a:blip r:embed="rId3"/>
              <a:stretch>
                <a:fillRect r="-1" b="-1"/>
              </a:stretch>
            </a:blipFill>
          </p:spPr>
          <p:txBody>
            <a:bodyPr/>
            <a:lstStyle/>
            <a:p>
              <a:endParaRPr/>
            </a:p>
          </p:txBody>
        </p:sp>
      </p:grpSp>
      <p:grpSp>
        <p:nvGrpSpPr>
          <p:cNvPr id="8" name="Group 8"/>
          <p:cNvGrpSpPr/>
          <p:nvPr/>
        </p:nvGrpSpPr>
        <p:grpSpPr>
          <a:xfrm>
            <a:off x="6985730" y="2084440"/>
            <a:ext cx="1379623" cy="1379623"/>
            <a:chOff x="0" y="0"/>
            <a:chExt cx="1839498" cy="1839498"/>
          </a:xfrm>
        </p:grpSpPr>
        <p:sp>
          <p:nvSpPr>
            <p:cNvPr id="9" name="Freeform 9"/>
            <p:cNvSpPr/>
            <p:nvPr/>
          </p:nvSpPr>
          <p:spPr>
            <a:xfrm>
              <a:off x="0" y="0"/>
              <a:ext cx="1839468" cy="1839468"/>
            </a:xfrm>
            <a:custGeom>
              <a:avLst/>
              <a:gdLst/>
              <a:ahLst/>
              <a:cxnLst/>
              <a:rect l="l" t="t" r="r" b="b"/>
              <a:pathLst>
                <a:path w="1839468" h="1839468">
                  <a:moveTo>
                    <a:pt x="0" y="0"/>
                  </a:moveTo>
                  <a:lnTo>
                    <a:pt x="1839468" y="0"/>
                  </a:lnTo>
                  <a:lnTo>
                    <a:pt x="1839468" y="1839468"/>
                  </a:lnTo>
                  <a:lnTo>
                    <a:pt x="0" y="1839468"/>
                  </a:lnTo>
                  <a:close/>
                </a:path>
              </a:pathLst>
            </a:custGeom>
            <a:blipFill>
              <a:blip r:embed="rId4"/>
              <a:stretch>
                <a:fillRect r="-1" b="-1"/>
              </a:stretch>
            </a:blipFill>
          </p:spPr>
          <p:txBody>
            <a:bodyPr/>
            <a:lstStyle/>
            <a:p>
              <a:endParaRPr/>
            </a:p>
          </p:txBody>
        </p:sp>
      </p:grpSp>
      <p:grpSp>
        <p:nvGrpSpPr>
          <p:cNvPr id="11" name="Group 11"/>
          <p:cNvGrpSpPr/>
          <p:nvPr/>
        </p:nvGrpSpPr>
        <p:grpSpPr>
          <a:xfrm>
            <a:off x="10110993" y="2084462"/>
            <a:ext cx="1379623" cy="1379623"/>
            <a:chOff x="0" y="0"/>
            <a:chExt cx="1839498" cy="1839498"/>
          </a:xfrm>
        </p:grpSpPr>
        <p:sp>
          <p:nvSpPr>
            <p:cNvPr id="12" name="Freeform 12"/>
            <p:cNvSpPr/>
            <p:nvPr/>
          </p:nvSpPr>
          <p:spPr>
            <a:xfrm>
              <a:off x="0" y="0"/>
              <a:ext cx="1839468" cy="1839468"/>
            </a:xfrm>
            <a:custGeom>
              <a:avLst/>
              <a:gdLst/>
              <a:ahLst/>
              <a:cxnLst/>
              <a:rect l="l" t="t" r="r" b="b"/>
              <a:pathLst>
                <a:path w="1839468" h="1839468">
                  <a:moveTo>
                    <a:pt x="0" y="0"/>
                  </a:moveTo>
                  <a:lnTo>
                    <a:pt x="1839468" y="0"/>
                  </a:lnTo>
                  <a:lnTo>
                    <a:pt x="1839468" y="1839468"/>
                  </a:lnTo>
                  <a:lnTo>
                    <a:pt x="0" y="1839468"/>
                  </a:lnTo>
                  <a:close/>
                </a:path>
              </a:pathLst>
            </a:custGeom>
            <a:blipFill>
              <a:blip r:embed="rId5"/>
              <a:stretch>
                <a:fillRect r="-1" b="-1"/>
              </a:stretch>
            </a:blipFill>
          </p:spPr>
          <p:txBody>
            <a:bodyPr/>
            <a:lstStyle/>
            <a:p>
              <a:endParaRPr/>
            </a:p>
          </p:txBody>
        </p:sp>
      </p:grpSp>
      <p:sp>
        <p:nvSpPr>
          <p:cNvPr id="13" name="TextBox 12">
            <a:extLst>
              <a:ext uri="{FF2B5EF4-FFF2-40B4-BE49-F238E27FC236}">
                <a16:creationId xmlns:a16="http://schemas.microsoft.com/office/drawing/2014/main" id="{5BF5BB58-E612-8A2C-35BD-673E44FCC6B4}"/>
              </a:ext>
            </a:extLst>
          </p:cNvPr>
          <p:cNvSpPr txBox="1"/>
          <p:nvPr/>
        </p:nvSpPr>
        <p:spPr>
          <a:xfrm>
            <a:off x="228600" y="3762001"/>
            <a:ext cx="2317376" cy="1938992"/>
          </a:xfrm>
          <a:prstGeom prst="rect">
            <a:avLst/>
          </a:prstGeom>
          <a:noFill/>
        </p:spPr>
        <p:txBody>
          <a:bodyPr wrap="square" rtlCol="0" anchor="t">
            <a:spAutoFit/>
          </a:bodyPr>
          <a:lstStyle/>
          <a:p>
            <a:pPr algn="ctr"/>
            <a:r>
              <a:rPr lang="en-GB" sz="2000" dirty="0">
                <a:latin typeface="Source Sans Pro"/>
                <a:ea typeface="Source Sans Pro"/>
              </a:rPr>
              <a:t>Given the mechanism of injury – Silver trauma Call to be put out.</a:t>
            </a:r>
          </a:p>
          <a:p>
            <a:pPr algn="ct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2192000" cy="6858000"/>
          <a:chOff x="0" y="0"/>
          <a:chExt cx="12192000" cy="6858000"/>
        </a:xfrm>
      </p:grpSpPr>
      <p:grpSp>
        <p:nvGrpSpPr>
          <p:cNvPr id="5" name="Group 3">
            <a:extLst>
              <a:ext uri="{FF2B5EF4-FFF2-40B4-BE49-F238E27FC236}">
                <a16:creationId xmlns:a16="http://schemas.microsoft.com/office/drawing/2014/main" id="{BAF12B18-81E6-FE51-4386-02D7EC26F877}"/>
              </a:ext>
            </a:extLst>
          </p:cNvPr>
          <p:cNvGrpSpPr/>
          <p:nvPr/>
        </p:nvGrpSpPr>
        <p:grpSpPr>
          <a:xfrm>
            <a:off x="7107495" y="1763236"/>
            <a:ext cx="830983" cy="140040"/>
            <a:chOff x="0" y="0"/>
            <a:chExt cx="1076442" cy="201930"/>
          </a:xfrm>
        </p:grpSpPr>
        <p:sp>
          <p:nvSpPr>
            <p:cNvPr id="6" name="Freeform 4">
              <a:extLst>
                <a:ext uri="{FF2B5EF4-FFF2-40B4-BE49-F238E27FC236}">
                  <a16:creationId xmlns:a16="http://schemas.microsoft.com/office/drawing/2014/main" id="{77C4D99E-597A-19D0-D66F-A322C92CDE22}"/>
                </a:ext>
              </a:extLst>
            </p:cNvPr>
            <p:cNvSpPr/>
            <p:nvPr/>
          </p:nvSpPr>
          <p:spPr>
            <a:xfrm>
              <a:off x="11393" y="91440"/>
              <a:ext cx="1053611" cy="19050"/>
            </a:xfrm>
            <a:custGeom>
              <a:avLst/>
              <a:gdLst/>
              <a:ahLst/>
              <a:cxnLst/>
              <a:rect l="l" t="t" r="r" b="b"/>
              <a:pathLst>
                <a:path w="1053611" h="19050">
                  <a:moveTo>
                    <a:pt x="0" y="0"/>
                  </a:moveTo>
                  <a:lnTo>
                    <a:pt x="1053611" y="0"/>
                  </a:lnTo>
                  <a:lnTo>
                    <a:pt x="1053611" y="19050"/>
                  </a:lnTo>
                  <a:lnTo>
                    <a:pt x="0" y="19050"/>
                  </a:lnTo>
                  <a:close/>
                </a:path>
              </a:pathLst>
            </a:custGeom>
            <a:solidFill>
              <a:srgbClr val="0077A3"/>
            </a:solidFill>
          </p:spPr>
          <p:txBody>
            <a:bodyPr/>
            <a:lstStyle/>
            <a:p>
              <a:endParaRPr lang="en-US">
                <a:latin typeface="Source Sans Pro" panose="020B0503030403020204" pitchFamily="34" charset="0"/>
                <a:ea typeface="Source Sans Pro" panose="020B0503030403020204" pitchFamily="34" charset="0"/>
              </a:endParaRPr>
            </a:p>
          </p:txBody>
        </p:sp>
      </p:grpSp>
      <p:grpSp>
        <p:nvGrpSpPr>
          <p:cNvPr id="9" name="Group 7">
            <a:extLst>
              <a:ext uri="{FF2B5EF4-FFF2-40B4-BE49-F238E27FC236}">
                <a16:creationId xmlns:a16="http://schemas.microsoft.com/office/drawing/2014/main" id="{A1E4DFCE-2890-3C4C-35B8-974D43980CF3}"/>
              </a:ext>
            </a:extLst>
          </p:cNvPr>
          <p:cNvGrpSpPr/>
          <p:nvPr/>
        </p:nvGrpSpPr>
        <p:grpSpPr>
          <a:xfrm>
            <a:off x="3583779" y="846568"/>
            <a:ext cx="3801072" cy="1753234"/>
            <a:chOff x="0" y="0"/>
            <a:chExt cx="5247758" cy="2457678"/>
          </a:xfrm>
          <a:solidFill>
            <a:srgbClr val="3E3474"/>
          </a:solidFill>
        </p:grpSpPr>
        <p:sp>
          <p:nvSpPr>
            <p:cNvPr id="10" name="Freeform 8">
              <a:extLst>
                <a:ext uri="{FF2B5EF4-FFF2-40B4-BE49-F238E27FC236}">
                  <a16:creationId xmlns:a16="http://schemas.microsoft.com/office/drawing/2014/main" id="{EFD1F208-37E5-A3A3-27D2-BCC07164308B}"/>
                </a:ext>
              </a:extLst>
            </p:cNvPr>
            <p:cNvSpPr/>
            <p:nvPr/>
          </p:nvSpPr>
          <p:spPr>
            <a:xfrm>
              <a:off x="0" y="0"/>
              <a:ext cx="4899384" cy="2457678"/>
            </a:xfrm>
            <a:custGeom>
              <a:avLst/>
              <a:gdLst/>
              <a:ahLst/>
              <a:cxnLst/>
              <a:rect l="l" t="t" r="r" b="b"/>
              <a:pathLst>
                <a:path w="4899384" h="2457678">
                  <a:moveTo>
                    <a:pt x="0" y="0"/>
                  </a:moveTo>
                  <a:lnTo>
                    <a:pt x="4899384" y="0"/>
                  </a:lnTo>
                  <a:lnTo>
                    <a:pt x="4899384" y="2457678"/>
                  </a:lnTo>
                  <a:lnTo>
                    <a:pt x="0" y="2457678"/>
                  </a:lnTo>
                  <a:close/>
                </a:path>
              </a:pathLst>
            </a:custGeom>
            <a:grpFill/>
          </p:spPr>
          <p:txBody>
            <a:bodyPr/>
            <a:lstStyle/>
            <a:p>
              <a:endParaRPr lang="en-US">
                <a:latin typeface="Source Sans Pro" panose="020B0503030403020204" pitchFamily="34" charset="0"/>
                <a:ea typeface="Source Sans Pro" panose="020B0503030403020204" pitchFamily="34" charset="0"/>
              </a:endParaRPr>
            </a:p>
          </p:txBody>
        </p:sp>
        <p:sp>
          <p:nvSpPr>
            <p:cNvPr id="11" name="TextBox 9">
              <a:extLst>
                <a:ext uri="{FF2B5EF4-FFF2-40B4-BE49-F238E27FC236}">
                  <a16:creationId xmlns:a16="http://schemas.microsoft.com/office/drawing/2014/main" id="{55D56AC8-3435-7A61-2D4D-56BBE855B9E5}"/>
                </a:ext>
              </a:extLst>
            </p:cNvPr>
            <p:cNvSpPr txBox="1"/>
            <p:nvPr/>
          </p:nvSpPr>
          <p:spPr>
            <a:xfrm>
              <a:off x="348374" y="28575"/>
              <a:ext cx="4899384" cy="2429103"/>
            </a:xfrm>
            <a:prstGeom prst="rect">
              <a:avLst/>
            </a:prstGeom>
            <a:grpFill/>
          </p:spPr>
          <p:txBody>
            <a:bodyPr lIns="0" tIns="0" rIns="0" bIns="0" rtlCol="0" anchor="ctr"/>
            <a:lstStyle/>
            <a:p>
              <a:pPr algn="ctr">
                <a:lnSpc>
                  <a:spcPts val="2375"/>
                </a:lnSpc>
              </a:pPr>
              <a:r>
                <a:rPr lang="en-US" dirty="0">
                  <a:solidFill>
                    <a:srgbClr val="FFFFFF"/>
                  </a:solidFill>
                  <a:latin typeface="Source Sans Pro" panose="020B0503030403020204" pitchFamily="34" charset="0"/>
                  <a:ea typeface="Source Sans Pro" panose="020B0503030403020204" pitchFamily="34" charset="0"/>
                  <a:cs typeface="Open Sans"/>
                  <a:sym typeface="Open Sans"/>
                </a:rPr>
                <a:t>A- patent (pt. is talking but confused)</a:t>
              </a:r>
            </a:p>
          </p:txBody>
        </p:sp>
      </p:grpSp>
      <p:sp>
        <p:nvSpPr>
          <p:cNvPr id="2" name="Title 2"/>
          <p:cNvSpPr>
            <a:spLocks noGrp="1"/>
          </p:cNvSpPr>
          <p:nvPr>
            <p:ph type="title"/>
          </p:nvPr>
        </p:nvSpPr>
        <p:spPr>
          <a:xfrm>
            <a:off x="496875" y="3220472"/>
            <a:ext cx="2763511" cy="1146176"/>
          </a:xfrm>
        </p:spPr>
        <p:txBody>
          <a:bodyPr>
            <a:noAutofit/>
          </a:bodyPr>
          <a:lstStyle/>
          <a:p>
            <a:pPr algn="l">
              <a:lnSpc>
                <a:spcPct val="100000"/>
              </a:lnSpc>
            </a:pPr>
            <a:r>
              <a:rPr lang="en-GB" sz="4400" dirty="0"/>
              <a:t>Primary survey</a:t>
            </a:r>
          </a:p>
        </p:txBody>
      </p:sp>
      <p:grpSp>
        <p:nvGrpSpPr>
          <p:cNvPr id="12" name="Group 10">
            <a:extLst>
              <a:ext uri="{FF2B5EF4-FFF2-40B4-BE49-F238E27FC236}">
                <a16:creationId xmlns:a16="http://schemas.microsoft.com/office/drawing/2014/main" id="{FE50B746-F768-475F-D1A5-D178851F6DBF}"/>
              </a:ext>
            </a:extLst>
          </p:cNvPr>
          <p:cNvGrpSpPr/>
          <p:nvPr/>
        </p:nvGrpSpPr>
        <p:grpSpPr>
          <a:xfrm>
            <a:off x="5172273" y="2360587"/>
            <a:ext cx="4669679" cy="624127"/>
            <a:chOff x="0" y="0"/>
            <a:chExt cx="6049027" cy="899960"/>
          </a:xfrm>
        </p:grpSpPr>
        <p:sp>
          <p:nvSpPr>
            <p:cNvPr id="13" name="Freeform 11">
              <a:extLst>
                <a:ext uri="{FF2B5EF4-FFF2-40B4-BE49-F238E27FC236}">
                  <a16:creationId xmlns:a16="http://schemas.microsoft.com/office/drawing/2014/main" id="{388D12D6-34E7-A383-028C-20F360E83160}"/>
                </a:ext>
              </a:extLst>
            </p:cNvPr>
            <p:cNvSpPr/>
            <p:nvPr/>
          </p:nvSpPr>
          <p:spPr>
            <a:xfrm>
              <a:off x="0" y="9525"/>
              <a:ext cx="6048997" cy="880872"/>
            </a:xfrm>
            <a:custGeom>
              <a:avLst/>
              <a:gdLst/>
              <a:ahLst/>
              <a:cxnLst/>
              <a:rect l="l" t="t" r="r" b="b"/>
              <a:pathLst>
                <a:path w="6048997" h="880872">
                  <a:moveTo>
                    <a:pt x="6048997" y="0"/>
                  </a:moveTo>
                  <a:lnTo>
                    <a:pt x="6048997" y="474599"/>
                  </a:lnTo>
                  <a:cubicBezTo>
                    <a:pt x="6048997" y="479806"/>
                    <a:pt x="6043833" y="484124"/>
                    <a:pt x="6037604" y="484124"/>
                  </a:cubicBezTo>
                  <a:lnTo>
                    <a:pt x="11393" y="484124"/>
                  </a:lnTo>
                  <a:lnTo>
                    <a:pt x="11393" y="474599"/>
                  </a:lnTo>
                  <a:lnTo>
                    <a:pt x="22786" y="474599"/>
                  </a:lnTo>
                  <a:lnTo>
                    <a:pt x="22786" y="880872"/>
                  </a:lnTo>
                  <a:lnTo>
                    <a:pt x="0" y="880872"/>
                  </a:lnTo>
                  <a:lnTo>
                    <a:pt x="0" y="474599"/>
                  </a:lnTo>
                  <a:cubicBezTo>
                    <a:pt x="0" y="469392"/>
                    <a:pt x="5165" y="465074"/>
                    <a:pt x="11393" y="465074"/>
                  </a:cubicBezTo>
                  <a:lnTo>
                    <a:pt x="6037604" y="465074"/>
                  </a:lnTo>
                  <a:lnTo>
                    <a:pt x="6037604" y="474599"/>
                  </a:lnTo>
                  <a:lnTo>
                    <a:pt x="6026212" y="474599"/>
                  </a:lnTo>
                  <a:lnTo>
                    <a:pt x="6026212" y="0"/>
                  </a:lnTo>
                  <a:close/>
                </a:path>
              </a:pathLst>
            </a:custGeom>
            <a:solidFill>
              <a:srgbClr val="0077A3"/>
            </a:solidFill>
          </p:spPr>
          <p:txBody>
            <a:bodyPr/>
            <a:lstStyle/>
            <a:p>
              <a:endParaRPr lang="en-US">
                <a:latin typeface="Source Sans Pro" panose="020B0503030403020204" pitchFamily="34" charset="0"/>
                <a:ea typeface="Source Sans Pro" panose="020B0503030403020204" pitchFamily="34" charset="0"/>
              </a:endParaRPr>
            </a:p>
          </p:txBody>
        </p:sp>
      </p:grpSp>
      <p:grpSp>
        <p:nvGrpSpPr>
          <p:cNvPr id="16" name="Group 14">
            <a:extLst>
              <a:ext uri="{FF2B5EF4-FFF2-40B4-BE49-F238E27FC236}">
                <a16:creationId xmlns:a16="http://schemas.microsoft.com/office/drawing/2014/main" id="{234B4840-5078-BF6D-B945-A994FF38E2D1}"/>
              </a:ext>
            </a:extLst>
          </p:cNvPr>
          <p:cNvGrpSpPr/>
          <p:nvPr/>
        </p:nvGrpSpPr>
        <p:grpSpPr>
          <a:xfrm>
            <a:off x="7854004" y="825897"/>
            <a:ext cx="3782187" cy="1777791"/>
            <a:chOff x="0" y="0"/>
            <a:chExt cx="4899384" cy="2457678"/>
          </a:xfrm>
          <a:solidFill>
            <a:srgbClr val="3E3474"/>
          </a:solidFill>
        </p:grpSpPr>
        <p:sp>
          <p:nvSpPr>
            <p:cNvPr id="17" name="Freeform 15">
              <a:extLst>
                <a:ext uri="{FF2B5EF4-FFF2-40B4-BE49-F238E27FC236}">
                  <a16:creationId xmlns:a16="http://schemas.microsoft.com/office/drawing/2014/main" id="{CE745097-26FC-C360-95DB-6420E7A1A96F}"/>
                </a:ext>
              </a:extLst>
            </p:cNvPr>
            <p:cNvSpPr/>
            <p:nvPr/>
          </p:nvSpPr>
          <p:spPr>
            <a:xfrm>
              <a:off x="0" y="0"/>
              <a:ext cx="4899384" cy="2457678"/>
            </a:xfrm>
            <a:custGeom>
              <a:avLst/>
              <a:gdLst/>
              <a:ahLst/>
              <a:cxnLst/>
              <a:rect l="l" t="t" r="r" b="b"/>
              <a:pathLst>
                <a:path w="4899384" h="2457678">
                  <a:moveTo>
                    <a:pt x="0" y="0"/>
                  </a:moveTo>
                  <a:lnTo>
                    <a:pt x="4899384" y="0"/>
                  </a:lnTo>
                  <a:lnTo>
                    <a:pt x="4899384" y="2457678"/>
                  </a:lnTo>
                  <a:lnTo>
                    <a:pt x="0" y="2457678"/>
                  </a:lnTo>
                  <a:close/>
                </a:path>
              </a:pathLst>
            </a:custGeom>
            <a:grpFill/>
          </p:spPr>
          <p:txBody>
            <a:bodyPr/>
            <a:lstStyle/>
            <a:p>
              <a:endParaRPr lang="en-US">
                <a:latin typeface="Source Sans Pro" panose="020B0503030403020204" pitchFamily="34" charset="0"/>
                <a:ea typeface="Source Sans Pro" panose="020B0503030403020204" pitchFamily="34" charset="0"/>
              </a:endParaRPr>
            </a:p>
          </p:txBody>
        </p:sp>
        <p:sp>
          <p:nvSpPr>
            <p:cNvPr id="18" name="TextBox 16">
              <a:extLst>
                <a:ext uri="{FF2B5EF4-FFF2-40B4-BE49-F238E27FC236}">
                  <a16:creationId xmlns:a16="http://schemas.microsoft.com/office/drawing/2014/main" id="{CA5F4745-BEC6-98E1-93F4-5C79FA59BE32}"/>
                </a:ext>
              </a:extLst>
            </p:cNvPr>
            <p:cNvSpPr txBox="1"/>
            <p:nvPr/>
          </p:nvSpPr>
          <p:spPr>
            <a:xfrm>
              <a:off x="0" y="28575"/>
              <a:ext cx="4899384" cy="2111515"/>
            </a:xfrm>
            <a:prstGeom prst="rect">
              <a:avLst/>
            </a:prstGeom>
            <a:grpFill/>
          </p:spPr>
          <p:txBody>
            <a:bodyPr lIns="0" tIns="0" rIns="0" bIns="0" rtlCol="0" anchor="ctr"/>
            <a:lstStyle/>
            <a:p>
              <a:pPr algn="ctr">
                <a:lnSpc>
                  <a:spcPts val="2375"/>
                </a:lnSpc>
              </a:pPr>
              <a:r>
                <a:rPr lang="en-US" dirty="0">
                  <a:solidFill>
                    <a:srgbClr val="FFFFFF"/>
                  </a:solidFill>
                  <a:latin typeface="Source Sans Pro" panose="020B0503030403020204" pitchFamily="34" charset="0"/>
                  <a:ea typeface="Source Sans Pro" panose="020B0503030403020204" pitchFamily="34" charset="0"/>
                  <a:cs typeface="Open Sans"/>
                  <a:sym typeface="Open Sans"/>
                </a:rPr>
                <a:t>Some midline C-spine tenderness (aim for c-spine </a:t>
              </a:r>
              <a:r>
                <a:rPr lang="en-US" dirty="0" err="1">
                  <a:solidFill>
                    <a:srgbClr val="FFFFFF"/>
                  </a:solidFill>
                  <a:latin typeface="Source Sans Pro" panose="020B0503030403020204" pitchFamily="34" charset="0"/>
                  <a:ea typeface="Source Sans Pro" panose="020B0503030403020204" pitchFamily="34" charset="0"/>
                  <a:cs typeface="Open Sans"/>
                  <a:sym typeface="Open Sans"/>
                </a:rPr>
                <a:t>immobilisation</a:t>
              </a:r>
              <a:r>
                <a:rPr lang="en-US" dirty="0">
                  <a:solidFill>
                    <a:srgbClr val="FFFFFF"/>
                  </a:solidFill>
                  <a:latin typeface="Source Sans Pro" panose="020B0503030403020204" pitchFamily="34" charset="0"/>
                  <a:ea typeface="Source Sans Pro" panose="020B0503030403020204" pitchFamily="34" charset="0"/>
                  <a:cs typeface="Open Sans"/>
                  <a:sym typeface="Open Sans"/>
                </a:rPr>
                <a:t> in the most optimum position)</a:t>
              </a:r>
            </a:p>
          </p:txBody>
        </p:sp>
      </p:grpSp>
      <p:grpSp>
        <p:nvGrpSpPr>
          <p:cNvPr id="19" name="Group 17">
            <a:extLst>
              <a:ext uri="{FF2B5EF4-FFF2-40B4-BE49-F238E27FC236}">
                <a16:creationId xmlns:a16="http://schemas.microsoft.com/office/drawing/2014/main" id="{5D652E25-68DC-D921-2B5A-F56AF8F969B1}"/>
              </a:ext>
            </a:extLst>
          </p:cNvPr>
          <p:cNvGrpSpPr/>
          <p:nvPr/>
        </p:nvGrpSpPr>
        <p:grpSpPr>
          <a:xfrm>
            <a:off x="7107491" y="3781181"/>
            <a:ext cx="830983" cy="140040"/>
            <a:chOff x="0" y="0"/>
            <a:chExt cx="1076442" cy="201930"/>
          </a:xfrm>
        </p:grpSpPr>
        <p:sp>
          <p:nvSpPr>
            <p:cNvPr id="20" name="Freeform 18">
              <a:extLst>
                <a:ext uri="{FF2B5EF4-FFF2-40B4-BE49-F238E27FC236}">
                  <a16:creationId xmlns:a16="http://schemas.microsoft.com/office/drawing/2014/main" id="{051E8766-A612-1F47-1938-7800AC1E693C}"/>
                </a:ext>
              </a:extLst>
            </p:cNvPr>
            <p:cNvSpPr/>
            <p:nvPr/>
          </p:nvSpPr>
          <p:spPr>
            <a:xfrm>
              <a:off x="11393" y="91440"/>
              <a:ext cx="1053611" cy="19050"/>
            </a:xfrm>
            <a:custGeom>
              <a:avLst/>
              <a:gdLst/>
              <a:ahLst/>
              <a:cxnLst/>
              <a:rect l="l" t="t" r="r" b="b"/>
              <a:pathLst>
                <a:path w="1053611" h="19050">
                  <a:moveTo>
                    <a:pt x="0" y="0"/>
                  </a:moveTo>
                  <a:lnTo>
                    <a:pt x="1053611" y="0"/>
                  </a:lnTo>
                  <a:lnTo>
                    <a:pt x="1053611" y="19050"/>
                  </a:lnTo>
                  <a:lnTo>
                    <a:pt x="0" y="19050"/>
                  </a:lnTo>
                  <a:close/>
                </a:path>
              </a:pathLst>
            </a:custGeom>
            <a:solidFill>
              <a:srgbClr val="0077A3"/>
            </a:solidFill>
          </p:spPr>
          <p:txBody>
            <a:bodyPr/>
            <a:lstStyle/>
            <a:p>
              <a:endParaRPr lang="en-US">
                <a:latin typeface="Source Sans Pro" panose="020B0503030403020204" pitchFamily="34" charset="0"/>
                <a:ea typeface="Source Sans Pro" panose="020B0503030403020204" pitchFamily="34" charset="0"/>
              </a:endParaRPr>
            </a:p>
          </p:txBody>
        </p:sp>
      </p:grpSp>
      <p:grpSp>
        <p:nvGrpSpPr>
          <p:cNvPr id="21" name="Group 19">
            <a:extLst>
              <a:ext uri="{FF2B5EF4-FFF2-40B4-BE49-F238E27FC236}">
                <a16:creationId xmlns:a16="http://schemas.microsoft.com/office/drawing/2014/main" id="{208269DF-816C-74A8-271C-369ED8C27096}"/>
              </a:ext>
            </a:extLst>
          </p:cNvPr>
          <p:cNvGrpSpPr/>
          <p:nvPr/>
        </p:nvGrpSpPr>
        <p:grpSpPr>
          <a:xfrm>
            <a:off x="3583779" y="2914871"/>
            <a:ext cx="3782187" cy="1704413"/>
            <a:chOff x="0" y="0"/>
            <a:chExt cx="4899384" cy="2457678"/>
          </a:xfrm>
          <a:solidFill>
            <a:srgbClr val="3E3474"/>
          </a:solidFill>
        </p:grpSpPr>
        <p:sp>
          <p:nvSpPr>
            <p:cNvPr id="22" name="Freeform 20">
              <a:extLst>
                <a:ext uri="{FF2B5EF4-FFF2-40B4-BE49-F238E27FC236}">
                  <a16:creationId xmlns:a16="http://schemas.microsoft.com/office/drawing/2014/main" id="{79C23209-EF7A-1268-395B-F08C12F36DFC}"/>
                </a:ext>
              </a:extLst>
            </p:cNvPr>
            <p:cNvSpPr/>
            <p:nvPr/>
          </p:nvSpPr>
          <p:spPr>
            <a:xfrm>
              <a:off x="0" y="0"/>
              <a:ext cx="4899383" cy="2457704"/>
            </a:xfrm>
            <a:custGeom>
              <a:avLst/>
              <a:gdLst/>
              <a:ahLst/>
              <a:cxnLst/>
              <a:rect l="l" t="t" r="r" b="b"/>
              <a:pathLst>
                <a:path w="4899383" h="2457704">
                  <a:moveTo>
                    <a:pt x="0" y="0"/>
                  </a:moveTo>
                  <a:lnTo>
                    <a:pt x="4899383" y="0"/>
                  </a:lnTo>
                  <a:lnTo>
                    <a:pt x="4899383" y="2457704"/>
                  </a:lnTo>
                  <a:lnTo>
                    <a:pt x="0" y="2457704"/>
                  </a:lnTo>
                  <a:close/>
                </a:path>
              </a:pathLst>
            </a:custGeom>
            <a:grpFill/>
          </p:spPr>
          <p:txBody>
            <a:bodyPr/>
            <a:lstStyle/>
            <a:p>
              <a:endParaRPr lang="en-US">
                <a:latin typeface="Source Sans Pro" panose="020B0503030403020204" pitchFamily="34" charset="0"/>
                <a:ea typeface="Source Sans Pro" panose="020B0503030403020204" pitchFamily="34" charset="0"/>
              </a:endParaRPr>
            </a:p>
          </p:txBody>
        </p:sp>
      </p:grpSp>
      <p:grpSp>
        <p:nvGrpSpPr>
          <p:cNvPr id="23" name="Group 21">
            <a:extLst>
              <a:ext uri="{FF2B5EF4-FFF2-40B4-BE49-F238E27FC236}">
                <a16:creationId xmlns:a16="http://schemas.microsoft.com/office/drawing/2014/main" id="{BCA16767-CC73-7935-8537-CF1DED0F92EE}"/>
              </a:ext>
            </a:extLst>
          </p:cNvPr>
          <p:cNvGrpSpPr/>
          <p:nvPr/>
        </p:nvGrpSpPr>
        <p:grpSpPr>
          <a:xfrm>
            <a:off x="2687313" y="2935411"/>
            <a:ext cx="4642792" cy="1817336"/>
            <a:chOff x="0" y="-48983"/>
            <a:chExt cx="6014197" cy="2620507"/>
          </a:xfrm>
        </p:grpSpPr>
        <p:sp>
          <p:nvSpPr>
            <p:cNvPr id="24" name="Freeform 22">
              <a:extLst>
                <a:ext uri="{FF2B5EF4-FFF2-40B4-BE49-F238E27FC236}">
                  <a16:creationId xmlns:a16="http://schemas.microsoft.com/office/drawing/2014/main" id="{58096A84-B2A6-3DA2-8F6E-CCF1F2D1DDA8}"/>
                </a:ext>
              </a:extLst>
            </p:cNvPr>
            <p:cNvSpPr/>
            <p:nvPr/>
          </p:nvSpPr>
          <p:spPr>
            <a:xfrm>
              <a:off x="0" y="0"/>
              <a:ext cx="4899384" cy="2571524"/>
            </a:xfrm>
            <a:custGeom>
              <a:avLst/>
              <a:gdLst/>
              <a:ahLst/>
              <a:cxnLst/>
              <a:rect l="l" t="t" r="r" b="b"/>
              <a:pathLst>
                <a:path w="4899384" h="2571524">
                  <a:moveTo>
                    <a:pt x="0" y="0"/>
                  </a:moveTo>
                  <a:lnTo>
                    <a:pt x="4899384" y="0"/>
                  </a:lnTo>
                  <a:lnTo>
                    <a:pt x="4899384" y="2571524"/>
                  </a:lnTo>
                  <a:lnTo>
                    <a:pt x="0" y="2571524"/>
                  </a:lnTo>
                  <a:close/>
                </a:path>
              </a:pathLst>
            </a:custGeom>
            <a:solidFill>
              <a:srgbClr val="0077A3">
                <a:alpha val="0"/>
              </a:srgbClr>
            </a:solidFill>
          </p:spPr>
          <p:txBody>
            <a:bodyPr/>
            <a:lstStyle/>
            <a:p>
              <a:endParaRPr lang="en-US">
                <a:latin typeface="Source Sans Pro" panose="020B0503030403020204" pitchFamily="34" charset="0"/>
                <a:ea typeface="Source Sans Pro" panose="020B0503030403020204" pitchFamily="34" charset="0"/>
              </a:endParaRPr>
            </a:p>
          </p:txBody>
        </p:sp>
        <p:sp>
          <p:nvSpPr>
            <p:cNvPr id="25" name="TextBox 23">
              <a:extLst>
                <a:ext uri="{FF2B5EF4-FFF2-40B4-BE49-F238E27FC236}">
                  <a16:creationId xmlns:a16="http://schemas.microsoft.com/office/drawing/2014/main" id="{59362B7B-F38C-5876-5CA9-8373220FB544}"/>
                </a:ext>
              </a:extLst>
            </p:cNvPr>
            <p:cNvSpPr txBox="1"/>
            <p:nvPr/>
          </p:nvSpPr>
          <p:spPr>
            <a:xfrm>
              <a:off x="1114818" y="-48983"/>
              <a:ext cx="4899379" cy="2542948"/>
            </a:xfrm>
            <a:prstGeom prst="rect">
              <a:avLst/>
            </a:prstGeom>
          </p:spPr>
          <p:txBody>
            <a:bodyPr lIns="0" tIns="0" rIns="0" bIns="0" rtlCol="0" anchor="ctr"/>
            <a:lstStyle/>
            <a:p>
              <a:pPr algn="ctr">
                <a:lnSpc>
                  <a:spcPts val="2375"/>
                </a:lnSpc>
              </a:pPr>
              <a:r>
                <a:rPr lang="en-US" dirty="0">
                  <a:solidFill>
                    <a:srgbClr val="FFFFFF"/>
                  </a:solidFill>
                  <a:latin typeface="Source Sans Pro" panose="020B0503030403020204" pitchFamily="34" charset="0"/>
                  <a:ea typeface="Source Sans Pro" panose="020B0503030403020204" pitchFamily="34" charset="0"/>
                  <a:cs typeface="Open Sans"/>
                  <a:sym typeface="Open Sans"/>
                </a:rPr>
                <a:t>B- spontaneous, </a:t>
              </a:r>
              <a:r>
                <a:rPr lang="en-US" dirty="0" err="1">
                  <a:solidFill>
                    <a:srgbClr val="FFFFFF"/>
                  </a:solidFill>
                  <a:latin typeface="Source Sans Pro" panose="020B0503030403020204" pitchFamily="34" charset="0"/>
                  <a:ea typeface="Source Sans Pro" panose="020B0503030403020204" pitchFamily="34" charset="0"/>
                  <a:cs typeface="Open Sans"/>
                  <a:sym typeface="Open Sans"/>
                </a:rPr>
                <a:t>tachypnoeic</a:t>
              </a:r>
              <a:r>
                <a:rPr lang="en-US" dirty="0">
                  <a:solidFill>
                    <a:srgbClr val="FFFFFF"/>
                  </a:solidFill>
                  <a:latin typeface="Source Sans Pro" panose="020B0503030403020204" pitchFamily="34" charset="0"/>
                  <a:ea typeface="Source Sans Pro" panose="020B0503030403020204" pitchFamily="34" charset="0"/>
                  <a:cs typeface="Open Sans"/>
                  <a:sym typeface="Open Sans"/>
                </a:rPr>
                <a:t> – already on O2 (SpO2 95% on 10litres) AEBE – chest wall tenderness over right side.</a:t>
              </a:r>
            </a:p>
          </p:txBody>
        </p:sp>
      </p:grpSp>
      <p:grpSp>
        <p:nvGrpSpPr>
          <p:cNvPr id="26" name="Group 24">
            <a:extLst>
              <a:ext uri="{FF2B5EF4-FFF2-40B4-BE49-F238E27FC236}">
                <a16:creationId xmlns:a16="http://schemas.microsoft.com/office/drawing/2014/main" id="{38F2E7D1-25F8-C1C2-0A35-B9354803343F}"/>
              </a:ext>
            </a:extLst>
          </p:cNvPr>
          <p:cNvGrpSpPr/>
          <p:nvPr/>
        </p:nvGrpSpPr>
        <p:grpSpPr>
          <a:xfrm>
            <a:off x="5118482" y="4522420"/>
            <a:ext cx="4669679" cy="624127"/>
            <a:chOff x="0" y="0"/>
            <a:chExt cx="6049027" cy="899960"/>
          </a:xfrm>
        </p:grpSpPr>
        <p:sp>
          <p:nvSpPr>
            <p:cNvPr id="27" name="Freeform 25">
              <a:extLst>
                <a:ext uri="{FF2B5EF4-FFF2-40B4-BE49-F238E27FC236}">
                  <a16:creationId xmlns:a16="http://schemas.microsoft.com/office/drawing/2014/main" id="{15BA75F1-B3D7-FADF-A097-744A82E9054B}"/>
                </a:ext>
              </a:extLst>
            </p:cNvPr>
            <p:cNvSpPr/>
            <p:nvPr/>
          </p:nvSpPr>
          <p:spPr>
            <a:xfrm>
              <a:off x="0" y="9525"/>
              <a:ext cx="6048997" cy="880872"/>
            </a:xfrm>
            <a:custGeom>
              <a:avLst/>
              <a:gdLst/>
              <a:ahLst/>
              <a:cxnLst/>
              <a:rect l="l" t="t" r="r" b="b"/>
              <a:pathLst>
                <a:path w="6048997" h="880872">
                  <a:moveTo>
                    <a:pt x="6048997" y="0"/>
                  </a:moveTo>
                  <a:lnTo>
                    <a:pt x="6048997" y="474599"/>
                  </a:lnTo>
                  <a:cubicBezTo>
                    <a:pt x="6048997" y="479806"/>
                    <a:pt x="6043833" y="484124"/>
                    <a:pt x="6037604" y="484124"/>
                  </a:cubicBezTo>
                  <a:lnTo>
                    <a:pt x="11393" y="484124"/>
                  </a:lnTo>
                  <a:lnTo>
                    <a:pt x="11393" y="474599"/>
                  </a:lnTo>
                  <a:lnTo>
                    <a:pt x="22786" y="474599"/>
                  </a:lnTo>
                  <a:lnTo>
                    <a:pt x="22786" y="880872"/>
                  </a:lnTo>
                  <a:lnTo>
                    <a:pt x="0" y="880872"/>
                  </a:lnTo>
                  <a:lnTo>
                    <a:pt x="0" y="474599"/>
                  </a:lnTo>
                  <a:cubicBezTo>
                    <a:pt x="0" y="469392"/>
                    <a:pt x="5165" y="465074"/>
                    <a:pt x="11393" y="465074"/>
                  </a:cubicBezTo>
                  <a:lnTo>
                    <a:pt x="6037604" y="465074"/>
                  </a:lnTo>
                  <a:lnTo>
                    <a:pt x="6037604" y="474599"/>
                  </a:lnTo>
                  <a:lnTo>
                    <a:pt x="6026212" y="474599"/>
                  </a:lnTo>
                  <a:lnTo>
                    <a:pt x="6026212" y="0"/>
                  </a:lnTo>
                  <a:close/>
                </a:path>
              </a:pathLst>
            </a:custGeom>
            <a:solidFill>
              <a:srgbClr val="0077A3"/>
            </a:solidFill>
          </p:spPr>
          <p:txBody>
            <a:bodyPr/>
            <a:lstStyle/>
            <a:p>
              <a:endParaRPr lang="en-US">
                <a:latin typeface="Source Sans Pro" panose="020B0503030403020204" pitchFamily="34" charset="0"/>
                <a:ea typeface="Source Sans Pro" panose="020B0503030403020204" pitchFamily="34" charset="0"/>
              </a:endParaRPr>
            </a:p>
          </p:txBody>
        </p:sp>
      </p:grpSp>
      <p:grpSp>
        <p:nvGrpSpPr>
          <p:cNvPr id="30" name="Group 28">
            <a:extLst>
              <a:ext uri="{FF2B5EF4-FFF2-40B4-BE49-F238E27FC236}">
                <a16:creationId xmlns:a16="http://schemas.microsoft.com/office/drawing/2014/main" id="{6447C05B-A9B4-35AF-F063-1B8DCF6F475A}"/>
              </a:ext>
            </a:extLst>
          </p:cNvPr>
          <p:cNvGrpSpPr/>
          <p:nvPr/>
        </p:nvGrpSpPr>
        <p:grpSpPr>
          <a:xfrm>
            <a:off x="7849321" y="2914872"/>
            <a:ext cx="3782187" cy="1704430"/>
            <a:chOff x="0" y="-301890"/>
            <a:chExt cx="4899384" cy="3060292"/>
          </a:xfrm>
          <a:solidFill>
            <a:srgbClr val="3E3474"/>
          </a:solidFill>
        </p:grpSpPr>
        <p:sp>
          <p:nvSpPr>
            <p:cNvPr id="31" name="Freeform 29">
              <a:extLst>
                <a:ext uri="{FF2B5EF4-FFF2-40B4-BE49-F238E27FC236}">
                  <a16:creationId xmlns:a16="http://schemas.microsoft.com/office/drawing/2014/main" id="{9D70AF19-6888-4472-5246-FC90528C09C7}"/>
                </a:ext>
              </a:extLst>
            </p:cNvPr>
            <p:cNvSpPr/>
            <p:nvPr/>
          </p:nvSpPr>
          <p:spPr>
            <a:xfrm>
              <a:off x="0" y="-206824"/>
              <a:ext cx="4899384" cy="2965226"/>
            </a:xfrm>
            <a:custGeom>
              <a:avLst/>
              <a:gdLst/>
              <a:ahLst/>
              <a:cxnLst/>
              <a:rect l="l" t="t" r="r" b="b"/>
              <a:pathLst>
                <a:path w="4899384" h="2965224">
                  <a:moveTo>
                    <a:pt x="0" y="0"/>
                  </a:moveTo>
                  <a:lnTo>
                    <a:pt x="4899384" y="0"/>
                  </a:lnTo>
                  <a:lnTo>
                    <a:pt x="4899384" y="2965224"/>
                  </a:lnTo>
                  <a:lnTo>
                    <a:pt x="0" y="2965224"/>
                  </a:lnTo>
                  <a:close/>
                </a:path>
              </a:pathLst>
            </a:custGeom>
            <a:grpFill/>
          </p:spPr>
          <p:txBody>
            <a:bodyPr/>
            <a:lstStyle/>
            <a:p>
              <a:endParaRPr lang="en-US">
                <a:latin typeface="Source Sans Pro" panose="020B0503030403020204" pitchFamily="34" charset="0"/>
                <a:ea typeface="Source Sans Pro" panose="020B0503030403020204" pitchFamily="34" charset="0"/>
              </a:endParaRPr>
            </a:p>
          </p:txBody>
        </p:sp>
        <p:sp>
          <p:nvSpPr>
            <p:cNvPr id="32" name="TextBox 30">
              <a:extLst>
                <a:ext uri="{FF2B5EF4-FFF2-40B4-BE49-F238E27FC236}">
                  <a16:creationId xmlns:a16="http://schemas.microsoft.com/office/drawing/2014/main" id="{CAF01A0A-48AF-F93A-E360-83FE404B83AF}"/>
                </a:ext>
              </a:extLst>
            </p:cNvPr>
            <p:cNvSpPr txBox="1"/>
            <p:nvPr/>
          </p:nvSpPr>
          <p:spPr>
            <a:xfrm>
              <a:off x="0" y="-301890"/>
              <a:ext cx="4899384" cy="2856812"/>
            </a:xfrm>
            <a:prstGeom prst="rect">
              <a:avLst/>
            </a:prstGeom>
            <a:grpFill/>
          </p:spPr>
          <p:txBody>
            <a:bodyPr lIns="0" tIns="0" rIns="0" bIns="0" rtlCol="0" anchor="ctr"/>
            <a:lstStyle/>
            <a:p>
              <a:pPr algn="ctr">
                <a:lnSpc>
                  <a:spcPts val="2375"/>
                </a:lnSpc>
              </a:pPr>
              <a:r>
                <a:rPr lang="en-US" dirty="0">
                  <a:solidFill>
                    <a:srgbClr val="FFFFFF"/>
                  </a:solidFill>
                  <a:latin typeface="Source Sans Pro" panose="020B0503030403020204" pitchFamily="34" charset="0"/>
                  <a:ea typeface="Source Sans Pro" panose="020B0503030403020204" pitchFamily="34" charset="0"/>
                  <a:cs typeface="Open Sans"/>
                  <a:sym typeface="Open Sans"/>
                </a:rPr>
                <a:t>C-90/60mmHg – cautious iv fluid bolus- improvement to 110/70 mm Hg (250-500ml crystalloids) Send bloods/ group &amp; save /BM </a:t>
              </a:r>
            </a:p>
          </p:txBody>
        </p:sp>
      </p:grpSp>
      <p:grpSp>
        <p:nvGrpSpPr>
          <p:cNvPr id="33" name="Group 31">
            <a:extLst>
              <a:ext uri="{FF2B5EF4-FFF2-40B4-BE49-F238E27FC236}">
                <a16:creationId xmlns:a16="http://schemas.microsoft.com/office/drawing/2014/main" id="{92B2E2CF-1296-D77D-FBF1-A7E1880E88EE}"/>
              </a:ext>
            </a:extLst>
          </p:cNvPr>
          <p:cNvGrpSpPr/>
          <p:nvPr/>
        </p:nvGrpSpPr>
        <p:grpSpPr>
          <a:xfrm>
            <a:off x="7215071" y="5896849"/>
            <a:ext cx="830983" cy="140040"/>
            <a:chOff x="0" y="0"/>
            <a:chExt cx="1076442" cy="201930"/>
          </a:xfrm>
        </p:grpSpPr>
        <p:sp>
          <p:nvSpPr>
            <p:cNvPr id="34" name="Freeform 32">
              <a:extLst>
                <a:ext uri="{FF2B5EF4-FFF2-40B4-BE49-F238E27FC236}">
                  <a16:creationId xmlns:a16="http://schemas.microsoft.com/office/drawing/2014/main" id="{43123E28-76E6-1BBB-96EE-6C84653B1C90}"/>
                </a:ext>
              </a:extLst>
            </p:cNvPr>
            <p:cNvSpPr/>
            <p:nvPr/>
          </p:nvSpPr>
          <p:spPr>
            <a:xfrm>
              <a:off x="11393" y="91440"/>
              <a:ext cx="1053611" cy="19050"/>
            </a:xfrm>
            <a:custGeom>
              <a:avLst/>
              <a:gdLst/>
              <a:ahLst/>
              <a:cxnLst/>
              <a:rect l="l" t="t" r="r" b="b"/>
              <a:pathLst>
                <a:path w="1053611" h="19050">
                  <a:moveTo>
                    <a:pt x="0" y="0"/>
                  </a:moveTo>
                  <a:lnTo>
                    <a:pt x="1053611" y="0"/>
                  </a:lnTo>
                  <a:lnTo>
                    <a:pt x="1053611" y="19050"/>
                  </a:lnTo>
                  <a:lnTo>
                    <a:pt x="0" y="19050"/>
                  </a:lnTo>
                  <a:close/>
                </a:path>
              </a:pathLst>
            </a:custGeom>
            <a:solidFill>
              <a:srgbClr val="0077A3"/>
            </a:solidFill>
          </p:spPr>
          <p:txBody>
            <a:bodyPr/>
            <a:lstStyle/>
            <a:p>
              <a:endParaRPr lang="en-US">
                <a:latin typeface="Source Sans Pro" panose="020B0503030403020204" pitchFamily="34" charset="0"/>
                <a:ea typeface="Source Sans Pro" panose="020B0503030403020204" pitchFamily="34" charset="0"/>
              </a:endParaRPr>
            </a:p>
          </p:txBody>
        </p:sp>
      </p:grpSp>
      <p:grpSp>
        <p:nvGrpSpPr>
          <p:cNvPr id="37" name="Group 35">
            <a:extLst>
              <a:ext uri="{FF2B5EF4-FFF2-40B4-BE49-F238E27FC236}">
                <a16:creationId xmlns:a16="http://schemas.microsoft.com/office/drawing/2014/main" id="{2E14D09C-982A-D63E-4BAD-4B1EA08127C0}"/>
              </a:ext>
            </a:extLst>
          </p:cNvPr>
          <p:cNvGrpSpPr/>
          <p:nvPr/>
        </p:nvGrpSpPr>
        <p:grpSpPr>
          <a:xfrm>
            <a:off x="3673428" y="5006868"/>
            <a:ext cx="3800113" cy="1796799"/>
            <a:chOff x="441282" y="28575"/>
            <a:chExt cx="4922603" cy="2590894"/>
          </a:xfrm>
          <a:solidFill>
            <a:srgbClr val="3E3474"/>
          </a:solidFill>
        </p:grpSpPr>
        <p:sp>
          <p:nvSpPr>
            <p:cNvPr id="38" name="Freeform 36">
              <a:extLst>
                <a:ext uri="{FF2B5EF4-FFF2-40B4-BE49-F238E27FC236}">
                  <a16:creationId xmlns:a16="http://schemas.microsoft.com/office/drawing/2014/main" id="{01ACC6D7-8965-F2FF-BBA6-64FB2A126A25}"/>
                </a:ext>
              </a:extLst>
            </p:cNvPr>
            <p:cNvSpPr/>
            <p:nvPr/>
          </p:nvSpPr>
          <p:spPr>
            <a:xfrm>
              <a:off x="464501" y="161791"/>
              <a:ext cx="4899384" cy="2457678"/>
            </a:xfrm>
            <a:custGeom>
              <a:avLst/>
              <a:gdLst/>
              <a:ahLst/>
              <a:cxnLst/>
              <a:rect l="l" t="t" r="r" b="b"/>
              <a:pathLst>
                <a:path w="4899384" h="2457678">
                  <a:moveTo>
                    <a:pt x="0" y="0"/>
                  </a:moveTo>
                  <a:lnTo>
                    <a:pt x="4899384" y="0"/>
                  </a:lnTo>
                  <a:lnTo>
                    <a:pt x="4899384" y="2457678"/>
                  </a:lnTo>
                  <a:lnTo>
                    <a:pt x="0" y="2457678"/>
                  </a:lnTo>
                  <a:close/>
                </a:path>
              </a:pathLst>
            </a:custGeom>
            <a:grpFill/>
          </p:spPr>
          <p:txBody>
            <a:bodyPr/>
            <a:lstStyle/>
            <a:p>
              <a:endParaRPr lang="en-US">
                <a:latin typeface="Source Sans Pro" panose="020B0503030403020204" pitchFamily="34" charset="0"/>
                <a:ea typeface="Source Sans Pro" panose="020B0503030403020204" pitchFamily="34" charset="0"/>
              </a:endParaRPr>
            </a:p>
          </p:txBody>
        </p:sp>
        <p:sp>
          <p:nvSpPr>
            <p:cNvPr id="39" name="TextBox 37">
              <a:extLst>
                <a:ext uri="{FF2B5EF4-FFF2-40B4-BE49-F238E27FC236}">
                  <a16:creationId xmlns:a16="http://schemas.microsoft.com/office/drawing/2014/main" id="{CCCAD7CD-C6E4-C5C1-A9F1-980CEEA10A80}"/>
                </a:ext>
              </a:extLst>
            </p:cNvPr>
            <p:cNvSpPr txBox="1"/>
            <p:nvPr/>
          </p:nvSpPr>
          <p:spPr>
            <a:xfrm>
              <a:off x="441282" y="28575"/>
              <a:ext cx="4899384" cy="2429103"/>
            </a:xfrm>
            <a:prstGeom prst="rect">
              <a:avLst/>
            </a:prstGeom>
            <a:grpFill/>
          </p:spPr>
          <p:txBody>
            <a:bodyPr lIns="0" tIns="0" rIns="0" bIns="0" rtlCol="0" anchor="ctr"/>
            <a:lstStyle/>
            <a:p>
              <a:pPr algn="ctr">
                <a:lnSpc>
                  <a:spcPts val="2375"/>
                </a:lnSpc>
              </a:pPr>
              <a:r>
                <a:rPr lang="en-US" dirty="0">
                  <a:solidFill>
                    <a:srgbClr val="FFFFFF"/>
                  </a:solidFill>
                  <a:latin typeface="Source Sans Pro" panose="020B0503030403020204" pitchFamily="34" charset="0"/>
                  <a:ea typeface="Source Sans Pro" panose="020B0503030403020204" pitchFamily="34" charset="0"/>
                  <a:cs typeface="Open Sans"/>
                  <a:sym typeface="Open Sans"/>
                </a:rPr>
                <a:t>P/A – soft non-tender (difficult exam because patient confused) </a:t>
              </a:r>
            </a:p>
          </p:txBody>
        </p:sp>
      </p:grpSp>
      <p:grpSp>
        <p:nvGrpSpPr>
          <p:cNvPr id="42" name="Group 40">
            <a:extLst>
              <a:ext uri="{FF2B5EF4-FFF2-40B4-BE49-F238E27FC236}">
                <a16:creationId xmlns:a16="http://schemas.microsoft.com/office/drawing/2014/main" id="{52956FA2-63F7-318B-50E8-4441E7CACD28}"/>
              </a:ext>
            </a:extLst>
          </p:cNvPr>
          <p:cNvGrpSpPr/>
          <p:nvPr/>
        </p:nvGrpSpPr>
        <p:grpSpPr>
          <a:xfrm>
            <a:off x="7567134" y="4987051"/>
            <a:ext cx="4122845" cy="1816616"/>
            <a:chOff x="-1207720" y="0"/>
            <a:chExt cx="5340666" cy="2457678"/>
          </a:xfrm>
          <a:solidFill>
            <a:srgbClr val="3E3474"/>
          </a:solidFill>
        </p:grpSpPr>
        <p:sp>
          <p:nvSpPr>
            <p:cNvPr id="43" name="Freeform 41">
              <a:extLst>
                <a:ext uri="{FF2B5EF4-FFF2-40B4-BE49-F238E27FC236}">
                  <a16:creationId xmlns:a16="http://schemas.microsoft.com/office/drawing/2014/main" id="{F831B862-5355-4892-F863-984299441DC8}"/>
                </a:ext>
              </a:extLst>
            </p:cNvPr>
            <p:cNvSpPr/>
            <p:nvPr/>
          </p:nvSpPr>
          <p:spPr>
            <a:xfrm>
              <a:off x="-1207720" y="0"/>
              <a:ext cx="4899384" cy="2457678"/>
            </a:xfrm>
            <a:custGeom>
              <a:avLst/>
              <a:gdLst/>
              <a:ahLst/>
              <a:cxnLst/>
              <a:rect l="l" t="t" r="r" b="b"/>
              <a:pathLst>
                <a:path w="4899384" h="2457678">
                  <a:moveTo>
                    <a:pt x="0" y="0"/>
                  </a:moveTo>
                  <a:lnTo>
                    <a:pt x="4899384" y="0"/>
                  </a:lnTo>
                  <a:lnTo>
                    <a:pt x="4899384" y="2457678"/>
                  </a:lnTo>
                  <a:lnTo>
                    <a:pt x="0" y="2457678"/>
                  </a:lnTo>
                  <a:close/>
                </a:path>
              </a:pathLst>
            </a:custGeom>
            <a:grpFill/>
          </p:spPr>
          <p:txBody>
            <a:bodyPr/>
            <a:lstStyle/>
            <a:p>
              <a:endParaRPr lang="en-US">
                <a:latin typeface="Source Sans Pro" panose="020B0503030403020204" pitchFamily="34" charset="0"/>
                <a:ea typeface="Source Sans Pro" panose="020B0503030403020204" pitchFamily="34" charset="0"/>
              </a:endParaRPr>
            </a:p>
          </p:txBody>
        </p:sp>
        <p:sp>
          <p:nvSpPr>
            <p:cNvPr id="44" name="TextBox 42">
              <a:extLst>
                <a:ext uri="{FF2B5EF4-FFF2-40B4-BE49-F238E27FC236}">
                  <a16:creationId xmlns:a16="http://schemas.microsoft.com/office/drawing/2014/main" id="{333D2B9C-5894-37BA-8ECF-7A429D435D9B}"/>
                </a:ext>
              </a:extLst>
            </p:cNvPr>
            <p:cNvSpPr txBox="1"/>
            <p:nvPr/>
          </p:nvSpPr>
          <p:spPr>
            <a:xfrm>
              <a:off x="-766438" y="28575"/>
              <a:ext cx="4899384" cy="2429103"/>
            </a:xfrm>
            <a:prstGeom prst="rect">
              <a:avLst/>
            </a:prstGeom>
            <a:grpFill/>
          </p:spPr>
          <p:txBody>
            <a:bodyPr lIns="0" tIns="0" rIns="0" bIns="0" rtlCol="0" anchor="ctr"/>
            <a:lstStyle/>
            <a:p>
              <a:pPr algn="ctr">
                <a:lnSpc>
                  <a:spcPts val="2375"/>
                </a:lnSpc>
              </a:pPr>
              <a:r>
                <a:rPr lang="en-US" dirty="0">
                  <a:solidFill>
                    <a:srgbClr val="FFFFFF"/>
                  </a:solidFill>
                  <a:latin typeface="Source Sans Pro" panose="020B0503030403020204" pitchFamily="34" charset="0"/>
                  <a:ea typeface="Source Sans Pro" panose="020B0503030403020204" pitchFamily="34" charset="0"/>
                  <a:cs typeface="Open Sans"/>
                  <a:sym typeface="Open Sans"/>
                </a:rPr>
                <a:t>Tender over right hip / rotated/ shortened </a:t>
              </a: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2192000" cy="6858000"/>
          <a:chOff x="0" y="0"/>
          <a:chExt cx="12192000" cy="6858000"/>
        </a:xfrm>
      </p:grpSpPr>
      <p:sp>
        <p:nvSpPr>
          <p:cNvPr id="11" name="TextBox 2">
            <a:extLst>
              <a:ext uri="{FF2B5EF4-FFF2-40B4-BE49-F238E27FC236}">
                <a16:creationId xmlns:a16="http://schemas.microsoft.com/office/drawing/2014/main" id="{05601625-4479-9666-95A6-399EA8354F5A}"/>
              </a:ext>
            </a:extLst>
          </p:cNvPr>
          <p:cNvSpPr txBox="1"/>
          <p:nvPr/>
        </p:nvSpPr>
        <p:spPr>
          <a:xfrm>
            <a:off x="346713" y="3252983"/>
            <a:ext cx="4725290" cy="831831"/>
          </a:xfrm>
          <a:prstGeom prst="rect">
            <a:avLst/>
          </a:prstGeom>
        </p:spPr>
        <p:txBody>
          <a:bodyPr lIns="0" tIns="0" rIns="0" bIns="0" rtlCol="0" anchor="t">
            <a:spAutoFit/>
          </a:bodyPr>
          <a:lstStyle/>
          <a:p>
            <a:pPr algn="l">
              <a:lnSpc>
                <a:spcPts val="7127"/>
              </a:lnSpc>
            </a:pPr>
            <a:r>
              <a:rPr lang="en-US" sz="4400" b="1" dirty="0">
                <a:solidFill>
                  <a:srgbClr val="000000"/>
                </a:solidFill>
                <a:latin typeface="Source Sans Pro" panose="020B0503030403020204" pitchFamily="34" charset="0"/>
                <a:ea typeface="Source Sans Pro" panose="020B0503030403020204" pitchFamily="34" charset="0"/>
                <a:cs typeface="Century Gothic Paneuropean Bold"/>
                <a:sym typeface="Century Gothic Paneuropean Bold"/>
              </a:rPr>
              <a:t>Findings</a:t>
            </a:r>
          </a:p>
        </p:txBody>
      </p:sp>
      <p:sp>
        <p:nvSpPr>
          <p:cNvPr id="12" name="AutoShape 3">
            <a:extLst>
              <a:ext uri="{FF2B5EF4-FFF2-40B4-BE49-F238E27FC236}">
                <a16:creationId xmlns:a16="http://schemas.microsoft.com/office/drawing/2014/main" id="{50FBCC0E-CBC3-857C-C4CB-751C74811F57}"/>
              </a:ext>
            </a:extLst>
          </p:cNvPr>
          <p:cNvSpPr/>
          <p:nvPr/>
        </p:nvSpPr>
        <p:spPr>
          <a:xfrm>
            <a:off x="2709358" y="1444997"/>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3" name="TextBox 4">
            <a:extLst>
              <a:ext uri="{FF2B5EF4-FFF2-40B4-BE49-F238E27FC236}">
                <a16:creationId xmlns:a16="http://schemas.microsoft.com/office/drawing/2014/main" id="{26DC1FBB-0CDF-34D9-373B-6763213E2C89}"/>
              </a:ext>
            </a:extLst>
          </p:cNvPr>
          <p:cNvSpPr txBox="1"/>
          <p:nvPr/>
        </p:nvSpPr>
        <p:spPr>
          <a:xfrm>
            <a:off x="2785076" y="1506071"/>
            <a:ext cx="8606037" cy="387222"/>
          </a:xfrm>
          <a:prstGeom prst="rect">
            <a:avLst/>
          </a:prstGeom>
        </p:spPr>
        <p:txBody>
          <a:bodyPr wrap="square" lIns="0" tIns="0" rIns="0" bIns="0" rtlCol="0" anchor="t">
            <a:spAutoFit/>
          </a:bodyPr>
          <a:lstStyle/>
          <a:p>
            <a:pPr algn="l">
              <a:lnSpc>
                <a:spcPts val="3239"/>
              </a:lnSpc>
            </a:pPr>
            <a:r>
              <a:rPr lang="en-US" sz="2400">
                <a:solidFill>
                  <a:srgbClr val="000000"/>
                </a:solidFill>
                <a:latin typeface="Source Sans Pro" panose="020B0503030403020204" pitchFamily="34" charset="0"/>
                <a:ea typeface="Source Sans Pro" panose="020B0503030403020204" pitchFamily="34" charset="0"/>
                <a:cs typeface="Open Sans"/>
                <a:sym typeface="Open Sans"/>
              </a:rPr>
              <a:t>D- GCS E4 V4 M5 (13/15) patient very confused</a:t>
            </a:r>
          </a:p>
        </p:txBody>
      </p:sp>
      <p:sp>
        <p:nvSpPr>
          <p:cNvPr id="14" name="AutoShape 5">
            <a:extLst>
              <a:ext uri="{FF2B5EF4-FFF2-40B4-BE49-F238E27FC236}">
                <a16:creationId xmlns:a16="http://schemas.microsoft.com/office/drawing/2014/main" id="{55B946CA-B9FB-A333-5C94-B0A59F3D9546}"/>
              </a:ext>
            </a:extLst>
          </p:cNvPr>
          <p:cNvSpPr/>
          <p:nvPr/>
        </p:nvSpPr>
        <p:spPr>
          <a:xfrm>
            <a:off x="2709358" y="2008112"/>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5" name="TextBox 6">
            <a:extLst>
              <a:ext uri="{FF2B5EF4-FFF2-40B4-BE49-F238E27FC236}">
                <a16:creationId xmlns:a16="http://schemas.microsoft.com/office/drawing/2014/main" id="{39CFD05C-BEA8-802B-F32F-8E4425CE6982}"/>
              </a:ext>
            </a:extLst>
          </p:cNvPr>
          <p:cNvSpPr txBox="1"/>
          <p:nvPr/>
        </p:nvSpPr>
        <p:spPr>
          <a:xfrm>
            <a:off x="2767149" y="2176765"/>
            <a:ext cx="8606037" cy="387222"/>
          </a:xfrm>
          <a:prstGeom prst="rect">
            <a:avLst/>
          </a:prstGeom>
        </p:spPr>
        <p:txBody>
          <a:bodyPr wrap="square" lIns="0" tIns="0" rIns="0" bIns="0" rtlCol="0" anchor="t">
            <a:spAutoFit/>
          </a:bodyPr>
          <a:lstStyle/>
          <a:p>
            <a:pPr algn="l">
              <a:lnSpc>
                <a:spcPts val="3239"/>
              </a:lnSpc>
            </a:pPr>
            <a:r>
              <a:rPr lang="en-US" sz="2400" dirty="0">
                <a:solidFill>
                  <a:srgbClr val="000000"/>
                </a:solidFill>
                <a:latin typeface="Source Sans Pro" panose="020B0503030403020204" pitchFamily="34" charset="0"/>
                <a:ea typeface="Source Sans Pro" panose="020B0503030403020204" pitchFamily="34" charset="0"/>
                <a:cs typeface="Open Sans"/>
                <a:sym typeface="Open Sans"/>
              </a:rPr>
              <a:t>Pupils B/L 3+</a:t>
            </a:r>
          </a:p>
        </p:txBody>
      </p:sp>
      <p:sp>
        <p:nvSpPr>
          <p:cNvPr id="16" name="AutoShape 7">
            <a:extLst>
              <a:ext uri="{FF2B5EF4-FFF2-40B4-BE49-F238E27FC236}">
                <a16:creationId xmlns:a16="http://schemas.microsoft.com/office/drawing/2014/main" id="{A2317648-EE4B-61BF-2C3F-CFE9164042D8}"/>
              </a:ext>
            </a:extLst>
          </p:cNvPr>
          <p:cNvSpPr/>
          <p:nvPr/>
        </p:nvSpPr>
        <p:spPr>
          <a:xfrm>
            <a:off x="2709358" y="2750518"/>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7" name="TextBox 8">
            <a:extLst>
              <a:ext uri="{FF2B5EF4-FFF2-40B4-BE49-F238E27FC236}">
                <a16:creationId xmlns:a16="http://schemas.microsoft.com/office/drawing/2014/main" id="{B050C83C-0DEE-6E10-5A87-B74D5EDD9F8F}"/>
              </a:ext>
            </a:extLst>
          </p:cNvPr>
          <p:cNvSpPr txBox="1"/>
          <p:nvPr/>
        </p:nvSpPr>
        <p:spPr>
          <a:xfrm>
            <a:off x="2785076" y="2847450"/>
            <a:ext cx="8606037" cy="387222"/>
          </a:xfrm>
          <a:prstGeom prst="rect">
            <a:avLst/>
          </a:prstGeom>
        </p:spPr>
        <p:txBody>
          <a:bodyPr wrap="square" lIns="0" tIns="0" rIns="0" bIns="0" rtlCol="0" anchor="t">
            <a:spAutoFit/>
          </a:bodyPr>
          <a:lstStyle/>
          <a:p>
            <a:pPr algn="l">
              <a:lnSpc>
                <a:spcPts val="3239"/>
              </a:lnSpc>
            </a:pPr>
            <a:r>
              <a:rPr lang="en-US" sz="2400">
                <a:solidFill>
                  <a:srgbClr val="000000"/>
                </a:solidFill>
                <a:latin typeface="Source Sans Pro" panose="020B0503030403020204" pitchFamily="34" charset="0"/>
                <a:ea typeface="Source Sans Pro" panose="020B0503030403020204" pitchFamily="34" charset="0"/>
                <a:cs typeface="Open Sans"/>
                <a:sym typeface="Open Sans"/>
              </a:rPr>
              <a:t>E – maintain normothermia</a:t>
            </a:r>
          </a:p>
        </p:txBody>
      </p:sp>
      <p:sp>
        <p:nvSpPr>
          <p:cNvPr id="18" name="AutoShape 9">
            <a:extLst>
              <a:ext uri="{FF2B5EF4-FFF2-40B4-BE49-F238E27FC236}">
                <a16:creationId xmlns:a16="http://schemas.microsoft.com/office/drawing/2014/main" id="{A11366E1-D7F5-12EA-898D-796601DAA6D1}"/>
              </a:ext>
            </a:extLst>
          </p:cNvPr>
          <p:cNvSpPr/>
          <p:nvPr/>
        </p:nvSpPr>
        <p:spPr>
          <a:xfrm>
            <a:off x="2709358" y="3421208"/>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9" name="TextBox 10">
            <a:extLst>
              <a:ext uri="{FF2B5EF4-FFF2-40B4-BE49-F238E27FC236}">
                <a16:creationId xmlns:a16="http://schemas.microsoft.com/office/drawing/2014/main" id="{A16E3A63-B126-8C57-D653-61EFB3C2E280}"/>
              </a:ext>
            </a:extLst>
          </p:cNvPr>
          <p:cNvSpPr txBox="1"/>
          <p:nvPr/>
        </p:nvSpPr>
        <p:spPr>
          <a:xfrm>
            <a:off x="2785076" y="3559012"/>
            <a:ext cx="8606037" cy="387222"/>
          </a:xfrm>
          <a:prstGeom prst="rect">
            <a:avLst/>
          </a:prstGeom>
        </p:spPr>
        <p:txBody>
          <a:bodyPr wrap="square" lIns="0" tIns="0" rIns="0" bIns="0" rtlCol="0" anchor="t">
            <a:spAutoFit/>
          </a:bodyPr>
          <a:lstStyle/>
          <a:p>
            <a:pPr algn="l">
              <a:lnSpc>
                <a:spcPts val="3239"/>
              </a:lnSpc>
            </a:pPr>
            <a:r>
              <a:rPr lang="en-US" sz="2400" dirty="0">
                <a:solidFill>
                  <a:srgbClr val="000000"/>
                </a:solidFill>
                <a:latin typeface="Source Sans Pro" panose="020B0503030403020204" pitchFamily="34" charset="0"/>
                <a:ea typeface="Source Sans Pro" panose="020B0503030403020204" pitchFamily="34" charset="0"/>
                <a:cs typeface="Open Sans"/>
                <a:sym typeface="Open Sans"/>
              </a:rPr>
              <a:t>Right scalp wound bleeding – apply pressure/bandage</a:t>
            </a:r>
          </a:p>
        </p:txBody>
      </p:sp>
      <p:sp>
        <p:nvSpPr>
          <p:cNvPr id="20" name="AutoShape 11">
            <a:extLst>
              <a:ext uri="{FF2B5EF4-FFF2-40B4-BE49-F238E27FC236}">
                <a16:creationId xmlns:a16="http://schemas.microsoft.com/office/drawing/2014/main" id="{84642BF9-B45E-51B9-A4C9-F2C78E988091}"/>
              </a:ext>
            </a:extLst>
          </p:cNvPr>
          <p:cNvSpPr/>
          <p:nvPr/>
        </p:nvSpPr>
        <p:spPr>
          <a:xfrm>
            <a:off x="2709358" y="4163616"/>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21" name="TextBox 12">
            <a:extLst>
              <a:ext uri="{FF2B5EF4-FFF2-40B4-BE49-F238E27FC236}">
                <a16:creationId xmlns:a16="http://schemas.microsoft.com/office/drawing/2014/main" id="{28E01BBA-A48E-814F-D0AB-4CBB870E0B89}"/>
              </a:ext>
            </a:extLst>
          </p:cNvPr>
          <p:cNvSpPr txBox="1"/>
          <p:nvPr/>
        </p:nvSpPr>
        <p:spPr>
          <a:xfrm>
            <a:off x="2785076" y="4224690"/>
            <a:ext cx="8606037" cy="387222"/>
          </a:xfrm>
          <a:prstGeom prst="rect">
            <a:avLst/>
          </a:prstGeom>
        </p:spPr>
        <p:txBody>
          <a:bodyPr wrap="square" lIns="0" tIns="0" rIns="0" bIns="0" rtlCol="0" anchor="t">
            <a:spAutoFit/>
          </a:bodyPr>
          <a:lstStyle/>
          <a:p>
            <a:pPr algn="l">
              <a:lnSpc>
                <a:spcPts val="3239"/>
              </a:lnSpc>
            </a:pPr>
            <a:r>
              <a:rPr lang="en-US" sz="2400" dirty="0">
                <a:solidFill>
                  <a:srgbClr val="000000"/>
                </a:solidFill>
                <a:latin typeface="Source Sans Pro" panose="020B0503030403020204" pitchFamily="34" charset="0"/>
                <a:ea typeface="Source Sans Pro" panose="020B0503030403020204" pitchFamily="34" charset="0"/>
                <a:cs typeface="Open Sans"/>
                <a:sym typeface="Open Sans"/>
              </a:rPr>
              <a:t>Avoid log roll – ?pelvic fracture ?#NOF </a:t>
            </a:r>
          </a:p>
        </p:txBody>
      </p:sp>
      <p:sp>
        <p:nvSpPr>
          <p:cNvPr id="22" name="AutoShape 13">
            <a:extLst>
              <a:ext uri="{FF2B5EF4-FFF2-40B4-BE49-F238E27FC236}">
                <a16:creationId xmlns:a16="http://schemas.microsoft.com/office/drawing/2014/main" id="{66851C1F-5BC4-6DDA-288A-5DA9D770E2E6}"/>
              </a:ext>
            </a:extLst>
          </p:cNvPr>
          <p:cNvSpPr/>
          <p:nvPr/>
        </p:nvSpPr>
        <p:spPr>
          <a:xfrm>
            <a:off x="2709358" y="4834310"/>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23" name="TextBox 14">
            <a:extLst>
              <a:ext uri="{FF2B5EF4-FFF2-40B4-BE49-F238E27FC236}">
                <a16:creationId xmlns:a16="http://schemas.microsoft.com/office/drawing/2014/main" id="{936B77E6-983E-CC2D-01E1-CE1C4285977C}"/>
              </a:ext>
            </a:extLst>
          </p:cNvPr>
          <p:cNvSpPr txBox="1"/>
          <p:nvPr/>
        </p:nvSpPr>
        <p:spPr>
          <a:xfrm>
            <a:off x="2785076" y="4949173"/>
            <a:ext cx="8606037" cy="387222"/>
          </a:xfrm>
          <a:prstGeom prst="rect">
            <a:avLst/>
          </a:prstGeom>
        </p:spPr>
        <p:txBody>
          <a:bodyPr wrap="square" lIns="0" tIns="0" rIns="0" bIns="0" rtlCol="0" anchor="t">
            <a:spAutoFit/>
          </a:bodyPr>
          <a:lstStyle/>
          <a:p>
            <a:pPr algn="l">
              <a:lnSpc>
                <a:spcPts val="3239"/>
              </a:lnSpc>
            </a:pPr>
            <a:r>
              <a:rPr lang="en-US" sz="2400" dirty="0">
                <a:solidFill>
                  <a:srgbClr val="000000"/>
                </a:solidFill>
                <a:latin typeface="Source Sans Pro" panose="020B0503030403020204" pitchFamily="34" charset="0"/>
                <a:ea typeface="Source Sans Pro" panose="020B0503030403020204" pitchFamily="34" charset="0"/>
                <a:cs typeface="Open Sans"/>
                <a:sym typeface="Open Sans"/>
              </a:rPr>
              <a:t>Pelvic binder to be considered.</a:t>
            </a:r>
          </a:p>
        </p:txBody>
      </p:sp>
      <p:sp>
        <p:nvSpPr>
          <p:cNvPr id="24" name="AutoShape 15">
            <a:extLst>
              <a:ext uri="{FF2B5EF4-FFF2-40B4-BE49-F238E27FC236}">
                <a16:creationId xmlns:a16="http://schemas.microsoft.com/office/drawing/2014/main" id="{5D9D1A1D-0EE5-5DB3-5370-54B5404AB328}"/>
              </a:ext>
            </a:extLst>
          </p:cNvPr>
          <p:cNvSpPr/>
          <p:nvPr/>
        </p:nvSpPr>
        <p:spPr>
          <a:xfrm>
            <a:off x="2709358" y="5517462"/>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25" name="TextBox 16">
            <a:extLst>
              <a:ext uri="{FF2B5EF4-FFF2-40B4-BE49-F238E27FC236}">
                <a16:creationId xmlns:a16="http://schemas.microsoft.com/office/drawing/2014/main" id="{95F8F681-9185-361C-208E-A95C252C99B7}"/>
              </a:ext>
            </a:extLst>
          </p:cNvPr>
          <p:cNvSpPr txBox="1"/>
          <p:nvPr/>
        </p:nvSpPr>
        <p:spPr>
          <a:xfrm>
            <a:off x="2785076" y="5660735"/>
            <a:ext cx="8606037" cy="387222"/>
          </a:xfrm>
          <a:prstGeom prst="rect">
            <a:avLst/>
          </a:prstGeom>
        </p:spPr>
        <p:txBody>
          <a:bodyPr wrap="square" lIns="0" tIns="0" rIns="0" bIns="0" rtlCol="0" anchor="t">
            <a:spAutoFit/>
          </a:bodyPr>
          <a:lstStyle/>
          <a:p>
            <a:pPr algn="l">
              <a:lnSpc>
                <a:spcPts val="3239"/>
              </a:lnSpc>
            </a:pPr>
            <a:r>
              <a:rPr lang="en-US" sz="2400" dirty="0">
                <a:solidFill>
                  <a:srgbClr val="000000"/>
                </a:solidFill>
                <a:latin typeface="Source Sans Pro" panose="020B0503030403020204" pitchFamily="34" charset="0"/>
                <a:ea typeface="Source Sans Pro" panose="020B0503030403020204" pitchFamily="34" charset="0"/>
                <a:cs typeface="Open Sans"/>
                <a:sym typeface="Open Sans"/>
              </a:rPr>
              <a:t>Analgesia to be given/ fascia </a:t>
            </a:r>
            <a:r>
              <a:rPr lang="en-US" sz="2400" dirty="0" err="1">
                <a:solidFill>
                  <a:srgbClr val="000000"/>
                </a:solidFill>
                <a:latin typeface="Source Sans Pro" panose="020B0503030403020204" pitchFamily="34" charset="0"/>
                <a:ea typeface="Source Sans Pro" panose="020B0503030403020204" pitchFamily="34" charset="0"/>
                <a:cs typeface="Open Sans"/>
                <a:sym typeface="Open Sans"/>
              </a:rPr>
              <a:t>iliaca</a:t>
            </a:r>
            <a:r>
              <a:rPr lang="en-US" sz="2400" dirty="0">
                <a:solidFill>
                  <a:srgbClr val="000000"/>
                </a:solidFill>
                <a:latin typeface="Source Sans Pro" panose="020B0503030403020204" pitchFamily="34" charset="0"/>
                <a:ea typeface="Source Sans Pro" panose="020B0503030403020204" pitchFamily="34" charset="0"/>
                <a:cs typeface="Open Sans"/>
                <a:sym typeface="Open Sans"/>
              </a:rPr>
              <a:t> block can be considered.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265FC-9FE5-E8BC-C392-425F844CC730}"/>
            </a:ext>
          </a:extLst>
        </p:cNvPr>
        <p:cNvGrpSpPr/>
        <p:nvPr/>
      </p:nvGrpSpPr>
      <p:grpSpPr>
        <a:xfrm>
          <a:off x="0" y="0"/>
          <a:ext cx="12192000" cy="6858000"/>
          <a:chOff x="0" y="0"/>
          <a:chExt cx="12192000" cy="6858000"/>
        </a:xfrm>
      </p:grpSpPr>
      <p:sp>
        <p:nvSpPr>
          <p:cNvPr id="12" name="AutoShape 3">
            <a:extLst>
              <a:ext uri="{FF2B5EF4-FFF2-40B4-BE49-F238E27FC236}">
                <a16:creationId xmlns:a16="http://schemas.microsoft.com/office/drawing/2014/main" id="{2F7E010F-AE13-0400-6332-ECC12E590337}"/>
              </a:ext>
            </a:extLst>
          </p:cNvPr>
          <p:cNvSpPr/>
          <p:nvPr/>
        </p:nvSpPr>
        <p:spPr>
          <a:xfrm>
            <a:off x="2996227" y="1315006"/>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3" name="TextBox 4">
            <a:extLst>
              <a:ext uri="{FF2B5EF4-FFF2-40B4-BE49-F238E27FC236}">
                <a16:creationId xmlns:a16="http://schemas.microsoft.com/office/drawing/2014/main" id="{4865AAEF-CFF5-A88E-4BB7-F4924B937544}"/>
              </a:ext>
            </a:extLst>
          </p:cNvPr>
          <p:cNvSpPr txBox="1"/>
          <p:nvPr/>
        </p:nvSpPr>
        <p:spPr>
          <a:xfrm>
            <a:off x="3071945" y="1376080"/>
            <a:ext cx="8606037" cy="784317"/>
          </a:xfrm>
          <a:prstGeom prst="rect">
            <a:avLst/>
          </a:prstGeom>
        </p:spPr>
        <p:txBody>
          <a:bodyPr wrap="square" lIns="0" tIns="0" rIns="0" bIns="0" rtlCol="0" anchor="t">
            <a:spAutoFit/>
          </a:bodyPr>
          <a:lstStyle/>
          <a:p>
            <a:pPr>
              <a:lnSpc>
                <a:spcPts val="3240"/>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Discussion with Radiologist – Silver trauma – pan CT head to pelvis to be requested.</a:t>
            </a:r>
          </a:p>
        </p:txBody>
      </p:sp>
      <p:sp>
        <p:nvSpPr>
          <p:cNvPr id="14" name="AutoShape 5">
            <a:extLst>
              <a:ext uri="{FF2B5EF4-FFF2-40B4-BE49-F238E27FC236}">
                <a16:creationId xmlns:a16="http://schemas.microsoft.com/office/drawing/2014/main" id="{76F1EE2B-E227-7B53-CCFD-B51FEABC0971}"/>
              </a:ext>
            </a:extLst>
          </p:cNvPr>
          <p:cNvSpPr/>
          <p:nvPr/>
        </p:nvSpPr>
        <p:spPr>
          <a:xfrm>
            <a:off x="2996227" y="2182914"/>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5" name="TextBox 6">
            <a:extLst>
              <a:ext uri="{FF2B5EF4-FFF2-40B4-BE49-F238E27FC236}">
                <a16:creationId xmlns:a16="http://schemas.microsoft.com/office/drawing/2014/main" id="{333142AB-1066-B8F9-8A2F-37BC8F4418EB}"/>
              </a:ext>
            </a:extLst>
          </p:cNvPr>
          <p:cNvSpPr txBox="1"/>
          <p:nvPr/>
        </p:nvSpPr>
        <p:spPr>
          <a:xfrm>
            <a:off x="3054018" y="2172277"/>
            <a:ext cx="8606037" cy="373949"/>
          </a:xfrm>
          <a:prstGeom prst="rect">
            <a:avLst/>
          </a:prstGeom>
        </p:spPr>
        <p:txBody>
          <a:bodyPr wrap="square" lIns="0" tIns="0" rIns="0" bIns="0" rtlCol="0" anchor="t">
            <a:spAutoFit/>
          </a:bodyPr>
          <a:lstStyle/>
          <a:p>
            <a:pPr>
              <a:lnSpc>
                <a:spcPts val="3240"/>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AMPLE h/o to be taken but patient is confused ( NOK to be informed )</a:t>
            </a:r>
          </a:p>
        </p:txBody>
      </p:sp>
      <p:sp>
        <p:nvSpPr>
          <p:cNvPr id="16" name="AutoShape 7">
            <a:extLst>
              <a:ext uri="{FF2B5EF4-FFF2-40B4-BE49-F238E27FC236}">
                <a16:creationId xmlns:a16="http://schemas.microsoft.com/office/drawing/2014/main" id="{0A2B41F4-B430-0EA1-E308-7B49C66D835D}"/>
              </a:ext>
            </a:extLst>
          </p:cNvPr>
          <p:cNvSpPr/>
          <p:nvPr/>
        </p:nvSpPr>
        <p:spPr>
          <a:xfrm>
            <a:off x="2996227" y="2620527"/>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7" name="TextBox 8">
            <a:extLst>
              <a:ext uri="{FF2B5EF4-FFF2-40B4-BE49-F238E27FC236}">
                <a16:creationId xmlns:a16="http://schemas.microsoft.com/office/drawing/2014/main" id="{09282E06-EC5B-F5B8-6285-6B88DF7C5CA9}"/>
              </a:ext>
            </a:extLst>
          </p:cNvPr>
          <p:cNvSpPr txBox="1"/>
          <p:nvPr/>
        </p:nvSpPr>
        <p:spPr>
          <a:xfrm>
            <a:off x="4918674" y="3617470"/>
            <a:ext cx="5265231" cy="453457"/>
          </a:xfrm>
          <a:prstGeom prst="rect">
            <a:avLst/>
          </a:prstGeom>
        </p:spPr>
        <p:txBody>
          <a:bodyPr wrap="square" lIns="0" tIns="0" rIns="0" bIns="0" rtlCol="0" anchor="t">
            <a:spAutoFit/>
          </a:bodyPr>
          <a:lstStyle/>
          <a:p>
            <a:pPr algn="l">
              <a:lnSpc>
                <a:spcPts val="3239"/>
              </a:lnSpc>
            </a:pPr>
            <a:r>
              <a:rPr lang="en-US" sz="4400" b="1" dirty="0">
                <a:solidFill>
                  <a:srgbClr val="000000"/>
                </a:solidFill>
                <a:latin typeface="Source Sans Pro" panose="020B0503030403020204" pitchFamily="34" charset="0"/>
                <a:ea typeface="Source Sans Pro" panose="020B0503030403020204" pitchFamily="34" charset="0"/>
                <a:cs typeface="Open Sans"/>
                <a:sym typeface="Open Sans"/>
              </a:rPr>
              <a:t>Secondary survey</a:t>
            </a:r>
          </a:p>
        </p:txBody>
      </p:sp>
      <p:sp>
        <p:nvSpPr>
          <p:cNvPr id="18" name="AutoShape 9">
            <a:extLst>
              <a:ext uri="{FF2B5EF4-FFF2-40B4-BE49-F238E27FC236}">
                <a16:creationId xmlns:a16="http://schemas.microsoft.com/office/drawing/2014/main" id="{EFD7BE22-E3F8-87FF-BACA-91175B95A6C5}"/>
              </a:ext>
            </a:extLst>
          </p:cNvPr>
          <p:cNvSpPr/>
          <p:nvPr/>
        </p:nvSpPr>
        <p:spPr>
          <a:xfrm>
            <a:off x="2996227" y="4887602"/>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9" name="TextBox 10">
            <a:extLst>
              <a:ext uri="{FF2B5EF4-FFF2-40B4-BE49-F238E27FC236}">
                <a16:creationId xmlns:a16="http://schemas.microsoft.com/office/drawing/2014/main" id="{AA947D20-32FD-CB2C-E15B-6FE1412017E8}"/>
              </a:ext>
            </a:extLst>
          </p:cNvPr>
          <p:cNvSpPr txBox="1"/>
          <p:nvPr/>
        </p:nvSpPr>
        <p:spPr>
          <a:xfrm>
            <a:off x="3071945" y="5025406"/>
            <a:ext cx="8606037" cy="784958"/>
          </a:xfrm>
          <a:prstGeom prst="rect">
            <a:avLst/>
          </a:prstGeom>
        </p:spPr>
        <p:txBody>
          <a:bodyPr wrap="square" lIns="0" tIns="0" rIns="0" bIns="0" rtlCol="0" anchor="t">
            <a:spAutoFit/>
          </a:bodyPr>
          <a:lstStyle/>
          <a:p>
            <a:pPr>
              <a:lnSpc>
                <a:spcPts val="3239"/>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Head to toe exam- keep it brief – right distal radius fracture and right pre-tibial lacerations</a:t>
            </a:r>
          </a:p>
        </p:txBody>
      </p:sp>
      <p:sp>
        <p:nvSpPr>
          <p:cNvPr id="20" name="AutoShape 11">
            <a:extLst>
              <a:ext uri="{FF2B5EF4-FFF2-40B4-BE49-F238E27FC236}">
                <a16:creationId xmlns:a16="http://schemas.microsoft.com/office/drawing/2014/main" id="{2273766E-FCED-1356-9E4D-B91A43EF4E12}"/>
              </a:ext>
            </a:extLst>
          </p:cNvPr>
          <p:cNvSpPr/>
          <p:nvPr/>
        </p:nvSpPr>
        <p:spPr>
          <a:xfrm>
            <a:off x="2996227" y="5916879"/>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21" name="TextBox 12">
            <a:extLst>
              <a:ext uri="{FF2B5EF4-FFF2-40B4-BE49-F238E27FC236}">
                <a16:creationId xmlns:a16="http://schemas.microsoft.com/office/drawing/2014/main" id="{6D4896E4-1C40-B172-2104-0F1AFB5BA349}"/>
              </a:ext>
            </a:extLst>
          </p:cNvPr>
          <p:cNvSpPr txBox="1"/>
          <p:nvPr/>
        </p:nvSpPr>
        <p:spPr>
          <a:xfrm>
            <a:off x="3071945" y="6031739"/>
            <a:ext cx="8606037" cy="387222"/>
          </a:xfrm>
          <a:prstGeom prst="rect">
            <a:avLst/>
          </a:prstGeom>
        </p:spPr>
        <p:txBody>
          <a:bodyPr wrap="square" lIns="0" tIns="0" rIns="0" bIns="0" rtlCol="0" anchor="t">
            <a:spAutoFit/>
          </a:bodyPr>
          <a:lstStyle/>
          <a:p>
            <a:pPr>
              <a:lnSpc>
                <a:spcPts val="3239"/>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Ortho role-player to do the secondary survey. </a:t>
            </a:r>
          </a:p>
        </p:txBody>
      </p:sp>
      <p:sp>
        <p:nvSpPr>
          <p:cNvPr id="22" name="AutoShape 13">
            <a:extLst>
              <a:ext uri="{FF2B5EF4-FFF2-40B4-BE49-F238E27FC236}">
                <a16:creationId xmlns:a16="http://schemas.microsoft.com/office/drawing/2014/main" id="{2A09A335-0C53-CAB4-938D-D9E856ECDB8D}"/>
              </a:ext>
            </a:extLst>
          </p:cNvPr>
          <p:cNvSpPr/>
          <p:nvPr/>
        </p:nvSpPr>
        <p:spPr>
          <a:xfrm>
            <a:off x="2996227" y="6479994"/>
            <a:ext cx="8755272" cy="15990"/>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grpSp>
        <p:nvGrpSpPr>
          <p:cNvPr id="2" name="Group 12">
            <a:extLst>
              <a:ext uri="{FF2B5EF4-FFF2-40B4-BE49-F238E27FC236}">
                <a16:creationId xmlns:a16="http://schemas.microsoft.com/office/drawing/2014/main" id="{729A33BF-216D-65EF-6BC3-4C4DB9692198}"/>
              </a:ext>
            </a:extLst>
          </p:cNvPr>
          <p:cNvGrpSpPr>
            <a:grpSpLocks noChangeAspect="1"/>
          </p:cNvGrpSpPr>
          <p:nvPr/>
        </p:nvGrpSpPr>
        <p:grpSpPr>
          <a:xfrm>
            <a:off x="447610" y="785109"/>
            <a:ext cx="1734628" cy="5913767"/>
            <a:chOff x="0" y="0"/>
            <a:chExt cx="3004456" cy="10242918"/>
          </a:xfrm>
        </p:grpSpPr>
        <p:sp>
          <p:nvSpPr>
            <p:cNvPr id="3" name="Freeform 13">
              <a:extLst>
                <a:ext uri="{FF2B5EF4-FFF2-40B4-BE49-F238E27FC236}">
                  <a16:creationId xmlns:a16="http://schemas.microsoft.com/office/drawing/2014/main" id="{4B2B4152-665A-87F9-CFF3-0DD9B9CAF414}"/>
                </a:ext>
              </a:extLst>
            </p:cNvPr>
            <p:cNvSpPr/>
            <p:nvPr/>
          </p:nvSpPr>
          <p:spPr>
            <a:xfrm>
              <a:off x="0" y="0"/>
              <a:ext cx="3004439" cy="10242931"/>
            </a:xfrm>
            <a:custGeom>
              <a:avLst/>
              <a:gdLst/>
              <a:ahLst/>
              <a:cxnLst/>
              <a:rect l="l" t="t" r="r" b="b"/>
              <a:pathLst>
                <a:path w="3004439" h="10242931">
                  <a:moveTo>
                    <a:pt x="0" y="0"/>
                  </a:moveTo>
                  <a:lnTo>
                    <a:pt x="3004439" y="0"/>
                  </a:lnTo>
                  <a:lnTo>
                    <a:pt x="3004439" y="10242931"/>
                  </a:lnTo>
                  <a:lnTo>
                    <a:pt x="0" y="10242931"/>
                  </a:lnTo>
                  <a:lnTo>
                    <a:pt x="0" y="0"/>
                  </a:lnTo>
                  <a:close/>
                </a:path>
              </a:pathLst>
            </a:custGeom>
            <a:blipFill>
              <a:blip r:embed="rId2"/>
              <a:stretch>
                <a:fillRect l="-194611" t="-26065" r="-32054" b="-5683"/>
              </a:stretch>
            </a:blipFill>
          </p:spPr>
          <p:txBody>
            <a:bodyPr/>
            <a:lstStyle/>
            <a:p>
              <a:endParaRPr>
                <a:latin typeface="Source Sans Pro" panose="020B0503030403020204" pitchFamily="34" charset="0"/>
                <a:ea typeface="Source Sans Pro" panose="020B0503030403020204" pitchFamily="34" charset="0"/>
              </a:endParaRPr>
            </a:p>
          </p:txBody>
        </p:sp>
      </p:grpSp>
    </p:spTree>
    <p:extLst>
      <p:ext uri="{BB962C8B-B14F-4D97-AF65-F5344CB8AC3E}">
        <p14:creationId xmlns:p14="http://schemas.microsoft.com/office/powerpoint/2010/main" val="2176977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2192000" cy="6858000"/>
          <a:chOff x="0" y="0"/>
          <a:chExt cx="12192000" cy="6858000"/>
        </a:xfrm>
      </p:grpSpPr>
      <p:sp>
        <p:nvSpPr>
          <p:cNvPr id="2" name="Title 2"/>
          <p:cNvSpPr>
            <a:spLocks noGrp="1"/>
          </p:cNvSpPr>
          <p:nvPr>
            <p:ph type="title"/>
          </p:nvPr>
        </p:nvSpPr>
        <p:spPr>
          <a:xfrm>
            <a:off x="750842" y="782596"/>
            <a:ext cx="10515600" cy="1146176"/>
          </a:xfrm>
        </p:spPr>
        <p:txBody>
          <a:bodyPr>
            <a:noAutofit/>
          </a:bodyPr>
          <a:lstStyle/>
          <a:p>
            <a:pPr algn="l">
              <a:lnSpc>
                <a:spcPct val="150000"/>
              </a:lnSpc>
            </a:pPr>
            <a:r>
              <a:rPr lang="en-GB" sz="4400" dirty="0"/>
              <a:t>Injuries (time permitting)</a:t>
            </a:r>
          </a:p>
        </p:txBody>
      </p:sp>
      <p:grpSp>
        <p:nvGrpSpPr>
          <p:cNvPr id="5" name="Group 5"/>
          <p:cNvGrpSpPr/>
          <p:nvPr/>
        </p:nvGrpSpPr>
        <p:grpSpPr>
          <a:xfrm>
            <a:off x="700388" y="2575641"/>
            <a:ext cx="768494" cy="768494"/>
            <a:chOff x="0" y="0"/>
            <a:chExt cx="928248" cy="928248"/>
          </a:xfrm>
        </p:grpSpPr>
        <p:sp>
          <p:nvSpPr>
            <p:cNvPr id="6" name="Freeform 6"/>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2"/>
              <a:stretch>
                <a:fillRect/>
              </a:stretch>
            </a:blipFill>
          </p:spPr>
          <p:txBody>
            <a:bodyPr/>
            <a:lstStyle/>
            <a:p>
              <a:endParaRPr>
                <a:latin typeface="Source Sans Pro" panose="020B0503030403020204" pitchFamily="34" charset="0"/>
                <a:ea typeface="Source Sans Pro" panose="020B0503030403020204" pitchFamily="34" charset="0"/>
              </a:endParaRPr>
            </a:p>
          </p:txBody>
        </p:sp>
      </p:grpSp>
      <p:grpSp>
        <p:nvGrpSpPr>
          <p:cNvPr id="12" name="Group 12"/>
          <p:cNvGrpSpPr/>
          <p:nvPr/>
        </p:nvGrpSpPr>
        <p:grpSpPr>
          <a:xfrm>
            <a:off x="4827779" y="2575641"/>
            <a:ext cx="768494" cy="768494"/>
            <a:chOff x="0" y="0"/>
            <a:chExt cx="928248" cy="928248"/>
          </a:xfrm>
        </p:grpSpPr>
        <p:sp>
          <p:nvSpPr>
            <p:cNvPr id="13" name="Freeform 13"/>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3"/>
              <a:stretch>
                <a:fillRect/>
              </a:stretch>
            </a:blipFill>
          </p:spPr>
          <p:txBody>
            <a:bodyPr/>
            <a:lstStyle/>
            <a:p>
              <a:endParaRPr>
                <a:latin typeface="Source Sans Pro" panose="020B0503030403020204" pitchFamily="34" charset="0"/>
                <a:ea typeface="Source Sans Pro" panose="020B0503030403020204" pitchFamily="34" charset="0"/>
              </a:endParaRPr>
            </a:p>
          </p:txBody>
        </p:sp>
      </p:grpSp>
      <p:grpSp>
        <p:nvGrpSpPr>
          <p:cNvPr id="26" name="Group 26"/>
          <p:cNvGrpSpPr/>
          <p:nvPr/>
        </p:nvGrpSpPr>
        <p:grpSpPr>
          <a:xfrm>
            <a:off x="700388" y="4940873"/>
            <a:ext cx="768494" cy="768494"/>
            <a:chOff x="0" y="0"/>
            <a:chExt cx="928248" cy="928248"/>
          </a:xfrm>
        </p:grpSpPr>
        <p:sp>
          <p:nvSpPr>
            <p:cNvPr id="27" name="Freeform 27"/>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4"/>
              <a:stretch>
                <a:fillRect/>
              </a:stretch>
            </a:blipFill>
          </p:spPr>
          <p:txBody>
            <a:bodyPr/>
            <a:lstStyle/>
            <a:p>
              <a:endParaRPr>
                <a:latin typeface="Source Sans Pro" panose="020B0503030403020204" pitchFamily="34" charset="0"/>
                <a:ea typeface="Source Sans Pro" panose="020B0503030403020204" pitchFamily="34" charset="0"/>
              </a:endParaRPr>
            </a:p>
          </p:txBody>
        </p:sp>
      </p:grpSp>
      <p:grpSp>
        <p:nvGrpSpPr>
          <p:cNvPr id="33" name="Group 33"/>
          <p:cNvGrpSpPr/>
          <p:nvPr/>
        </p:nvGrpSpPr>
        <p:grpSpPr>
          <a:xfrm>
            <a:off x="4827779" y="4940873"/>
            <a:ext cx="768494" cy="768494"/>
            <a:chOff x="0" y="0"/>
            <a:chExt cx="928248" cy="928248"/>
          </a:xfrm>
        </p:grpSpPr>
        <p:sp>
          <p:nvSpPr>
            <p:cNvPr id="34" name="Freeform 34"/>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5"/>
              <a:stretch>
                <a:fillRect/>
              </a:stretch>
            </a:blipFill>
          </p:spPr>
          <p:txBody>
            <a:bodyPr/>
            <a:lstStyle/>
            <a:p>
              <a:endParaRPr>
                <a:latin typeface="Source Sans Pro" panose="020B0503030403020204" pitchFamily="34" charset="0"/>
                <a:ea typeface="Source Sans Pro" panose="020B0503030403020204" pitchFamily="34" charset="0"/>
              </a:endParaRPr>
            </a:p>
          </p:txBody>
        </p:sp>
      </p:grpSp>
      <p:grpSp>
        <p:nvGrpSpPr>
          <p:cNvPr id="8" name="Group 3">
            <a:extLst>
              <a:ext uri="{FF2B5EF4-FFF2-40B4-BE49-F238E27FC236}">
                <a16:creationId xmlns:a16="http://schemas.microsoft.com/office/drawing/2014/main" id="{539F9AE4-43A1-AD16-90D7-A50A24C84CE7}"/>
              </a:ext>
            </a:extLst>
          </p:cNvPr>
          <p:cNvGrpSpPr/>
          <p:nvPr/>
        </p:nvGrpSpPr>
        <p:grpSpPr>
          <a:xfrm>
            <a:off x="422140" y="2460383"/>
            <a:ext cx="1125343" cy="1162000"/>
            <a:chOff x="0" y="0"/>
            <a:chExt cx="1600428" cy="1600428"/>
          </a:xfrm>
        </p:grpSpPr>
        <p:sp>
          <p:nvSpPr>
            <p:cNvPr id="9" name="Freeform 4">
              <a:extLst>
                <a:ext uri="{FF2B5EF4-FFF2-40B4-BE49-F238E27FC236}">
                  <a16:creationId xmlns:a16="http://schemas.microsoft.com/office/drawing/2014/main" id="{BC48CE6D-165D-1867-764F-269728A12E2D}"/>
                </a:ext>
              </a:extLst>
            </p:cNvPr>
            <p:cNvSpPr/>
            <p:nvPr/>
          </p:nvSpPr>
          <p:spPr>
            <a:xfrm>
              <a:off x="0" y="0"/>
              <a:ext cx="1600454" cy="1600454"/>
            </a:xfrm>
            <a:custGeom>
              <a:avLst/>
              <a:gdLst/>
              <a:ahLst/>
              <a:cxnLst/>
              <a:rect l="l" t="t" r="r" b="b"/>
              <a:pathLst>
                <a:path w="1600454" h="1600454">
                  <a:moveTo>
                    <a:pt x="0" y="800227"/>
                  </a:moveTo>
                  <a:cubicBezTo>
                    <a:pt x="0" y="358267"/>
                    <a:pt x="358267" y="0"/>
                    <a:pt x="800227" y="0"/>
                  </a:cubicBezTo>
                  <a:cubicBezTo>
                    <a:pt x="1242187" y="0"/>
                    <a:pt x="1600454" y="358267"/>
                    <a:pt x="1600454" y="800227"/>
                  </a:cubicBezTo>
                  <a:cubicBezTo>
                    <a:pt x="1600454" y="1242187"/>
                    <a:pt x="1242187" y="1600454"/>
                    <a:pt x="800227" y="1600454"/>
                  </a:cubicBezTo>
                  <a:cubicBezTo>
                    <a:pt x="358267" y="1600454"/>
                    <a:pt x="0" y="1242187"/>
                    <a:pt x="0" y="800227"/>
                  </a:cubicBezTo>
                  <a:close/>
                </a:path>
              </a:pathLst>
            </a:custGeom>
            <a:solidFill>
              <a:srgbClr val="0077A3"/>
            </a:solid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10" name="Group 5">
            <a:extLst>
              <a:ext uri="{FF2B5EF4-FFF2-40B4-BE49-F238E27FC236}">
                <a16:creationId xmlns:a16="http://schemas.microsoft.com/office/drawing/2014/main" id="{F97524A4-F48A-ABF4-674C-303D0AF64FBD}"/>
              </a:ext>
            </a:extLst>
          </p:cNvPr>
          <p:cNvGrpSpPr/>
          <p:nvPr/>
        </p:nvGrpSpPr>
        <p:grpSpPr>
          <a:xfrm>
            <a:off x="700388" y="2670175"/>
            <a:ext cx="652699" cy="673960"/>
            <a:chOff x="0" y="0"/>
            <a:chExt cx="928248" cy="928248"/>
          </a:xfrm>
        </p:grpSpPr>
        <p:sp>
          <p:nvSpPr>
            <p:cNvPr id="11" name="Freeform 6">
              <a:extLst>
                <a:ext uri="{FF2B5EF4-FFF2-40B4-BE49-F238E27FC236}">
                  <a16:creationId xmlns:a16="http://schemas.microsoft.com/office/drawing/2014/main" id="{4E131A0A-CA80-5ED4-DAD2-707A162A0458}"/>
                </a:ext>
              </a:extLst>
            </p:cNvPr>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2"/>
              <a:stretch>
                <a:fillRect/>
              </a:stretch>
            </a:blip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14" name="Group 7">
            <a:extLst>
              <a:ext uri="{FF2B5EF4-FFF2-40B4-BE49-F238E27FC236}">
                <a16:creationId xmlns:a16="http://schemas.microsoft.com/office/drawing/2014/main" id="{238138E4-03A9-39E8-C2C9-78DA7D0E277C}"/>
              </a:ext>
            </a:extLst>
          </p:cNvPr>
          <p:cNvGrpSpPr/>
          <p:nvPr/>
        </p:nvGrpSpPr>
        <p:grpSpPr>
          <a:xfrm>
            <a:off x="1690408" y="2460383"/>
            <a:ext cx="2652596" cy="1162000"/>
            <a:chOff x="0" y="0"/>
            <a:chExt cx="3772440" cy="1600428"/>
          </a:xfrm>
        </p:grpSpPr>
        <p:sp>
          <p:nvSpPr>
            <p:cNvPr id="15" name="Freeform 8">
              <a:extLst>
                <a:ext uri="{FF2B5EF4-FFF2-40B4-BE49-F238E27FC236}">
                  <a16:creationId xmlns:a16="http://schemas.microsoft.com/office/drawing/2014/main" id="{C60ED5E3-3D08-FB1E-CDB3-28C8666D454D}"/>
                </a:ext>
              </a:extLst>
            </p:cNvPr>
            <p:cNvSpPr/>
            <p:nvPr/>
          </p:nvSpPr>
          <p:spPr>
            <a:xfrm>
              <a:off x="0" y="0"/>
              <a:ext cx="3772440" cy="1600428"/>
            </a:xfrm>
            <a:custGeom>
              <a:avLst/>
              <a:gdLst/>
              <a:ahLst/>
              <a:cxnLst/>
              <a:rect l="l" t="t" r="r" b="b"/>
              <a:pathLst>
                <a:path w="3772440" h="1600428">
                  <a:moveTo>
                    <a:pt x="0" y="0"/>
                  </a:moveTo>
                  <a:lnTo>
                    <a:pt x="3772440" y="0"/>
                  </a:lnTo>
                  <a:lnTo>
                    <a:pt x="3772440" y="1600428"/>
                  </a:lnTo>
                  <a:lnTo>
                    <a:pt x="0" y="1600428"/>
                  </a:lnTo>
                  <a:close/>
                </a:path>
              </a:pathLst>
            </a:custGeom>
            <a:solidFill>
              <a:srgbClr val="000000">
                <a:alpha val="0"/>
              </a:srgbClr>
            </a:solidFill>
          </p:spPr>
          <p:txBody>
            <a:bodyPr/>
            <a:lstStyle/>
            <a:p>
              <a:endParaRPr lang="en-US" sz="2000">
                <a:latin typeface="Source Sans Pro" panose="020B0503030403020204" pitchFamily="34" charset="0"/>
                <a:ea typeface="Source Sans Pro" panose="020B0503030403020204" pitchFamily="34" charset="0"/>
              </a:endParaRPr>
            </a:p>
          </p:txBody>
        </p:sp>
        <p:sp>
          <p:nvSpPr>
            <p:cNvPr id="16" name="TextBox 9">
              <a:extLst>
                <a:ext uri="{FF2B5EF4-FFF2-40B4-BE49-F238E27FC236}">
                  <a16:creationId xmlns:a16="http://schemas.microsoft.com/office/drawing/2014/main" id="{53295803-20F3-3B15-F490-891DC3A733C5}"/>
                </a:ext>
              </a:extLst>
            </p:cNvPr>
            <p:cNvSpPr txBox="1"/>
            <p:nvPr/>
          </p:nvSpPr>
          <p:spPr>
            <a:xfrm>
              <a:off x="0" y="38100"/>
              <a:ext cx="3772440" cy="1562328"/>
            </a:xfrm>
            <a:prstGeom prst="rect">
              <a:avLst/>
            </a:prstGeom>
          </p:spPr>
          <p:txBody>
            <a:bodyPr lIns="0" tIns="0" rIns="0" bIns="0" rtlCol="0" anchor="ctr"/>
            <a:lstStyle/>
            <a:p>
              <a:pPr algn="l">
                <a:lnSpc>
                  <a:spcPts val="3239"/>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CT head - right frontal contusion</a:t>
              </a:r>
            </a:p>
          </p:txBody>
        </p:sp>
      </p:grpSp>
      <p:grpSp>
        <p:nvGrpSpPr>
          <p:cNvPr id="17" name="Group 10">
            <a:extLst>
              <a:ext uri="{FF2B5EF4-FFF2-40B4-BE49-F238E27FC236}">
                <a16:creationId xmlns:a16="http://schemas.microsoft.com/office/drawing/2014/main" id="{B74C21D3-4F7F-1013-FA1C-8A0A20BDF405}"/>
              </a:ext>
            </a:extLst>
          </p:cNvPr>
          <p:cNvGrpSpPr/>
          <p:nvPr/>
        </p:nvGrpSpPr>
        <p:grpSpPr>
          <a:xfrm>
            <a:off x="4585389" y="2460383"/>
            <a:ext cx="1125343" cy="1162000"/>
            <a:chOff x="0" y="0"/>
            <a:chExt cx="1600428" cy="1600428"/>
          </a:xfrm>
        </p:grpSpPr>
        <p:sp>
          <p:nvSpPr>
            <p:cNvPr id="18" name="Freeform 11">
              <a:extLst>
                <a:ext uri="{FF2B5EF4-FFF2-40B4-BE49-F238E27FC236}">
                  <a16:creationId xmlns:a16="http://schemas.microsoft.com/office/drawing/2014/main" id="{0A9C9814-F153-5836-7E32-CC92171FD53A}"/>
                </a:ext>
              </a:extLst>
            </p:cNvPr>
            <p:cNvSpPr/>
            <p:nvPr/>
          </p:nvSpPr>
          <p:spPr>
            <a:xfrm>
              <a:off x="0" y="0"/>
              <a:ext cx="1600454" cy="1600454"/>
            </a:xfrm>
            <a:custGeom>
              <a:avLst/>
              <a:gdLst/>
              <a:ahLst/>
              <a:cxnLst/>
              <a:rect l="l" t="t" r="r" b="b"/>
              <a:pathLst>
                <a:path w="1600454" h="1600454">
                  <a:moveTo>
                    <a:pt x="0" y="800227"/>
                  </a:moveTo>
                  <a:cubicBezTo>
                    <a:pt x="0" y="358267"/>
                    <a:pt x="358267" y="0"/>
                    <a:pt x="800227" y="0"/>
                  </a:cubicBezTo>
                  <a:cubicBezTo>
                    <a:pt x="1242187" y="0"/>
                    <a:pt x="1600454" y="358267"/>
                    <a:pt x="1600454" y="800227"/>
                  </a:cubicBezTo>
                  <a:cubicBezTo>
                    <a:pt x="1600454" y="1242187"/>
                    <a:pt x="1242187" y="1600454"/>
                    <a:pt x="800227" y="1600454"/>
                  </a:cubicBezTo>
                  <a:cubicBezTo>
                    <a:pt x="358267" y="1600454"/>
                    <a:pt x="0" y="1242187"/>
                    <a:pt x="0" y="800227"/>
                  </a:cubicBezTo>
                  <a:close/>
                </a:path>
              </a:pathLst>
            </a:custGeom>
            <a:solidFill>
              <a:srgbClr val="11477B"/>
            </a:solid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21" name="Group 12">
            <a:extLst>
              <a:ext uri="{FF2B5EF4-FFF2-40B4-BE49-F238E27FC236}">
                <a16:creationId xmlns:a16="http://schemas.microsoft.com/office/drawing/2014/main" id="{4CA7A898-E565-DE0C-B9DB-D76308A2329C}"/>
              </a:ext>
            </a:extLst>
          </p:cNvPr>
          <p:cNvGrpSpPr/>
          <p:nvPr/>
        </p:nvGrpSpPr>
        <p:grpSpPr>
          <a:xfrm>
            <a:off x="4827779" y="2670175"/>
            <a:ext cx="652699" cy="673960"/>
            <a:chOff x="0" y="0"/>
            <a:chExt cx="928248" cy="928248"/>
          </a:xfrm>
        </p:grpSpPr>
        <p:sp>
          <p:nvSpPr>
            <p:cNvPr id="22" name="Freeform 13">
              <a:extLst>
                <a:ext uri="{FF2B5EF4-FFF2-40B4-BE49-F238E27FC236}">
                  <a16:creationId xmlns:a16="http://schemas.microsoft.com/office/drawing/2014/main" id="{870FE83F-9CD8-28D2-0DEE-720F1ACC5016}"/>
                </a:ext>
              </a:extLst>
            </p:cNvPr>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3"/>
              <a:stretch>
                <a:fillRect/>
              </a:stretch>
            </a:blip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23" name="Group 14">
            <a:extLst>
              <a:ext uri="{FF2B5EF4-FFF2-40B4-BE49-F238E27FC236}">
                <a16:creationId xmlns:a16="http://schemas.microsoft.com/office/drawing/2014/main" id="{AB307A9C-6F9E-1AC8-5D28-9EBEDE30D897}"/>
              </a:ext>
            </a:extLst>
          </p:cNvPr>
          <p:cNvGrpSpPr/>
          <p:nvPr/>
        </p:nvGrpSpPr>
        <p:grpSpPr>
          <a:xfrm>
            <a:off x="5907439" y="2460383"/>
            <a:ext cx="1473453" cy="1162000"/>
            <a:chOff x="0" y="0"/>
            <a:chExt cx="3772440" cy="1600428"/>
          </a:xfrm>
        </p:grpSpPr>
        <p:sp>
          <p:nvSpPr>
            <p:cNvPr id="24" name="Freeform 15">
              <a:extLst>
                <a:ext uri="{FF2B5EF4-FFF2-40B4-BE49-F238E27FC236}">
                  <a16:creationId xmlns:a16="http://schemas.microsoft.com/office/drawing/2014/main" id="{E47F1E15-32EC-48C5-F14C-19E4388A4586}"/>
                </a:ext>
              </a:extLst>
            </p:cNvPr>
            <p:cNvSpPr/>
            <p:nvPr/>
          </p:nvSpPr>
          <p:spPr>
            <a:xfrm>
              <a:off x="0" y="0"/>
              <a:ext cx="3772440" cy="1600428"/>
            </a:xfrm>
            <a:custGeom>
              <a:avLst/>
              <a:gdLst/>
              <a:ahLst/>
              <a:cxnLst/>
              <a:rect l="l" t="t" r="r" b="b"/>
              <a:pathLst>
                <a:path w="3772440" h="1600428">
                  <a:moveTo>
                    <a:pt x="0" y="0"/>
                  </a:moveTo>
                  <a:lnTo>
                    <a:pt x="3772440" y="0"/>
                  </a:lnTo>
                  <a:lnTo>
                    <a:pt x="3772440" y="1600428"/>
                  </a:lnTo>
                  <a:lnTo>
                    <a:pt x="0" y="1600428"/>
                  </a:lnTo>
                  <a:close/>
                </a:path>
              </a:pathLst>
            </a:custGeom>
            <a:solidFill>
              <a:srgbClr val="000000">
                <a:alpha val="0"/>
              </a:srgbClr>
            </a:solidFill>
          </p:spPr>
          <p:txBody>
            <a:bodyPr/>
            <a:lstStyle/>
            <a:p>
              <a:endParaRPr lang="en-US" sz="2000">
                <a:latin typeface="Source Sans Pro" panose="020B0503030403020204" pitchFamily="34" charset="0"/>
                <a:ea typeface="Source Sans Pro" panose="020B0503030403020204" pitchFamily="34" charset="0"/>
              </a:endParaRPr>
            </a:p>
          </p:txBody>
        </p:sp>
        <p:sp>
          <p:nvSpPr>
            <p:cNvPr id="25" name="TextBox 16">
              <a:extLst>
                <a:ext uri="{FF2B5EF4-FFF2-40B4-BE49-F238E27FC236}">
                  <a16:creationId xmlns:a16="http://schemas.microsoft.com/office/drawing/2014/main" id="{9193CABA-21B0-005D-E595-56E140920E9C}"/>
                </a:ext>
              </a:extLst>
            </p:cNvPr>
            <p:cNvSpPr txBox="1"/>
            <p:nvPr/>
          </p:nvSpPr>
          <p:spPr>
            <a:xfrm>
              <a:off x="0" y="38100"/>
              <a:ext cx="3772440" cy="1562328"/>
            </a:xfrm>
            <a:prstGeom prst="rect">
              <a:avLst/>
            </a:prstGeom>
          </p:spPr>
          <p:txBody>
            <a:bodyPr lIns="0" tIns="0" rIns="0" bIns="0" rtlCol="0" anchor="ctr"/>
            <a:lstStyle/>
            <a:p>
              <a:pPr algn="l">
                <a:lnSpc>
                  <a:spcPts val="3239"/>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CT c-spine - no fracture</a:t>
              </a:r>
            </a:p>
          </p:txBody>
        </p:sp>
      </p:grpSp>
      <p:grpSp>
        <p:nvGrpSpPr>
          <p:cNvPr id="28" name="Group 17">
            <a:extLst>
              <a:ext uri="{FF2B5EF4-FFF2-40B4-BE49-F238E27FC236}">
                <a16:creationId xmlns:a16="http://schemas.microsoft.com/office/drawing/2014/main" id="{CFCB428E-3B4C-BFF8-318B-151E3C080F7F}"/>
              </a:ext>
            </a:extLst>
          </p:cNvPr>
          <p:cNvGrpSpPr/>
          <p:nvPr/>
        </p:nvGrpSpPr>
        <p:grpSpPr>
          <a:xfrm>
            <a:off x="8067740" y="2423676"/>
            <a:ext cx="1125343" cy="1162000"/>
            <a:chOff x="0" y="0"/>
            <a:chExt cx="1600428" cy="1600428"/>
          </a:xfrm>
        </p:grpSpPr>
        <p:sp>
          <p:nvSpPr>
            <p:cNvPr id="29" name="Freeform 18">
              <a:extLst>
                <a:ext uri="{FF2B5EF4-FFF2-40B4-BE49-F238E27FC236}">
                  <a16:creationId xmlns:a16="http://schemas.microsoft.com/office/drawing/2014/main" id="{E3646651-04EF-8B69-B226-1EF0622CE9A7}"/>
                </a:ext>
              </a:extLst>
            </p:cNvPr>
            <p:cNvSpPr/>
            <p:nvPr/>
          </p:nvSpPr>
          <p:spPr>
            <a:xfrm>
              <a:off x="0" y="0"/>
              <a:ext cx="1600454" cy="1600454"/>
            </a:xfrm>
            <a:custGeom>
              <a:avLst/>
              <a:gdLst/>
              <a:ahLst/>
              <a:cxnLst/>
              <a:rect l="l" t="t" r="r" b="b"/>
              <a:pathLst>
                <a:path w="1600454" h="1600454">
                  <a:moveTo>
                    <a:pt x="0" y="800227"/>
                  </a:moveTo>
                  <a:cubicBezTo>
                    <a:pt x="0" y="358267"/>
                    <a:pt x="358267" y="0"/>
                    <a:pt x="800227" y="0"/>
                  </a:cubicBezTo>
                  <a:cubicBezTo>
                    <a:pt x="1242187" y="0"/>
                    <a:pt x="1600454" y="358267"/>
                    <a:pt x="1600454" y="800227"/>
                  </a:cubicBezTo>
                  <a:cubicBezTo>
                    <a:pt x="1600454" y="1242187"/>
                    <a:pt x="1242187" y="1600454"/>
                    <a:pt x="800227" y="1600454"/>
                  </a:cubicBezTo>
                  <a:cubicBezTo>
                    <a:pt x="358267" y="1600454"/>
                    <a:pt x="0" y="1242187"/>
                    <a:pt x="0" y="800227"/>
                  </a:cubicBezTo>
                  <a:close/>
                </a:path>
              </a:pathLst>
            </a:custGeom>
            <a:solidFill>
              <a:srgbClr val="0077A3"/>
            </a:solid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30" name="Group 19">
            <a:extLst>
              <a:ext uri="{FF2B5EF4-FFF2-40B4-BE49-F238E27FC236}">
                <a16:creationId xmlns:a16="http://schemas.microsoft.com/office/drawing/2014/main" id="{872D7406-3AE5-6B7E-6855-366BF856279B}"/>
              </a:ext>
            </a:extLst>
          </p:cNvPr>
          <p:cNvGrpSpPr/>
          <p:nvPr/>
        </p:nvGrpSpPr>
        <p:grpSpPr>
          <a:xfrm>
            <a:off x="8304065" y="2667698"/>
            <a:ext cx="652699" cy="673960"/>
            <a:chOff x="0" y="0"/>
            <a:chExt cx="928248" cy="928248"/>
          </a:xfrm>
        </p:grpSpPr>
        <p:sp>
          <p:nvSpPr>
            <p:cNvPr id="31" name="Freeform 20">
              <a:extLst>
                <a:ext uri="{FF2B5EF4-FFF2-40B4-BE49-F238E27FC236}">
                  <a16:creationId xmlns:a16="http://schemas.microsoft.com/office/drawing/2014/main" id="{875677F7-DD52-E81F-28D9-F4CD896812E2}"/>
                </a:ext>
              </a:extLst>
            </p:cNvPr>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6"/>
              <a:stretch>
                <a:fillRect/>
              </a:stretch>
            </a:blip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32" name="Group 21">
            <a:extLst>
              <a:ext uri="{FF2B5EF4-FFF2-40B4-BE49-F238E27FC236}">
                <a16:creationId xmlns:a16="http://schemas.microsoft.com/office/drawing/2014/main" id="{BD176FE7-A8B1-718D-408F-BEB2E212F21F}"/>
              </a:ext>
            </a:extLst>
          </p:cNvPr>
          <p:cNvGrpSpPr/>
          <p:nvPr/>
        </p:nvGrpSpPr>
        <p:grpSpPr>
          <a:xfrm>
            <a:off x="9464437" y="2077192"/>
            <a:ext cx="2252013" cy="2363889"/>
            <a:chOff x="0" y="-523626"/>
            <a:chExt cx="3811241" cy="3255794"/>
          </a:xfrm>
        </p:grpSpPr>
        <p:sp>
          <p:nvSpPr>
            <p:cNvPr id="35" name="Freeform 22">
              <a:extLst>
                <a:ext uri="{FF2B5EF4-FFF2-40B4-BE49-F238E27FC236}">
                  <a16:creationId xmlns:a16="http://schemas.microsoft.com/office/drawing/2014/main" id="{AC4907F0-C51B-99EB-EFF5-6A6D051A3788}"/>
                </a:ext>
              </a:extLst>
            </p:cNvPr>
            <p:cNvSpPr/>
            <p:nvPr/>
          </p:nvSpPr>
          <p:spPr>
            <a:xfrm>
              <a:off x="0" y="0"/>
              <a:ext cx="3772440" cy="2732168"/>
            </a:xfrm>
            <a:custGeom>
              <a:avLst/>
              <a:gdLst/>
              <a:ahLst/>
              <a:cxnLst/>
              <a:rect l="l" t="t" r="r" b="b"/>
              <a:pathLst>
                <a:path w="3772440" h="2732168">
                  <a:moveTo>
                    <a:pt x="0" y="0"/>
                  </a:moveTo>
                  <a:lnTo>
                    <a:pt x="3772440" y="0"/>
                  </a:lnTo>
                  <a:lnTo>
                    <a:pt x="3772440" y="2732168"/>
                  </a:lnTo>
                  <a:lnTo>
                    <a:pt x="0" y="2732168"/>
                  </a:lnTo>
                  <a:close/>
                </a:path>
              </a:pathLst>
            </a:custGeom>
            <a:solidFill>
              <a:srgbClr val="000000">
                <a:alpha val="0"/>
              </a:srgbClr>
            </a:solidFill>
          </p:spPr>
          <p:txBody>
            <a:bodyPr/>
            <a:lstStyle/>
            <a:p>
              <a:endParaRPr lang="en-US" sz="2000">
                <a:latin typeface="Source Sans Pro" panose="020B0503030403020204" pitchFamily="34" charset="0"/>
                <a:ea typeface="Source Sans Pro" panose="020B0503030403020204" pitchFamily="34" charset="0"/>
              </a:endParaRPr>
            </a:p>
          </p:txBody>
        </p:sp>
        <p:sp>
          <p:nvSpPr>
            <p:cNvPr id="36" name="TextBox 23">
              <a:extLst>
                <a:ext uri="{FF2B5EF4-FFF2-40B4-BE49-F238E27FC236}">
                  <a16:creationId xmlns:a16="http://schemas.microsoft.com/office/drawing/2014/main" id="{B984D1FD-3631-0730-D4C3-1B0FCAC726E5}"/>
                </a:ext>
              </a:extLst>
            </p:cNvPr>
            <p:cNvSpPr txBox="1"/>
            <p:nvPr/>
          </p:nvSpPr>
          <p:spPr>
            <a:xfrm>
              <a:off x="38801" y="-523626"/>
              <a:ext cx="3772440" cy="2694068"/>
            </a:xfrm>
            <a:prstGeom prst="rect">
              <a:avLst/>
            </a:prstGeom>
          </p:spPr>
          <p:txBody>
            <a:bodyPr lIns="0" tIns="0" rIns="0" bIns="0" rtlCol="0" anchor="ctr"/>
            <a:lstStyle/>
            <a:p>
              <a:pPr algn="l">
                <a:lnSpc>
                  <a:spcPts val="3239"/>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CT chest - multiple rib fractures on right but no flail segment</a:t>
              </a:r>
            </a:p>
          </p:txBody>
        </p:sp>
      </p:grpSp>
      <p:grpSp>
        <p:nvGrpSpPr>
          <p:cNvPr id="37" name="Group 24">
            <a:extLst>
              <a:ext uri="{FF2B5EF4-FFF2-40B4-BE49-F238E27FC236}">
                <a16:creationId xmlns:a16="http://schemas.microsoft.com/office/drawing/2014/main" id="{933C0CA6-77B7-5D22-46C8-625445C43A27}"/>
              </a:ext>
            </a:extLst>
          </p:cNvPr>
          <p:cNvGrpSpPr/>
          <p:nvPr/>
        </p:nvGrpSpPr>
        <p:grpSpPr>
          <a:xfrm>
            <a:off x="422140" y="4825613"/>
            <a:ext cx="1125343" cy="1162000"/>
            <a:chOff x="0" y="0"/>
            <a:chExt cx="1600428" cy="1600428"/>
          </a:xfrm>
        </p:grpSpPr>
        <p:sp>
          <p:nvSpPr>
            <p:cNvPr id="38" name="Freeform 25">
              <a:extLst>
                <a:ext uri="{FF2B5EF4-FFF2-40B4-BE49-F238E27FC236}">
                  <a16:creationId xmlns:a16="http://schemas.microsoft.com/office/drawing/2014/main" id="{35363EFC-95CA-502D-B108-3A9D47874E4E}"/>
                </a:ext>
              </a:extLst>
            </p:cNvPr>
            <p:cNvSpPr/>
            <p:nvPr/>
          </p:nvSpPr>
          <p:spPr>
            <a:xfrm>
              <a:off x="0" y="0"/>
              <a:ext cx="1600454" cy="1600454"/>
            </a:xfrm>
            <a:custGeom>
              <a:avLst/>
              <a:gdLst/>
              <a:ahLst/>
              <a:cxnLst/>
              <a:rect l="l" t="t" r="r" b="b"/>
              <a:pathLst>
                <a:path w="1600454" h="1600454">
                  <a:moveTo>
                    <a:pt x="0" y="800227"/>
                  </a:moveTo>
                  <a:cubicBezTo>
                    <a:pt x="0" y="358267"/>
                    <a:pt x="358267" y="0"/>
                    <a:pt x="800227" y="0"/>
                  </a:cubicBezTo>
                  <a:cubicBezTo>
                    <a:pt x="1242187" y="0"/>
                    <a:pt x="1600454" y="358267"/>
                    <a:pt x="1600454" y="800227"/>
                  </a:cubicBezTo>
                  <a:cubicBezTo>
                    <a:pt x="1600454" y="1242187"/>
                    <a:pt x="1242187" y="1600454"/>
                    <a:pt x="800227" y="1600454"/>
                  </a:cubicBezTo>
                  <a:cubicBezTo>
                    <a:pt x="358267" y="1600454"/>
                    <a:pt x="0" y="1242187"/>
                    <a:pt x="0" y="800227"/>
                  </a:cubicBezTo>
                  <a:close/>
                </a:path>
              </a:pathLst>
            </a:custGeom>
            <a:solidFill>
              <a:srgbClr val="0077A3"/>
            </a:solid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39" name="Group 26">
            <a:extLst>
              <a:ext uri="{FF2B5EF4-FFF2-40B4-BE49-F238E27FC236}">
                <a16:creationId xmlns:a16="http://schemas.microsoft.com/office/drawing/2014/main" id="{3BC0F6DB-F3A5-7D5E-66C2-204C7652ED9C}"/>
              </a:ext>
            </a:extLst>
          </p:cNvPr>
          <p:cNvGrpSpPr/>
          <p:nvPr/>
        </p:nvGrpSpPr>
        <p:grpSpPr>
          <a:xfrm>
            <a:off x="700388" y="5035407"/>
            <a:ext cx="652699" cy="673960"/>
            <a:chOff x="0" y="0"/>
            <a:chExt cx="928248" cy="928248"/>
          </a:xfrm>
        </p:grpSpPr>
        <p:sp>
          <p:nvSpPr>
            <p:cNvPr id="40" name="Freeform 27">
              <a:extLst>
                <a:ext uri="{FF2B5EF4-FFF2-40B4-BE49-F238E27FC236}">
                  <a16:creationId xmlns:a16="http://schemas.microsoft.com/office/drawing/2014/main" id="{CF4338E1-B0BA-3539-7DB6-B2ADE36415AD}"/>
                </a:ext>
              </a:extLst>
            </p:cNvPr>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4"/>
              <a:stretch>
                <a:fillRect/>
              </a:stretch>
            </a:blip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41" name="Group 28">
            <a:extLst>
              <a:ext uri="{FF2B5EF4-FFF2-40B4-BE49-F238E27FC236}">
                <a16:creationId xmlns:a16="http://schemas.microsoft.com/office/drawing/2014/main" id="{09D44AD3-BBA3-40F1-254E-476F3E0B90CA}"/>
              </a:ext>
            </a:extLst>
          </p:cNvPr>
          <p:cNvGrpSpPr/>
          <p:nvPr/>
        </p:nvGrpSpPr>
        <p:grpSpPr>
          <a:xfrm>
            <a:off x="1690408" y="4825613"/>
            <a:ext cx="2652596" cy="1162000"/>
            <a:chOff x="0" y="0"/>
            <a:chExt cx="3772440" cy="1600428"/>
          </a:xfrm>
        </p:grpSpPr>
        <p:sp>
          <p:nvSpPr>
            <p:cNvPr id="42" name="Freeform 29">
              <a:extLst>
                <a:ext uri="{FF2B5EF4-FFF2-40B4-BE49-F238E27FC236}">
                  <a16:creationId xmlns:a16="http://schemas.microsoft.com/office/drawing/2014/main" id="{C51CDAB7-B150-0292-0CAD-D6E0377D43E4}"/>
                </a:ext>
              </a:extLst>
            </p:cNvPr>
            <p:cNvSpPr/>
            <p:nvPr/>
          </p:nvSpPr>
          <p:spPr>
            <a:xfrm>
              <a:off x="0" y="0"/>
              <a:ext cx="3772440" cy="1600428"/>
            </a:xfrm>
            <a:custGeom>
              <a:avLst/>
              <a:gdLst/>
              <a:ahLst/>
              <a:cxnLst/>
              <a:rect l="l" t="t" r="r" b="b"/>
              <a:pathLst>
                <a:path w="3772440" h="1600428">
                  <a:moveTo>
                    <a:pt x="0" y="0"/>
                  </a:moveTo>
                  <a:lnTo>
                    <a:pt x="3772440" y="0"/>
                  </a:lnTo>
                  <a:lnTo>
                    <a:pt x="3772440" y="1600428"/>
                  </a:lnTo>
                  <a:lnTo>
                    <a:pt x="0" y="1600428"/>
                  </a:lnTo>
                  <a:close/>
                </a:path>
              </a:pathLst>
            </a:custGeom>
            <a:solidFill>
              <a:srgbClr val="000000">
                <a:alpha val="0"/>
              </a:srgbClr>
            </a:solidFill>
          </p:spPr>
          <p:txBody>
            <a:bodyPr/>
            <a:lstStyle/>
            <a:p>
              <a:endParaRPr lang="en-US" sz="2000">
                <a:latin typeface="Source Sans Pro" panose="020B0503030403020204" pitchFamily="34" charset="0"/>
                <a:ea typeface="Source Sans Pro" panose="020B0503030403020204" pitchFamily="34" charset="0"/>
              </a:endParaRPr>
            </a:p>
          </p:txBody>
        </p:sp>
        <p:sp>
          <p:nvSpPr>
            <p:cNvPr id="43" name="TextBox 30">
              <a:extLst>
                <a:ext uri="{FF2B5EF4-FFF2-40B4-BE49-F238E27FC236}">
                  <a16:creationId xmlns:a16="http://schemas.microsoft.com/office/drawing/2014/main" id="{E0006D9A-A0B3-F3BE-C6AF-CBD149641E4E}"/>
                </a:ext>
              </a:extLst>
            </p:cNvPr>
            <p:cNvSpPr txBox="1"/>
            <p:nvPr/>
          </p:nvSpPr>
          <p:spPr>
            <a:xfrm>
              <a:off x="0" y="38100"/>
              <a:ext cx="3772440" cy="1562328"/>
            </a:xfrm>
            <a:prstGeom prst="rect">
              <a:avLst/>
            </a:prstGeom>
          </p:spPr>
          <p:txBody>
            <a:bodyPr lIns="0" tIns="0" rIns="0" bIns="0" rtlCol="0" anchor="ctr"/>
            <a:lstStyle/>
            <a:p>
              <a:pPr algn="l">
                <a:lnSpc>
                  <a:spcPts val="3239"/>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CT abdomen - no injuries</a:t>
              </a:r>
            </a:p>
          </p:txBody>
        </p:sp>
      </p:grpSp>
      <p:grpSp>
        <p:nvGrpSpPr>
          <p:cNvPr id="44" name="Group 31">
            <a:extLst>
              <a:ext uri="{FF2B5EF4-FFF2-40B4-BE49-F238E27FC236}">
                <a16:creationId xmlns:a16="http://schemas.microsoft.com/office/drawing/2014/main" id="{7B0EDB2B-CCD8-29F5-28BA-AA5ABAB45539}"/>
              </a:ext>
            </a:extLst>
          </p:cNvPr>
          <p:cNvGrpSpPr/>
          <p:nvPr/>
        </p:nvGrpSpPr>
        <p:grpSpPr>
          <a:xfrm>
            <a:off x="4585389" y="4825613"/>
            <a:ext cx="1125343" cy="1162000"/>
            <a:chOff x="0" y="0"/>
            <a:chExt cx="1600428" cy="1600428"/>
          </a:xfrm>
        </p:grpSpPr>
        <p:sp>
          <p:nvSpPr>
            <p:cNvPr id="45" name="Freeform 32">
              <a:extLst>
                <a:ext uri="{FF2B5EF4-FFF2-40B4-BE49-F238E27FC236}">
                  <a16:creationId xmlns:a16="http://schemas.microsoft.com/office/drawing/2014/main" id="{2A6CDD28-E4AE-330E-FAFB-0F7034B347C6}"/>
                </a:ext>
              </a:extLst>
            </p:cNvPr>
            <p:cNvSpPr/>
            <p:nvPr/>
          </p:nvSpPr>
          <p:spPr>
            <a:xfrm>
              <a:off x="0" y="0"/>
              <a:ext cx="1600454" cy="1600454"/>
            </a:xfrm>
            <a:custGeom>
              <a:avLst/>
              <a:gdLst/>
              <a:ahLst/>
              <a:cxnLst/>
              <a:rect l="l" t="t" r="r" b="b"/>
              <a:pathLst>
                <a:path w="1600454" h="1600454">
                  <a:moveTo>
                    <a:pt x="0" y="800227"/>
                  </a:moveTo>
                  <a:cubicBezTo>
                    <a:pt x="0" y="358267"/>
                    <a:pt x="358267" y="0"/>
                    <a:pt x="800227" y="0"/>
                  </a:cubicBezTo>
                  <a:cubicBezTo>
                    <a:pt x="1242187" y="0"/>
                    <a:pt x="1600454" y="358267"/>
                    <a:pt x="1600454" y="800227"/>
                  </a:cubicBezTo>
                  <a:cubicBezTo>
                    <a:pt x="1600454" y="1242187"/>
                    <a:pt x="1242187" y="1600454"/>
                    <a:pt x="800227" y="1600454"/>
                  </a:cubicBezTo>
                  <a:cubicBezTo>
                    <a:pt x="358267" y="1600454"/>
                    <a:pt x="0" y="1242187"/>
                    <a:pt x="0" y="800227"/>
                  </a:cubicBezTo>
                  <a:close/>
                </a:path>
              </a:pathLst>
            </a:custGeom>
            <a:solidFill>
              <a:srgbClr val="11477B"/>
            </a:solid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46" name="Group 33">
            <a:extLst>
              <a:ext uri="{FF2B5EF4-FFF2-40B4-BE49-F238E27FC236}">
                <a16:creationId xmlns:a16="http://schemas.microsoft.com/office/drawing/2014/main" id="{A612AA65-9489-1476-2BD6-30B062077285}"/>
              </a:ext>
            </a:extLst>
          </p:cNvPr>
          <p:cNvGrpSpPr/>
          <p:nvPr/>
        </p:nvGrpSpPr>
        <p:grpSpPr>
          <a:xfrm>
            <a:off x="4827779" y="5035407"/>
            <a:ext cx="652699" cy="673960"/>
            <a:chOff x="0" y="0"/>
            <a:chExt cx="928248" cy="928248"/>
          </a:xfrm>
        </p:grpSpPr>
        <p:sp>
          <p:nvSpPr>
            <p:cNvPr id="47" name="Freeform 34">
              <a:extLst>
                <a:ext uri="{FF2B5EF4-FFF2-40B4-BE49-F238E27FC236}">
                  <a16:creationId xmlns:a16="http://schemas.microsoft.com/office/drawing/2014/main" id="{F3635E99-03CF-4CB7-97E0-CAC9F269D608}"/>
                </a:ext>
              </a:extLst>
            </p:cNvPr>
            <p:cNvSpPr/>
            <p:nvPr/>
          </p:nvSpPr>
          <p:spPr>
            <a:xfrm>
              <a:off x="0" y="0"/>
              <a:ext cx="928243" cy="928243"/>
            </a:xfrm>
            <a:custGeom>
              <a:avLst/>
              <a:gdLst/>
              <a:ahLst/>
              <a:cxnLst/>
              <a:rect l="l" t="t" r="r" b="b"/>
              <a:pathLst>
                <a:path w="928243" h="928243">
                  <a:moveTo>
                    <a:pt x="0" y="0"/>
                  </a:moveTo>
                  <a:lnTo>
                    <a:pt x="928243" y="0"/>
                  </a:lnTo>
                  <a:lnTo>
                    <a:pt x="928243" y="928243"/>
                  </a:lnTo>
                  <a:lnTo>
                    <a:pt x="0" y="928243"/>
                  </a:lnTo>
                  <a:close/>
                </a:path>
              </a:pathLst>
            </a:custGeom>
            <a:blipFill>
              <a:blip r:embed="rId5"/>
              <a:stretch>
                <a:fillRect/>
              </a:stretch>
            </a:blipFill>
          </p:spPr>
          <p:txBody>
            <a:bodyPr/>
            <a:lstStyle/>
            <a:p>
              <a:endParaRPr lang="en-US" sz="2000">
                <a:latin typeface="Source Sans Pro" panose="020B0503030403020204" pitchFamily="34" charset="0"/>
                <a:ea typeface="Source Sans Pro" panose="020B0503030403020204" pitchFamily="34" charset="0"/>
              </a:endParaRPr>
            </a:p>
          </p:txBody>
        </p:sp>
      </p:grpSp>
      <p:grpSp>
        <p:nvGrpSpPr>
          <p:cNvPr id="48" name="Group 35">
            <a:extLst>
              <a:ext uri="{FF2B5EF4-FFF2-40B4-BE49-F238E27FC236}">
                <a16:creationId xmlns:a16="http://schemas.microsoft.com/office/drawing/2014/main" id="{D3A428FC-0687-A86F-6E19-9F7481B94C4A}"/>
              </a:ext>
            </a:extLst>
          </p:cNvPr>
          <p:cNvGrpSpPr/>
          <p:nvPr/>
        </p:nvGrpSpPr>
        <p:grpSpPr>
          <a:xfrm>
            <a:off x="5907439" y="4825613"/>
            <a:ext cx="2652596" cy="1162000"/>
            <a:chOff x="0" y="0"/>
            <a:chExt cx="3772440" cy="1600428"/>
          </a:xfrm>
        </p:grpSpPr>
        <p:sp>
          <p:nvSpPr>
            <p:cNvPr id="49" name="Freeform 36">
              <a:extLst>
                <a:ext uri="{FF2B5EF4-FFF2-40B4-BE49-F238E27FC236}">
                  <a16:creationId xmlns:a16="http://schemas.microsoft.com/office/drawing/2014/main" id="{73EA08EA-B5E6-1698-365B-9A11120772F0}"/>
                </a:ext>
              </a:extLst>
            </p:cNvPr>
            <p:cNvSpPr/>
            <p:nvPr/>
          </p:nvSpPr>
          <p:spPr>
            <a:xfrm>
              <a:off x="0" y="0"/>
              <a:ext cx="3772440" cy="1600428"/>
            </a:xfrm>
            <a:custGeom>
              <a:avLst/>
              <a:gdLst/>
              <a:ahLst/>
              <a:cxnLst/>
              <a:rect l="l" t="t" r="r" b="b"/>
              <a:pathLst>
                <a:path w="3772440" h="1600428">
                  <a:moveTo>
                    <a:pt x="0" y="0"/>
                  </a:moveTo>
                  <a:lnTo>
                    <a:pt x="3772440" y="0"/>
                  </a:lnTo>
                  <a:lnTo>
                    <a:pt x="3772440" y="1600428"/>
                  </a:lnTo>
                  <a:lnTo>
                    <a:pt x="0" y="1600428"/>
                  </a:lnTo>
                  <a:close/>
                </a:path>
              </a:pathLst>
            </a:custGeom>
            <a:solidFill>
              <a:srgbClr val="000000">
                <a:alpha val="0"/>
              </a:srgbClr>
            </a:solidFill>
          </p:spPr>
          <p:txBody>
            <a:bodyPr/>
            <a:lstStyle/>
            <a:p>
              <a:endParaRPr lang="en-US" sz="2000">
                <a:latin typeface="Source Sans Pro" panose="020B0503030403020204" pitchFamily="34" charset="0"/>
                <a:ea typeface="Source Sans Pro" panose="020B0503030403020204" pitchFamily="34" charset="0"/>
              </a:endParaRPr>
            </a:p>
          </p:txBody>
        </p:sp>
        <p:sp>
          <p:nvSpPr>
            <p:cNvPr id="50" name="TextBox 37">
              <a:extLst>
                <a:ext uri="{FF2B5EF4-FFF2-40B4-BE49-F238E27FC236}">
                  <a16:creationId xmlns:a16="http://schemas.microsoft.com/office/drawing/2014/main" id="{727B526C-C043-E39A-847E-4D58B84F0D3E}"/>
                </a:ext>
              </a:extLst>
            </p:cNvPr>
            <p:cNvSpPr txBox="1"/>
            <p:nvPr/>
          </p:nvSpPr>
          <p:spPr>
            <a:xfrm>
              <a:off x="0" y="38100"/>
              <a:ext cx="3772440" cy="1562328"/>
            </a:xfrm>
            <a:prstGeom prst="rect">
              <a:avLst/>
            </a:prstGeom>
          </p:spPr>
          <p:txBody>
            <a:bodyPr lIns="0" tIns="0" rIns="0" bIns="0" rtlCol="0" anchor="ctr"/>
            <a:lstStyle/>
            <a:p>
              <a:pPr algn="l">
                <a:lnSpc>
                  <a:spcPts val="3239"/>
                </a:lnSpc>
              </a:pPr>
              <a:r>
                <a:rPr lang="en-US" sz="2000">
                  <a:solidFill>
                    <a:srgbClr val="000000"/>
                  </a:solidFill>
                  <a:latin typeface="Source Sans Pro" panose="020B0503030403020204" pitchFamily="34" charset="0"/>
                  <a:ea typeface="Source Sans Pro" panose="020B0503030403020204" pitchFamily="34" charset="0"/>
                  <a:cs typeface="Open Sans"/>
                  <a:sym typeface="Open Sans"/>
                </a:rPr>
                <a:t>CT pelvis – # right NOF</a:t>
              </a: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CB7DF-FBB9-E616-C2AD-310FADC9543C}"/>
            </a:ext>
          </a:extLst>
        </p:cNvPr>
        <p:cNvGrpSpPr/>
        <p:nvPr/>
      </p:nvGrpSpPr>
      <p:grpSpPr>
        <a:xfrm>
          <a:off x="0" y="0"/>
          <a:ext cx="12192000" cy="6858000"/>
          <a:chOff x="0" y="0"/>
          <a:chExt cx="12192000" cy="6858000"/>
        </a:xfrm>
      </p:grpSpPr>
      <p:sp>
        <p:nvSpPr>
          <p:cNvPr id="2" name="Title 2">
            <a:extLst>
              <a:ext uri="{FF2B5EF4-FFF2-40B4-BE49-F238E27FC236}">
                <a16:creationId xmlns:a16="http://schemas.microsoft.com/office/drawing/2014/main" id="{662F6C5F-6D20-59B7-9DD9-0828C76A0607}"/>
              </a:ext>
            </a:extLst>
          </p:cNvPr>
          <p:cNvSpPr>
            <a:spLocks noGrp="1"/>
          </p:cNvSpPr>
          <p:nvPr>
            <p:ph type="title"/>
          </p:nvPr>
        </p:nvSpPr>
        <p:spPr>
          <a:xfrm>
            <a:off x="753922" y="1029093"/>
            <a:ext cx="3687449" cy="5205017"/>
          </a:xfrm>
        </p:spPr>
        <p:txBody>
          <a:bodyPr>
            <a:noAutofit/>
          </a:bodyPr>
          <a:lstStyle/>
          <a:p>
            <a:pPr algn="l">
              <a:lnSpc>
                <a:spcPct val="150000"/>
              </a:lnSpc>
            </a:pPr>
            <a:r>
              <a:rPr lang="en-GB" dirty="0"/>
              <a:t>Silver survey</a:t>
            </a:r>
            <a:r>
              <a:rPr lang="en-GB" sz="4400" dirty="0"/>
              <a:t> (</a:t>
            </a:r>
            <a:r>
              <a:rPr lang="en-GB" dirty="0"/>
              <a:t>special focus</a:t>
            </a:r>
            <a:r>
              <a:rPr lang="en-GB" sz="4400" dirty="0"/>
              <a:t>)</a:t>
            </a:r>
          </a:p>
        </p:txBody>
      </p:sp>
      <p:sp>
        <p:nvSpPr>
          <p:cNvPr id="3" name="AutoShape 3">
            <a:extLst>
              <a:ext uri="{FF2B5EF4-FFF2-40B4-BE49-F238E27FC236}">
                <a16:creationId xmlns:a16="http://schemas.microsoft.com/office/drawing/2014/main" id="{9123CAD1-AA88-A70B-25C1-2F3D9C7BCB39}"/>
              </a:ext>
            </a:extLst>
          </p:cNvPr>
          <p:cNvSpPr/>
          <p:nvPr/>
        </p:nvSpPr>
        <p:spPr>
          <a:xfrm>
            <a:off x="4752425" y="1545386"/>
            <a:ext cx="6724555" cy="15223"/>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4" name="TextBox 4">
            <a:extLst>
              <a:ext uri="{FF2B5EF4-FFF2-40B4-BE49-F238E27FC236}">
                <a16:creationId xmlns:a16="http://schemas.microsoft.com/office/drawing/2014/main" id="{F9E58CC8-C00E-92F6-36A6-FF67233DA71D}"/>
              </a:ext>
            </a:extLst>
          </p:cNvPr>
          <p:cNvSpPr txBox="1"/>
          <p:nvPr/>
        </p:nvSpPr>
        <p:spPr>
          <a:xfrm>
            <a:off x="4828144" y="1624270"/>
            <a:ext cx="6609934" cy="1195327"/>
          </a:xfrm>
          <a:prstGeom prst="rect">
            <a:avLst/>
          </a:prstGeom>
        </p:spPr>
        <p:txBody>
          <a:bodyPr wrap="square" lIns="0" tIns="0" rIns="0" bIns="0" rtlCol="0" anchor="t">
            <a:spAutoFit/>
          </a:bodyPr>
          <a:lstStyle/>
          <a:p>
            <a:pPr>
              <a:lnSpc>
                <a:spcPts val="3239"/>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The purpose of the Silver Survey is to consolidate the findings of the primary and secondary surveys as well as identifying any individual risk factors for the development of delirium. </a:t>
            </a:r>
          </a:p>
        </p:txBody>
      </p:sp>
      <p:sp>
        <p:nvSpPr>
          <p:cNvPr id="7" name="AutoShape 5">
            <a:extLst>
              <a:ext uri="{FF2B5EF4-FFF2-40B4-BE49-F238E27FC236}">
                <a16:creationId xmlns:a16="http://schemas.microsoft.com/office/drawing/2014/main" id="{A079D964-D3F2-F7FF-9977-1AF1089A9234}"/>
              </a:ext>
            </a:extLst>
          </p:cNvPr>
          <p:cNvSpPr/>
          <p:nvPr/>
        </p:nvSpPr>
        <p:spPr>
          <a:xfrm>
            <a:off x="4752425" y="3363558"/>
            <a:ext cx="6724555" cy="15223"/>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19" name="TextBox 6">
            <a:extLst>
              <a:ext uri="{FF2B5EF4-FFF2-40B4-BE49-F238E27FC236}">
                <a16:creationId xmlns:a16="http://schemas.microsoft.com/office/drawing/2014/main" id="{8F89AB67-2337-B69D-D1F9-C18BE7EC911F}"/>
              </a:ext>
            </a:extLst>
          </p:cNvPr>
          <p:cNvSpPr txBox="1"/>
          <p:nvPr/>
        </p:nvSpPr>
        <p:spPr>
          <a:xfrm>
            <a:off x="4777399" y="3432998"/>
            <a:ext cx="6609934" cy="2016065"/>
          </a:xfrm>
          <a:prstGeom prst="rect">
            <a:avLst/>
          </a:prstGeom>
        </p:spPr>
        <p:txBody>
          <a:bodyPr wrap="square" lIns="0" tIns="0" rIns="0" bIns="0" rtlCol="0" anchor="t">
            <a:spAutoFit/>
          </a:bodyPr>
          <a:lstStyle/>
          <a:p>
            <a:pPr>
              <a:lnSpc>
                <a:spcPts val="3239"/>
              </a:lnSpc>
            </a:pP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It may not be possible to conduct such an assessment in the Emergency Department, especially if the patient is due to be transferred to theatre or critical care. However it should be completed as soon as it is safe to do so.</a:t>
            </a:r>
          </a:p>
          <a:p>
            <a:pPr algn="l">
              <a:lnSpc>
                <a:spcPts val="3239"/>
              </a:lnSpc>
            </a:pPr>
            <a:endParaRPr lang="en-US" sz="2000" dirty="0">
              <a:solidFill>
                <a:srgbClr val="000000"/>
              </a:solidFill>
              <a:latin typeface="Source Sans Pro" panose="020B0503030403020204" pitchFamily="34" charset="0"/>
              <a:ea typeface="Source Sans Pro" panose="020B0503030403020204" pitchFamily="34" charset="0"/>
              <a:cs typeface="Open Sans"/>
              <a:sym typeface="Open Sans"/>
            </a:endParaRPr>
          </a:p>
        </p:txBody>
      </p:sp>
      <p:sp>
        <p:nvSpPr>
          <p:cNvPr id="20" name="AutoShape 7">
            <a:extLst>
              <a:ext uri="{FF2B5EF4-FFF2-40B4-BE49-F238E27FC236}">
                <a16:creationId xmlns:a16="http://schemas.microsoft.com/office/drawing/2014/main" id="{BBBB36C4-9B42-CA96-3A54-DE01F167776E}"/>
              </a:ext>
            </a:extLst>
          </p:cNvPr>
          <p:cNvSpPr/>
          <p:nvPr/>
        </p:nvSpPr>
        <p:spPr>
          <a:xfrm>
            <a:off x="4662778" y="5530472"/>
            <a:ext cx="6724555" cy="15223"/>
          </a:xfrm>
          <a:prstGeom prst="line">
            <a:avLst/>
          </a:prstGeom>
          <a:ln w="9525" cap="rnd">
            <a:solidFill>
              <a:srgbClr val="11477B"/>
            </a:solidFill>
            <a:prstDash val="solid"/>
            <a:headEnd type="none" w="sm" len="sm"/>
            <a:tailEnd type="none" w="sm" len="sm"/>
          </a:ln>
        </p:spPr>
        <p:txBody>
          <a:bodyPr/>
          <a:lstStyle/>
          <a:p>
            <a:endParaRPr lang="en-US" sz="2400">
              <a:latin typeface="Source Sans Pro" panose="020B0503030403020204" pitchFamily="34" charset="0"/>
              <a:ea typeface="Source Sans Pro" panose="020B0503030403020204" pitchFamily="34" charset="0"/>
            </a:endParaRPr>
          </a:p>
        </p:txBody>
      </p:sp>
      <p:sp>
        <p:nvSpPr>
          <p:cNvPr id="52" name="TextBox 51">
            <a:extLst>
              <a:ext uri="{FF2B5EF4-FFF2-40B4-BE49-F238E27FC236}">
                <a16:creationId xmlns:a16="http://schemas.microsoft.com/office/drawing/2014/main" id="{D54B1889-53E1-8674-02BB-51499DAE47C4}"/>
              </a:ext>
            </a:extLst>
          </p:cNvPr>
          <p:cNvSpPr txBox="1"/>
          <p:nvPr/>
        </p:nvSpPr>
        <p:spPr>
          <a:xfrm>
            <a:off x="4698636" y="5588652"/>
            <a:ext cx="6724556" cy="1015663"/>
          </a:xfrm>
          <a:prstGeom prst="rect">
            <a:avLst/>
          </a:prstGeom>
          <a:noFill/>
        </p:spPr>
        <p:txBody>
          <a:bodyPr wrap="square" rtlCol="0">
            <a:spAutoFit/>
          </a:bodyPr>
          <a:lstStyle/>
          <a:p>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Handouts for Silver Survey to be given to candidates. </a:t>
            </a:r>
            <a:b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br>
            <a:r>
              <a:rPr lang="en-US" sz="2000" dirty="0">
                <a:solidFill>
                  <a:srgbClr val="000000"/>
                </a:solidFill>
                <a:latin typeface="Source Sans Pro" panose="020B0503030403020204" pitchFamily="34" charset="0"/>
                <a:ea typeface="Source Sans Pro" panose="020B0503030403020204" pitchFamily="34" charset="0"/>
                <a:cs typeface="Open Sans"/>
                <a:sym typeface="Open Sans"/>
              </a:rPr>
              <a:t>(PDF uploaded separately)</a:t>
            </a:r>
          </a:p>
          <a:p>
            <a:endParaRPr lang="en-US" sz="2000" dirty="0">
              <a:latin typeface="Source Sans Pro" panose="020B0503030403020204" pitchFamily="34" charset="0"/>
              <a:ea typeface="Source Sans Pro" panose="020B0503030403020204" pitchFamily="34" charset="0"/>
            </a:endParaRPr>
          </a:p>
        </p:txBody>
      </p:sp>
    </p:spTree>
    <p:extLst>
      <p:ext uri="{BB962C8B-B14F-4D97-AF65-F5344CB8AC3E}">
        <p14:creationId xmlns:p14="http://schemas.microsoft.com/office/powerpoint/2010/main" val="1410929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12192000" cy="6858000"/>
          <a:chOff x="0" y="0"/>
          <a:chExt cx="12192000" cy="6858000"/>
        </a:xfrm>
      </p:grpSpPr>
      <p:sp>
        <p:nvSpPr>
          <p:cNvPr id="2" name="Title 2"/>
          <p:cNvSpPr>
            <a:spLocks noGrp="1"/>
          </p:cNvSpPr>
          <p:nvPr>
            <p:ph type="title"/>
          </p:nvPr>
        </p:nvSpPr>
        <p:spPr/>
        <p:txBody>
          <a:bodyPr>
            <a:noAutofit/>
          </a:bodyPr>
          <a:lstStyle/>
          <a:p>
            <a:pPr algn="l">
              <a:lnSpc>
                <a:spcPct val="150000"/>
              </a:lnSpc>
            </a:pPr>
            <a:r>
              <a:rPr lang="en-GB" sz="4400" dirty="0"/>
              <a:t>Further reading</a:t>
            </a:r>
          </a:p>
        </p:txBody>
      </p:sp>
      <p:grpSp>
        <p:nvGrpSpPr>
          <p:cNvPr id="4" name="Group 4"/>
          <p:cNvGrpSpPr>
            <a:grpSpLocks noChangeAspect="1"/>
          </p:cNvGrpSpPr>
          <p:nvPr/>
        </p:nvGrpSpPr>
        <p:grpSpPr>
          <a:xfrm>
            <a:off x="9297730" y="4031492"/>
            <a:ext cx="2469408" cy="2507117"/>
            <a:chOff x="0" y="0"/>
            <a:chExt cx="4511192" cy="4580080"/>
          </a:xfrm>
        </p:grpSpPr>
        <p:sp>
          <p:nvSpPr>
            <p:cNvPr id="5" name="Freeform 5" descr="A qr code with blue squares  AI-generated content may be incorrect."/>
            <p:cNvSpPr/>
            <p:nvPr/>
          </p:nvSpPr>
          <p:spPr>
            <a:xfrm>
              <a:off x="0" y="0"/>
              <a:ext cx="4511167" cy="4580128"/>
            </a:xfrm>
            <a:custGeom>
              <a:avLst/>
              <a:gdLst/>
              <a:ahLst/>
              <a:cxnLst/>
              <a:rect l="l" t="t" r="r" b="b"/>
              <a:pathLst>
                <a:path w="4511167" h="4580128">
                  <a:moveTo>
                    <a:pt x="0" y="0"/>
                  </a:moveTo>
                  <a:lnTo>
                    <a:pt x="4511167" y="0"/>
                  </a:lnTo>
                  <a:lnTo>
                    <a:pt x="4511167" y="4580128"/>
                  </a:lnTo>
                  <a:lnTo>
                    <a:pt x="0" y="4580128"/>
                  </a:lnTo>
                  <a:lnTo>
                    <a:pt x="0" y="0"/>
                  </a:lnTo>
                  <a:close/>
                </a:path>
              </a:pathLst>
            </a:custGeom>
            <a:blipFill>
              <a:blip r:embed="rId2"/>
              <a:stretch>
                <a:fillRect r="-242" b="1"/>
              </a:stretch>
            </a:blipFill>
          </p:spPr>
          <p:txBody>
            <a:bodyPr/>
            <a:lstStyle/>
            <a:p>
              <a:endParaRPr>
                <a:latin typeface="Source Sans Pro" panose="020B0503030403020204" pitchFamily="34" charset="0"/>
                <a:ea typeface="Source Sans Pro" panose="020B0503030403020204" pitchFamily="34" charset="0"/>
              </a:endParaRPr>
            </a:p>
          </p:txBody>
        </p:sp>
      </p:grpSp>
      <p:sp>
        <p:nvSpPr>
          <p:cNvPr id="8" name="TextBox 7">
            <a:extLst>
              <a:ext uri="{FF2B5EF4-FFF2-40B4-BE49-F238E27FC236}">
                <a16:creationId xmlns:a16="http://schemas.microsoft.com/office/drawing/2014/main" id="{D19B632F-ABD6-2119-E33E-5591CA11856C}"/>
              </a:ext>
            </a:extLst>
          </p:cNvPr>
          <p:cNvSpPr txBox="1"/>
          <p:nvPr/>
        </p:nvSpPr>
        <p:spPr>
          <a:xfrm>
            <a:off x="424862" y="1876426"/>
            <a:ext cx="9032798" cy="3408625"/>
          </a:xfrm>
          <a:prstGeom prst="rect">
            <a:avLst/>
          </a:prstGeom>
          <a:noFill/>
        </p:spPr>
        <p:txBody>
          <a:bodyPr wrap="square" rtlCol="0">
            <a:spAutoFit/>
          </a:bodyPr>
          <a:lstStyle/>
          <a:p>
            <a:pPr marL="561022" lvl="1" indent="-280511">
              <a:lnSpc>
                <a:spcPts val="4463"/>
              </a:lnSpc>
              <a:buFont typeface="Arial"/>
              <a:buChar char="•"/>
            </a:pPr>
            <a:r>
              <a:rPr lang="en-US" sz="2800" dirty="0">
                <a:solidFill>
                  <a:srgbClr val="000000"/>
                </a:solidFill>
                <a:latin typeface="Source Sans Pro" panose="020B0503030403020204" pitchFamily="34" charset="0"/>
                <a:ea typeface="Source Sans Pro" panose="020B0503030403020204" pitchFamily="34" charset="0"/>
                <a:cs typeface="Open Sans"/>
                <a:sym typeface="Open Sans"/>
              </a:rPr>
              <a:t>HECTOR manual - </a:t>
            </a:r>
            <a:r>
              <a:rPr lang="en-US" sz="2800" u="sng" dirty="0">
                <a:solidFill>
                  <a:srgbClr val="5977C4"/>
                </a:solidFill>
                <a:latin typeface="Source Sans Pro" panose="020B0503030403020204" pitchFamily="34" charset="0"/>
                <a:ea typeface="Source Sans Pro" panose="020B0503030403020204" pitchFamily="34" charset="0"/>
                <a:cs typeface="Open Sans"/>
                <a:sym typeface="Open Sans"/>
                <a:hlinkClick r:id="rId3" tooltip="http://www.heftemcast.co.uk/the-hector-course-manual-foamed/"/>
              </a:rPr>
              <a:t>http://www.heftemcast.co.uk/the-hector-course-manual-foamed/</a:t>
            </a:r>
          </a:p>
          <a:p>
            <a:pPr marL="561022" lvl="1" indent="-280511">
              <a:lnSpc>
                <a:spcPts val="4463"/>
              </a:lnSpc>
              <a:buFont typeface="Arial"/>
              <a:buChar char="•"/>
            </a:pPr>
            <a:r>
              <a:rPr lang="en-US" sz="2800" u="sng" dirty="0">
                <a:solidFill>
                  <a:srgbClr val="5977C4"/>
                </a:solidFill>
                <a:latin typeface="Source Sans Pro" panose="020B0503030403020204" pitchFamily="34" charset="0"/>
                <a:ea typeface="Source Sans Pro" panose="020B0503030403020204" pitchFamily="34" charset="0"/>
                <a:cs typeface="Open Sans"/>
                <a:sym typeface="Open Sans"/>
                <a:hlinkClick r:id="rId4" tooltip="https://geri-em.com/trauma-falls/introduction/"/>
              </a:rPr>
              <a:t>https://geri-em.com/trauma-falls/introduction/</a:t>
            </a:r>
          </a:p>
          <a:p>
            <a:pPr marL="561022" lvl="1" indent="-280511">
              <a:lnSpc>
                <a:spcPts val="4463"/>
              </a:lnSpc>
              <a:buFont typeface="Arial"/>
              <a:buChar char="•"/>
            </a:pPr>
            <a:r>
              <a:rPr lang="en-US" sz="2800" dirty="0">
                <a:solidFill>
                  <a:srgbClr val="000000"/>
                </a:solidFill>
                <a:latin typeface="Source Sans Pro" panose="020B0503030403020204" pitchFamily="34" charset="0"/>
                <a:ea typeface="Source Sans Pro" panose="020B0503030403020204" pitchFamily="34" charset="0"/>
                <a:cs typeface="Open Sans"/>
                <a:sym typeface="Open Sans"/>
              </a:rPr>
              <a:t>Chapter on Geriatric Trauma in the ATLS Course Manual</a:t>
            </a:r>
          </a:p>
          <a:p>
            <a:pPr marL="561022" lvl="1" indent="-280511">
              <a:lnSpc>
                <a:spcPts val="4463"/>
              </a:lnSpc>
              <a:buFont typeface="Arial"/>
              <a:buChar char="•"/>
            </a:pPr>
            <a:r>
              <a:rPr lang="en-US" sz="2800" u="sng" dirty="0">
                <a:solidFill>
                  <a:srgbClr val="5977C4"/>
                </a:solidFill>
                <a:latin typeface="Source Sans Pro" panose="020B0503030403020204" pitchFamily="34" charset="0"/>
                <a:ea typeface="Source Sans Pro" panose="020B0503030403020204" pitchFamily="34" charset="0"/>
                <a:cs typeface="Open Sans"/>
                <a:sym typeface="Open Sans"/>
                <a:hlinkClick r:id="rId5" tooltip="https://em3.org.uk/leicgem-lecture-3"/>
              </a:rPr>
              <a:t>https://em3.org.uk/leicgem-lecture-3</a:t>
            </a:r>
          </a:p>
          <a:p>
            <a:endParaRPr lang="en-US" sz="2800" dirty="0">
              <a:latin typeface="Source Sans Pro" panose="020B0503030403020204" pitchFamily="34" charset="0"/>
              <a:ea typeface="Source Sans Pro" panose="020B0503030403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1" id="{D1A1C4A6-CCF7-1243-90B2-0D21859DB2BB}" vid="{DE4F309D-82B3-D74B-A48A-47EF5A80CB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110</TotalTime>
  <Words>534</Words>
  <Application>Microsoft Macintosh PowerPoint</Application>
  <PresentationFormat>Widescreen</PresentationFormat>
  <Paragraphs>47</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Arial</vt:lpstr>
      <vt:lpstr>Source Sans Pro</vt:lpstr>
      <vt:lpstr>System Font Regular</vt:lpstr>
      <vt:lpstr>Office Theme</vt:lpstr>
      <vt:lpstr>Trauma</vt:lpstr>
      <vt:lpstr>Scenario</vt:lpstr>
      <vt:lpstr>PowerPoint Presentation</vt:lpstr>
      <vt:lpstr>How will you manage this person?</vt:lpstr>
      <vt:lpstr>Identify trauma team leader who will assign roles – 1 nurse, 1 SHO/junior doctor at the start of scenario </vt:lpstr>
      <vt:lpstr>Primary survey</vt:lpstr>
      <vt:lpstr>PowerPoint Presentation</vt:lpstr>
      <vt:lpstr>PowerPoint Presentation</vt:lpstr>
      <vt:lpstr>Injuries (time permitting)</vt:lpstr>
      <vt:lpstr>Silver survey (special focus)</vt:lpstr>
      <vt:lpstr>Further reading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James van Oppen</dc:creator>
  <cp:lastModifiedBy>James van Oppen</cp:lastModifiedBy>
  <cp:revision>6</cp:revision>
  <dcterms:created xsi:type="dcterms:W3CDTF">2026-06-03T10:46:40Z</dcterms:created>
  <dcterms:modified xsi:type="dcterms:W3CDTF">2026-09-17T17:37:32Z</dcterms:modified>
</cp:coreProperties>
</file>