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300" r:id="rId2"/>
    <p:sldId id="302" r:id="rId3"/>
    <p:sldId id="303" r:id="rId4"/>
    <p:sldId id="304" r:id="rId5"/>
    <p:sldId id="305" r:id="rId6"/>
    <p:sldId id="306" r:id="rId7"/>
    <p:sldId id="307" r:id="rId8"/>
    <p:sldId id="314" r:id="rId9"/>
    <p:sldId id="312" r:id="rId10"/>
    <p:sldId id="313" r:id="rId11"/>
    <p:sldId id="310" r:id="rId12"/>
    <p:sldId id="31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05"/>
    <p:restoredTop sz="94658"/>
  </p:normalViewPr>
  <p:slideViewPr>
    <p:cSldViewPr snapToGrid="0">
      <p:cViewPr varScale="1">
        <p:scale>
          <a:sx n="116" d="100"/>
          <a:sy n="116" d="100"/>
        </p:scale>
        <p:origin x="3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F4418-B823-8645-94AD-9B30796D87FA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B4FB0-1ADC-0E4E-869D-F7FBDAD1A8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652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l.ca/sites/gmr/our-tools/clinical-frailty-scale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>
          <a:xfrm>
            <a:off x="1524000" y="3126528"/>
            <a:ext cx="9144000" cy="131002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6600" dirty="0">
                <a:latin typeface="Source Sans Pro"/>
                <a:ea typeface="Source Sans Pro"/>
              </a:rPr>
              <a:t>Introduction</a:t>
            </a:r>
          </a:p>
        </p:txBody>
      </p:sp>
      <p:grpSp>
        <p:nvGrpSpPr>
          <p:cNvPr id="6" name="Group 2"/>
          <p:cNvGrpSpPr>
            <a:grpSpLocks noChangeAspect="1"/>
          </p:cNvGrpSpPr>
          <p:nvPr/>
        </p:nvGrpSpPr>
        <p:grpSpPr>
          <a:xfrm>
            <a:off x="0" y="8976992"/>
            <a:ext cx="5857612" cy="1310008"/>
            <a:chOff x="0" y="0"/>
            <a:chExt cx="3943267" cy="88188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943223" cy="881888"/>
            </a:xfrm>
            <a:custGeom>
              <a:avLst/>
              <a:gdLst/>
              <a:ahLst/>
              <a:cxnLst/>
              <a:rect l="l" t="t" r="r" b="b"/>
              <a:pathLst>
                <a:path w="3943223" h="881888">
                  <a:moveTo>
                    <a:pt x="0" y="0"/>
                  </a:moveTo>
                  <a:lnTo>
                    <a:pt x="3943223" y="0"/>
                  </a:lnTo>
                  <a:lnTo>
                    <a:pt x="3943223" y="881888"/>
                  </a:lnTo>
                  <a:lnTo>
                    <a:pt x="0" y="881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1"/>
              </a:stretch>
            </a:blipFill>
          </p:spPr>
          <p:txBody>
            <a:bodyPr/>
            <a:lstStyle/>
            <a:p>
              <a:endParaRPr lang="en-IE"/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555050" y="8037250"/>
            <a:ext cx="5732950" cy="2249750"/>
            <a:chOff x="0" y="0"/>
            <a:chExt cx="3757128" cy="147438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57168" cy="1474343"/>
            </a:xfrm>
            <a:custGeom>
              <a:avLst/>
              <a:gdLst/>
              <a:ahLst/>
              <a:cxnLst/>
              <a:rect l="l" t="t" r="r" b="b"/>
              <a:pathLst>
                <a:path w="3757168" h="1474343">
                  <a:moveTo>
                    <a:pt x="0" y="0"/>
                  </a:moveTo>
                  <a:lnTo>
                    <a:pt x="3757168" y="0"/>
                  </a:lnTo>
                  <a:lnTo>
                    <a:pt x="3757168" y="1474343"/>
                  </a:lnTo>
                  <a:lnTo>
                    <a:pt x="0" y="14743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65560" r="-1681" b="-93561"/>
              </a:stretch>
            </a:blipFill>
          </p:spPr>
          <p:txBody>
            <a:bodyPr/>
            <a:lstStyle/>
            <a:p>
              <a:endParaRPr lang="en-IE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816639"/>
            <a:ext cx="105156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Why Geriatric Emergency Medicine? 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Changing demography  due to improved social and medical conditions </a:t>
            </a:r>
            <a:endParaRPr lang="en-US" sz="32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60363" indent="-36036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“usual care” is not adequate</a:t>
            </a:r>
            <a:endParaRPr lang="en-US" sz="32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60363" indent="-36036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Goal is improved quality of care AND system function</a:t>
            </a:r>
            <a:endParaRPr lang="en-US" sz="32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60363" indent="-36036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Reality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816639"/>
            <a:ext cx="105156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What is Geriatric Emergency Medicine? 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199" y="2055813"/>
            <a:ext cx="10729511" cy="4121150"/>
          </a:xfrm>
        </p:spPr>
        <p:txBody>
          <a:bodyPr>
            <a:no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Improved geriatric-specific skills knowledge and attitudes of ALL emergency department staff</a:t>
            </a:r>
          </a:p>
          <a:p>
            <a:pPr marL="809625" indent="-788988" algn="ctr">
              <a:lnSpc>
                <a:spcPct val="150000"/>
              </a:lnSpc>
              <a:buNone/>
            </a:pPr>
            <a:r>
              <a:rPr lang="en-GB" sz="3200" dirty="0">
                <a:latin typeface="Source Sans Pro"/>
                <a:ea typeface="Source Sans Pro"/>
              </a:rPr>
              <a:t>AND</a:t>
            </a:r>
            <a:endParaRPr lang="en-US" sz="32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60363" indent="-339725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Improved models of care that require system-level changes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Frailty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6459511" y="1809048"/>
            <a:ext cx="5181600" cy="4351338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b="1" dirty="0">
                <a:latin typeface="Source Sans Pro"/>
                <a:ea typeface="Source Sans Pro"/>
              </a:rPr>
              <a:t>Independent predictor for:</a:t>
            </a:r>
          </a:p>
          <a:p>
            <a:pPr marL="1259415" lvl="1" indent="-629708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Falls</a:t>
            </a:r>
          </a:p>
          <a:p>
            <a:pPr marL="1259415" lvl="1" indent="-629708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Delirium</a:t>
            </a:r>
          </a:p>
          <a:p>
            <a:pPr marL="1259415" lvl="1" indent="-629708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Disability</a:t>
            </a:r>
          </a:p>
          <a:p>
            <a:pPr marL="1259415" lvl="1" indent="-629708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Hospitalisation</a:t>
            </a:r>
          </a:p>
          <a:p>
            <a:pPr marL="1259415" lvl="1" indent="-629708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Care home admission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550890" y="1876426"/>
            <a:ext cx="5181600" cy="4351338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Distinctive health state associated with later life</a:t>
            </a:r>
          </a:p>
          <a:p>
            <a:pPr algn="l">
              <a:lnSpc>
                <a:spcPct val="150000"/>
              </a:lnSpc>
            </a:pPr>
            <a:endParaRPr lang="en-US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Apparently minor events are associated with adverse health outcomes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2494552" y="717416"/>
            <a:ext cx="7202895" cy="5701779"/>
            <a:chOff x="0" y="0"/>
            <a:chExt cx="17327032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326990" cy="13716000"/>
            </a:xfrm>
            <a:custGeom>
              <a:avLst/>
              <a:gdLst/>
              <a:ahLst/>
              <a:cxnLst/>
              <a:rect l="l" t="t" r="r" b="b"/>
              <a:pathLst>
                <a:path w="17326990" h="13716000">
                  <a:moveTo>
                    <a:pt x="0" y="0"/>
                  </a:moveTo>
                  <a:lnTo>
                    <a:pt x="17326990" y="0"/>
                  </a:lnTo>
                  <a:lnTo>
                    <a:pt x="1732699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5"/>
              </a:stretch>
            </a:blipFill>
          </p:spPr>
          <p:txBody>
            <a:bodyPr/>
            <a:lstStyle/>
            <a:p>
              <a:endParaRPr lang="en-IE"/>
            </a:p>
          </p:txBody>
        </p:sp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662447" y="6337591"/>
            <a:ext cx="6867106" cy="61586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1800" b="0" dirty="0">
                <a:latin typeface="Source Sans Pro"/>
                <a:ea typeface="Source Sans Pro"/>
                <a:hlinkClick r:id="rId3"/>
              </a:rPr>
              <a:t>https://www.dal.ca/sites/gmr/our-tools/clinical-frailty-scale.html</a:t>
            </a:r>
            <a:br>
              <a:rPr lang="en-GB" sz="1800" b="0" dirty="0">
                <a:latin typeface="Source Sans Pro"/>
                <a:ea typeface="Source Sans Pro"/>
              </a:rPr>
            </a:br>
            <a:endParaRPr lang="en-GB" sz="1800" b="0" dirty="0">
              <a:latin typeface="Source Sans Pro"/>
              <a:ea typeface="Source Sans Pr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501644"/>
            <a:ext cx="10515600" cy="12391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Comprehensive Geriatric Assessment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1531684"/>
            <a:ext cx="5644243" cy="4802187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2800" dirty="0">
                <a:latin typeface="Source Sans Pro"/>
                <a:ea typeface="Source Sans Pro"/>
              </a:rPr>
              <a:t>“A multidimensional, interdisciplinary diagnostic process to determine the medical, psychological, and functional capabilities of a frail older person in order to develop a coordinated and integrated plan for treatment and long-term follow-up.”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6253842" y="1474405"/>
            <a:ext cx="5452858" cy="5167801"/>
            <a:chOff x="0" y="0"/>
            <a:chExt cx="10392904" cy="98496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392918" cy="9849612"/>
            </a:xfrm>
            <a:custGeom>
              <a:avLst/>
              <a:gdLst/>
              <a:ahLst/>
              <a:cxnLst/>
              <a:rect l="l" t="t" r="r" b="b"/>
              <a:pathLst>
                <a:path w="10392918" h="9849612">
                  <a:moveTo>
                    <a:pt x="0" y="0"/>
                  </a:moveTo>
                  <a:lnTo>
                    <a:pt x="10392918" y="0"/>
                  </a:lnTo>
                  <a:lnTo>
                    <a:pt x="10392918" y="9849612"/>
                  </a:lnTo>
                  <a:lnTo>
                    <a:pt x="0" y="98496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IE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566960"/>
            <a:ext cx="10515600" cy="1146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A bit of detail...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6276814" y="2045156"/>
            <a:ext cx="5256599" cy="4351338"/>
          </a:xfrm>
        </p:spPr>
        <p:txBody>
          <a:bodyPr>
            <a:noAutofit/>
          </a:bodyPr>
          <a:lstStyle/>
          <a:p>
            <a:pPr marL="162560" indent="0">
              <a:lnSpc>
                <a:spcPct val="100000"/>
              </a:lnSpc>
              <a:buNone/>
            </a:pPr>
            <a:r>
              <a:rPr lang="en-GB" b="1" dirty="0">
                <a:latin typeface="Source Sans Pro"/>
                <a:ea typeface="Source Sans Pro"/>
              </a:rPr>
              <a:t>Coordinated and integrated plan for treatment: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Understanding of each other’s roles and expertise</a:t>
            </a:r>
          </a:p>
          <a:p>
            <a:pPr marL="162560" indent="0">
              <a:lnSpc>
                <a:spcPct val="100000"/>
              </a:lnSpc>
              <a:buNone/>
            </a:pPr>
            <a:r>
              <a:rPr lang="en-GB" b="1" dirty="0">
                <a:latin typeface="Source Sans Pro"/>
                <a:ea typeface="Source Sans Pro"/>
              </a:rPr>
              <a:t>Follow-up: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Sometimes bad things happen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658587" y="2060034"/>
            <a:ext cx="5437413" cy="4351338"/>
          </a:xfrm>
        </p:spPr>
        <p:txBody>
          <a:bodyPr>
            <a:noAutofit/>
          </a:bodyPr>
          <a:lstStyle/>
          <a:p>
            <a:pPr marL="162560" indent="0">
              <a:lnSpc>
                <a:spcPct val="100000"/>
              </a:lnSpc>
              <a:buNone/>
            </a:pPr>
            <a:r>
              <a:rPr lang="en-GB" b="1" dirty="0">
                <a:latin typeface="Source Sans Pro"/>
                <a:ea typeface="Source Sans Pro"/>
              </a:rPr>
              <a:t>Multidimensional: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Not just troponin pathways for chest pain</a:t>
            </a:r>
          </a:p>
          <a:p>
            <a:pPr marL="162560" indent="0">
              <a:lnSpc>
                <a:spcPct val="100000"/>
              </a:lnSpc>
              <a:buNone/>
            </a:pPr>
            <a:r>
              <a:rPr lang="en-GB" b="1" dirty="0">
                <a:latin typeface="Source Sans Pro"/>
                <a:ea typeface="Source Sans Pro"/>
              </a:rPr>
              <a:t>Interdisciplinary diagnostic process: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Flattened hierarchy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Mutual respect</a:t>
            </a:r>
          </a:p>
          <a:p>
            <a:pPr marL="360363" indent="-198438">
              <a:lnSpc>
                <a:spcPct val="100000"/>
              </a:lnSpc>
            </a:pPr>
            <a:r>
              <a:rPr lang="en-GB" dirty="0">
                <a:latin typeface="Source Sans Pro"/>
                <a:ea typeface="Source Sans Pro"/>
              </a:rPr>
              <a:t>Constructive challenge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21872" y="436328"/>
            <a:ext cx="10515600" cy="1146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A bit of detail...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:a16="http://schemas.microsoft.com/office/drawing/2014/main" id="{E969935E-71B3-8E49-23F5-613F0CE20FD8}"/>
              </a:ext>
            </a:extLst>
          </p:cNvPr>
          <p:cNvGrpSpPr/>
          <p:nvPr/>
        </p:nvGrpSpPr>
        <p:grpSpPr>
          <a:xfrm>
            <a:off x="4485447" y="1556383"/>
            <a:ext cx="3221100" cy="1097900"/>
            <a:chOff x="0" y="0"/>
            <a:chExt cx="6442200" cy="2195800"/>
          </a:xfrm>
        </p:grpSpPr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id="{D6B03A97-FBAE-D8E9-11B4-F5D1E0745440}"/>
                </a:ext>
              </a:extLst>
            </p:cNvPr>
            <p:cNvSpPr/>
            <p:nvPr/>
          </p:nvSpPr>
          <p:spPr>
            <a:xfrm>
              <a:off x="12700" y="12700"/>
              <a:ext cx="6416802" cy="2170430"/>
            </a:xfrm>
            <a:custGeom>
              <a:avLst/>
              <a:gdLst/>
              <a:ahLst/>
              <a:cxnLst/>
              <a:rect l="l" t="t" r="r" b="b"/>
              <a:pathLst>
                <a:path w="6416802" h="2170430">
                  <a:moveTo>
                    <a:pt x="0" y="361696"/>
                  </a:moveTo>
                  <a:cubicBezTo>
                    <a:pt x="0" y="161925"/>
                    <a:pt x="163195" y="0"/>
                    <a:pt x="364490" y="0"/>
                  </a:cubicBezTo>
                  <a:lnTo>
                    <a:pt x="6052312" y="0"/>
                  </a:lnTo>
                  <a:cubicBezTo>
                    <a:pt x="6253607" y="0"/>
                    <a:pt x="6416802" y="161925"/>
                    <a:pt x="6416802" y="361696"/>
                  </a:cubicBezTo>
                  <a:lnTo>
                    <a:pt x="6416802" y="1808607"/>
                  </a:lnTo>
                  <a:cubicBezTo>
                    <a:pt x="6416802" y="2008378"/>
                    <a:pt x="6253607" y="2170303"/>
                    <a:pt x="6052312" y="2170303"/>
                  </a:cubicBezTo>
                  <a:lnTo>
                    <a:pt x="364490" y="2170303"/>
                  </a:lnTo>
                  <a:cubicBezTo>
                    <a:pt x="163195" y="2170430"/>
                    <a:pt x="0" y="2008505"/>
                    <a:pt x="0" y="1808607"/>
                  </a:cubicBezTo>
                  <a:close/>
                </a:path>
              </a:pathLst>
            </a:custGeom>
            <a:solidFill>
              <a:srgbClr val="5A4E9C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11" name="Group 4">
            <a:extLst>
              <a:ext uri="{FF2B5EF4-FFF2-40B4-BE49-F238E27FC236}">
                <a16:creationId xmlns:a16="http://schemas.microsoft.com/office/drawing/2014/main" id="{C5C3A52E-DE38-64A6-FBF7-4926B5BB9957}"/>
              </a:ext>
            </a:extLst>
          </p:cNvPr>
          <p:cNvGrpSpPr/>
          <p:nvPr/>
        </p:nvGrpSpPr>
        <p:grpSpPr>
          <a:xfrm>
            <a:off x="4792400" y="1715500"/>
            <a:ext cx="2606400" cy="779200"/>
            <a:chOff x="0" y="0"/>
            <a:chExt cx="5212800" cy="1558400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A447E89C-A337-5E63-31FF-9F41C777B124}"/>
                </a:ext>
              </a:extLst>
            </p:cNvPr>
            <p:cNvSpPr/>
            <p:nvPr/>
          </p:nvSpPr>
          <p:spPr>
            <a:xfrm>
              <a:off x="0" y="0"/>
              <a:ext cx="5212800" cy="1558400"/>
            </a:xfrm>
            <a:custGeom>
              <a:avLst/>
              <a:gdLst/>
              <a:ahLst/>
              <a:cxnLst/>
              <a:rect l="l" t="t" r="r" b="b"/>
              <a:pathLst>
                <a:path w="5212800" h="1558400">
                  <a:moveTo>
                    <a:pt x="0" y="0"/>
                  </a:moveTo>
                  <a:lnTo>
                    <a:pt x="5212800" y="0"/>
                  </a:lnTo>
                  <a:lnTo>
                    <a:pt x="5212800" y="1558400"/>
                  </a:lnTo>
                  <a:lnTo>
                    <a:pt x="0" y="15584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IE" sz="1200"/>
            </a:p>
          </p:txBody>
        </p:sp>
        <p:sp>
          <p:nvSpPr>
            <p:cNvPr id="13" name="TextBox 6">
              <a:extLst>
                <a:ext uri="{FF2B5EF4-FFF2-40B4-BE49-F238E27FC236}">
                  <a16:creationId xmlns:a16="http://schemas.microsoft.com/office/drawing/2014/main" id="{AE3297BB-D17A-209D-CF47-40AFE25DAC2B}"/>
                </a:ext>
              </a:extLst>
            </p:cNvPr>
            <p:cNvSpPr txBox="1"/>
            <p:nvPr/>
          </p:nvSpPr>
          <p:spPr>
            <a:xfrm>
              <a:off x="0" y="38100"/>
              <a:ext cx="5212800" cy="15203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880"/>
                </a:lnSpc>
              </a:pPr>
              <a:r>
                <a:rPr lang="en-US" sz="2667" b="1" dirty="0">
                  <a:solidFill>
                    <a:srgbClr val="FFFFFF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Assessment</a:t>
              </a:r>
            </a:p>
          </p:txBody>
        </p:sp>
      </p:grpSp>
      <p:grpSp>
        <p:nvGrpSpPr>
          <p:cNvPr id="14" name="Group 7">
            <a:extLst>
              <a:ext uri="{FF2B5EF4-FFF2-40B4-BE49-F238E27FC236}">
                <a16:creationId xmlns:a16="http://schemas.microsoft.com/office/drawing/2014/main" id="{FAA15CDA-21ED-508F-0BF0-0DEF6F76640A}"/>
              </a:ext>
            </a:extLst>
          </p:cNvPr>
          <p:cNvGrpSpPr/>
          <p:nvPr/>
        </p:nvGrpSpPr>
        <p:grpSpPr>
          <a:xfrm>
            <a:off x="2382061" y="1864131"/>
            <a:ext cx="7196400" cy="3889599"/>
            <a:chOff x="0" y="0"/>
            <a:chExt cx="14392800" cy="7779197"/>
          </a:xfrm>
        </p:grpSpPr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D84E44D8-F2FC-CEE9-A1B4-DBAD4F3D7DC4}"/>
                </a:ext>
              </a:extLst>
            </p:cNvPr>
            <p:cNvSpPr/>
            <p:nvPr/>
          </p:nvSpPr>
          <p:spPr>
            <a:xfrm>
              <a:off x="10946130" y="663448"/>
              <a:ext cx="2648331" cy="1846961"/>
            </a:xfrm>
            <a:custGeom>
              <a:avLst/>
              <a:gdLst/>
              <a:ahLst/>
              <a:cxnLst/>
              <a:rect l="l" t="t" r="r" b="b"/>
              <a:pathLst>
                <a:path w="2648331" h="1846961">
                  <a:moveTo>
                    <a:pt x="203708" y="612902"/>
                  </a:moveTo>
                  <a:lnTo>
                    <a:pt x="203581" y="612902"/>
                  </a:lnTo>
                  <a:cubicBezTo>
                    <a:pt x="60198" y="538353"/>
                    <a:pt x="0" y="364744"/>
                    <a:pt x="66294" y="217297"/>
                  </a:cubicBezTo>
                  <a:cubicBezTo>
                    <a:pt x="132588" y="69850"/>
                    <a:pt x="302641" y="0"/>
                    <a:pt x="453517" y="57912"/>
                  </a:cubicBezTo>
                  <a:cubicBezTo>
                    <a:pt x="1364742" y="407924"/>
                    <a:pt x="2121916" y="873252"/>
                    <a:pt x="2648332" y="1426845"/>
                  </a:cubicBezTo>
                  <a:lnTo>
                    <a:pt x="2206625" y="1846961"/>
                  </a:lnTo>
                  <a:cubicBezTo>
                    <a:pt x="1760093" y="1377315"/>
                    <a:pt x="1088898" y="955167"/>
                    <a:pt x="234950" y="626999"/>
                  </a:cubicBezTo>
                  <a:lnTo>
                    <a:pt x="344170" y="342392"/>
                  </a:lnTo>
                  <a:lnTo>
                    <a:pt x="484886" y="72009"/>
                  </a:lnTo>
                  <a:lnTo>
                    <a:pt x="485013" y="72009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16" name="Group 9">
            <a:extLst>
              <a:ext uri="{FF2B5EF4-FFF2-40B4-BE49-F238E27FC236}">
                <a16:creationId xmlns:a16="http://schemas.microsoft.com/office/drawing/2014/main" id="{95758F20-295B-0554-5137-6CFCF35934E1}"/>
              </a:ext>
            </a:extLst>
          </p:cNvPr>
          <p:cNvGrpSpPr/>
          <p:nvPr/>
        </p:nvGrpSpPr>
        <p:grpSpPr>
          <a:xfrm>
            <a:off x="7931611" y="3348967"/>
            <a:ext cx="3221100" cy="1097900"/>
            <a:chOff x="0" y="0"/>
            <a:chExt cx="6442200" cy="2195800"/>
          </a:xfrm>
        </p:grpSpPr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4E7F37A5-AF5E-A212-3232-B6C42C569C01}"/>
                </a:ext>
              </a:extLst>
            </p:cNvPr>
            <p:cNvSpPr/>
            <p:nvPr/>
          </p:nvSpPr>
          <p:spPr>
            <a:xfrm>
              <a:off x="12700" y="12700"/>
              <a:ext cx="6416802" cy="2170430"/>
            </a:xfrm>
            <a:custGeom>
              <a:avLst/>
              <a:gdLst/>
              <a:ahLst/>
              <a:cxnLst/>
              <a:rect l="l" t="t" r="r" b="b"/>
              <a:pathLst>
                <a:path w="6416802" h="2170430">
                  <a:moveTo>
                    <a:pt x="0" y="361696"/>
                  </a:moveTo>
                  <a:cubicBezTo>
                    <a:pt x="0" y="161925"/>
                    <a:pt x="163195" y="0"/>
                    <a:pt x="364490" y="0"/>
                  </a:cubicBezTo>
                  <a:lnTo>
                    <a:pt x="6052312" y="0"/>
                  </a:lnTo>
                  <a:cubicBezTo>
                    <a:pt x="6253607" y="0"/>
                    <a:pt x="6416802" y="161925"/>
                    <a:pt x="6416802" y="361696"/>
                  </a:cubicBezTo>
                  <a:lnTo>
                    <a:pt x="6416802" y="1808607"/>
                  </a:lnTo>
                  <a:cubicBezTo>
                    <a:pt x="6416802" y="2008378"/>
                    <a:pt x="6253607" y="2170303"/>
                    <a:pt x="6052312" y="2170303"/>
                  </a:cubicBezTo>
                  <a:lnTo>
                    <a:pt x="364490" y="2170303"/>
                  </a:lnTo>
                  <a:cubicBezTo>
                    <a:pt x="163195" y="2170430"/>
                    <a:pt x="0" y="2008505"/>
                    <a:pt x="0" y="1808607"/>
                  </a:cubicBezTo>
                  <a:close/>
                </a:path>
              </a:pathLst>
            </a:custGeom>
            <a:solidFill>
              <a:srgbClr val="5A4E9C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18" name="Group 11">
            <a:extLst>
              <a:ext uri="{FF2B5EF4-FFF2-40B4-BE49-F238E27FC236}">
                <a16:creationId xmlns:a16="http://schemas.microsoft.com/office/drawing/2014/main" id="{5D44D585-99D2-8A1A-6802-127FBC198F7D}"/>
              </a:ext>
            </a:extLst>
          </p:cNvPr>
          <p:cNvGrpSpPr/>
          <p:nvPr/>
        </p:nvGrpSpPr>
        <p:grpSpPr>
          <a:xfrm>
            <a:off x="8039761" y="3408271"/>
            <a:ext cx="3003999" cy="978799"/>
            <a:chOff x="0" y="0"/>
            <a:chExt cx="6007997" cy="1957597"/>
          </a:xfrm>
        </p:grpSpPr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353BBA79-F076-D97C-D950-6F9DF2A14023}"/>
                </a:ext>
              </a:extLst>
            </p:cNvPr>
            <p:cNvSpPr/>
            <p:nvPr/>
          </p:nvSpPr>
          <p:spPr>
            <a:xfrm>
              <a:off x="0" y="0"/>
              <a:ext cx="6007997" cy="1957597"/>
            </a:xfrm>
            <a:custGeom>
              <a:avLst/>
              <a:gdLst/>
              <a:ahLst/>
              <a:cxnLst/>
              <a:rect l="l" t="t" r="r" b="b"/>
              <a:pathLst>
                <a:path w="6007997" h="1957597">
                  <a:moveTo>
                    <a:pt x="0" y="0"/>
                  </a:moveTo>
                  <a:lnTo>
                    <a:pt x="6007997" y="0"/>
                  </a:lnTo>
                  <a:lnTo>
                    <a:pt x="6007997" y="1957597"/>
                  </a:lnTo>
                  <a:lnTo>
                    <a:pt x="0" y="1957597"/>
                  </a:lnTo>
                  <a:close/>
                </a:path>
              </a:pathLst>
            </a:custGeom>
            <a:solidFill>
              <a:srgbClr val="5A4E9C">
                <a:alpha val="0"/>
              </a:srgbClr>
            </a:solidFill>
          </p:spPr>
          <p:txBody>
            <a:bodyPr/>
            <a:lstStyle/>
            <a:p>
              <a:endParaRPr lang="en-IE" sz="1200"/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id="{53EFA148-47AD-7408-E718-BD0CCE601F07}"/>
                </a:ext>
              </a:extLst>
            </p:cNvPr>
            <p:cNvSpPr txBox="1"/>
            <p:nvPr/>
          </p:nvSpPr>
          <p:spPr>
            <a:xfrm>
              <a:off x="0" y="38100"/>
              <a:ext cx="6007997" cy="191949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880"/>
                </a:lnSpc>
              </a:pPr>
              <a:r>
                <a:rPr lang="en-US" sz="2667" b="1">
                  <a:solidFill>
                    <a:srgbClr val="FFFFFF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Stratified </a:t>
              </a:r>
            </a:p>
            <a:p>
              <a:pPr algn="ctr">
                <a:lnSpc>
                  <a:spcPts val="2880"/>
                </a:lnSpc>
              </a:pPr>
              <a:r>
                <a:rPr lang="en-US" sz="2667" b="1">
                  <a:solidFill>
                    <a:srgbClr val="FFFFFF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problem list</a:t>
              </a:r>
            </a:p>
          </p:txBody>
        </p:sp>
      </p:grpSp>
      <p:grpSp>
        <p:nvGrpSpPr>
          <p:cNvPr id="21" name="Group 14">
            <a:extLst>
              <a:ext uri="{FF2B5EF4-FFF2-40B4-BE49-F238E27FC236}">
                <a16:creationId xmlns:a16="http://schemas.microsoft.com/office/drawing/2014/main" id="{2C969757-A05C-6CD3-C44E-7AF11D59DBCF}"/>
              </a:ext>
            </a:extLst>
          </p:cNvPr>
          <p:cNvGrpSpPr/>
          <p:nvPr/>
        </p:nvGrpSpPr>
        <p:grpSpPr>
          <a:xfrm>
            <a:off x="2497395" y="1952715"/>
            <a:ext cx="7196400" cy="3889599"/>
            <a:chOff x="0" y="0"/>
            <a:chExt cx="14392800" cy="7779197"/>
          </a:xfrm>
        </p:grpSpPr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E77ABBE5-AD05-D050-D812-982C8B4A0C50}"/>
                </a:ext>
              </a:extLst>
            </p:cNvPr>
            <p:cNvSpPr/>
            <p:nvPr/>
          </p:nvSpPr>
          <p:spPr>
            <a:xfrm>
              <a:off x="11181207" y="5149596"/>
              <a:ext cx="2497455" cy="1908302"/>
            </a:xfrm>
            <a:custGeom>
              <a:avLst/>
              <a:gdLst/>
              <a:ahLst/>
              <a:cxnLst/>
              <a:rect l="l" t="t" r="r" b="b"/>
              <a:pathLst>
                <a:path w="2497455" h="1908302">
                  <a:moveTo>
                    <a:pt x="1887729" y="329311"/>
                  </a:moveTo>
                  <a:lnTo>
                    <a:pt x="2192529" y="329311"/>
                  </a:lnTo>
                  <a:lnTo>
                    <a:pt x="2413382" y="539369"/>
                  </a:lnTo>
                  <a:cubicBezTo>
                    <a:pt x="1887093" y="1092962"/>
                    <a:pt x="1129793" y="1558290"/>
                    <a:pt x="218568" y="1908302"/>
                  </a:cubicBezTo>
                  <a:lnTo>
                    <a:pt x="0" y="1339215"/>
                  </a:lnTo>
                  <a:cubicBezTo>
                    <a:pt x="853948" y="1011174"/>
                    <a:pt x="1525144" y="588899"/>
                    <a:pt x="1971675" y="119253"/>
                  </a:cubicBezTo>
                  <a:cubicBezTo>
                    <a:pt x="2057528" y="28956"/>
                    <a:pt x="2189862" y="0"/>
                    <a:pt x="2305686" y="46228"/>
                  </a:cubicBezTo>
                  <a:cubicBezTo>
                    <a:pt x="2421510" y="92456"/>
                    <a:pt x="2497456" y="204597"/>
                    <a:pt x="2497456" y="329311"/>
                  </a:cubicBez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23" name="Group 16">
            <a:extLst>
              <a:ext uri="{FF2B5EF4-FFF2-40B4-BE49-F238E27FC236}">
                <a16:creationId xmlns:a16="http://schemas.microsoft.com/office/drawing/2014/main" id="{0FE6898A-7282-D530-7E8A-DE4D548FF065}"/>
              </a:ext>
            </a:extLst>
          </p:cNvPr>
          <p:cNvGrpSpPr/>
          <p:nvPr/>
        </p:nvGrpSpPr>
        <p:grpSpPr>
          <a:xfrm>
            <a:off x="4485447" y="5141553"/>
            <a:ext cx="3221100" cy="1097900"/>
            <a:chOff x="0" y="0"/>
            <a:chExt cx="6442200" cy="2195800"/>
          </a:xfrm>
        </p:grpSpPr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4E2B93A-B84C-80CE-3ADD-8ADD581BC5F6}"/>
                </a:ext>
              </a:extLst>
            </p:cNvPr>
            <p:cNvSpPr/>
            <p:nvPr/>
          </p:nvSpPr>
          <p:spPr>
            <a:xfrm>
              <a:off x="12700" y="12700"/>
              <a:ext cx="6416802" cy="2170430"/>
            </a:xfrm>
            <a:custGeom>
              <a:avLst/>
              <a:gdLst/>
              <a:ahLst/>
              <a:cxnLst/>
              <a:rect l="l" t="t" r="r" b="b"/>
              <a:pathLst>
                <a:path w="6416802" h="2170430">
                  <a:moveTo>
                    <a:pt x="0" y="361696"/>
                  </a:moveTo>
                  <a:cubicBezTo>
                    <a:pt x="0" y="161925"/>
                    <a:pt x="163195" y="0"/>
                    <a:pt x="364490" y="0"/>
                  </a:cubicBezTo>
                  <a:lnTo>
                    <a:pt x="6052312" y="0"/>
                  </a:lnTo>
                  <a:cubicBezTo>
                    <a:pt x="6253607" y="0"/>
                    <a:pt x="6416802" y="161925"/>
                    <a:pt x="6416802" y="361696"/>
                  </a:cubicBezTo>
                  <a:lnTo>
                    <a:pt x="6416802" y="1808607"/>
                  </a:lnTo>
                  <a:cubicBezTo>
                    <a:pt x="6416802" y="2008378"/>
                    <a:pt x="6253607" y="2170303"/>
                    <a:pt x="6052312" y="2170303"/>
                  </a:cubicBezTo>
                  <a:lnTo>
                    <a:pt x="364490" y="2170303"/>
                  </a:lnTo>
                  <a:cubicBezTo>
                    <a:pt x="163195" y="2170430"/>
                    <a:pt x="0" y="2008505"/>
                    <a:pt x="0" y="1808607"/>
                  </a:cubicBezTo>
                  <a:close/>
                </a:path>
              </a:pathLst>
            </a:custGeom>
            <a:solidFill>
              <a:srgbClr val="5A4E9C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25" name="Group 18">
            <a:extLst>
              <a:ext uri="{FF2B5EF4-FFF2-40B4-BE49-F238E27FC236}">
                <a16:creationId xmlns:a16="http://schemas.microsoft.com/office/drawing/2014/main" id="{4A3FF5A8-5E80-7376-A9EB-685B42DF2B90}"/>
              </a:ext>
            </a:extLst>
          </p:cNvPr>
          <p:cNvGrpSpPr/>
          <p:nvPr/>
        </p:nvGrpSpPr>
        <p:grpSpPr>
          <a:xfrm>
            <a:off x="4593599" y="5200856"/>
            <a:ext cx="3004000" cy="978800"/>
            <a:chOff x="0" y="0"/>
            <a:chExt cx="6008000" cy="1957600"/>
          </a:xfrm>
        </p:grpSpPr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428F5427-25F9-F43E-4A69-9FD547409917}"/>
                </a:ext>
              </a:extLst>
            </p:cNvPr>
            <p:cNvSpPr/>
            <p:nvPr/>
          </p:nvSpPr>
          <p:spPr>
            <a:xfrm>
              <a:off x="0" y="0"/>
              <a:ext cx="6008000" cy="1957600"/>
            </a:xfrm>
            <a:custGeom>
              <a:avLst/>
              <a:gdLst/>
              <a:ahLst/>
              <a:cxnLst/>
              <a:rect l="l" t="t" r="r" b="b"/>
              <a:pathLst>
                <a:path w="6008000" h="1957600">
                  <a:moveTo>
                    <a:pt x="0" y="0"/>
                  </a:moveTo>
                  <a:lnTo>
                    <a:pt x="6008000" y="0"/>
                  </a:lnTo>
                  <a:lnTo>
                    <a:pt x="6008000" y="1957600"/>
                  </a:lnTo>
                  <a:lnTo>
                    <a:pt x="0" y="195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IE" sz="1200"/>
            </a:p>
          </p:txBody>
        </p:sp>
        <p:sp>
          <p:nvSpPr>
            <p:cNvPr id="27" name="TextBox 20">
              <a:extLst>
                <a:ext uri="{FF2B5EF4-FFF2-40B4-BE49-F238E27FC236}">
                  <a16:creationId xmlns:a16="http://schemas.microsoft.com/office/drawing/2014/main" id="{00D20C7B-CB7E-3BCD-771E-5326293BDAB5}"/>
                </a:ext>
              </a:extLst>
            </p:cNvPr>
            <p:cNvSpPr txBox="1"/>
            <p:nvPr/>
          </p:nvSpPr>
          <p:spPr>
            <a:xfrm>
              <a:off x="0" y="38100"/>
              <a:ext cx="6008000" cy="1919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880"/>
                </a:lnSpc>
              </a:pPr>
              <a:r>
                <a:rPr lang="en-US" sz="2667" b="1">
                  <a:solidFill>
                    <a:srgbClr val="FFFFFF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Patient-specific management plan</a:t>
              </a:r>
            </a:p>
          </p:txBody>
        </p:sp>
      </p:grpSp>
      <p:grpSp>
        <p:nvGrpSpPr>
          <p:cNvPr id="28" name="Group 21">
            <a:extLst>
              <a:ext uri="{FF2B5EF4-FFF2-40B4-BE49-F238E27FC236}">
                <a16:creationId xmlns:a16="http://schemas.microsoft.com/office/drawing/2014/main" id="{08BE42DD-0079-0322-A112-7127F905A06E}"/>
              </a:ext>
            </a:extLst>
          </p:cNvPr>
          <p:cNvGrpSpPr/>
          <p:nvPr/>
        </p:nvGrpSpPr>
        <p:grpSpPr>
          <a:xfrm>
            <a:off x="2614695" y="2037148"/>
            <a:ext cx="7196400" cy="3889599"/>
            <a:chOff x="0" y="0"/>
            <a:chExt cx="14392800" cy="7779197"/>
          </a:xfrm>
        </p:grpSpPr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88E081C3-09D6-6A9D-C92F-428BC4A097BE}"/>
                </a:ext>
              </a:extLst>
            </p:cNvPr>
            <p:cNvSpPr/>
            <p:nvPr/>
          </p:nvSpPr>
          <p:spPr>
            <a:xfrm>
              <a:off x="798068" y="5268595"/>
              <a:ext cx="2630551" cy="1809242"/>
            </a:xfrm>
            <a:custGeom>
              <a:avLst/>
              <a:gdLst/>
              <a:ahLst/>
              <a:cxnLst/>
              <a:rect l="l" t="t" r="r" b="b"/>
              <a:pathLst>
                <a:path w="2630551" h="1809242">
                  <a:moveTo>
                    <a:pt x="2304161" y="1199769"/>
                  </a:moveTo>
                  <a:lnTo>
                    <a:pt x="2304161" y="1504569"/>
                  </a:lnTo>
                  <a:lnTo>
                    <a:pt x="2194814" y="1789049"/>
                  </a:lnTo>
                  <a:cubicBezTo>
                    <a:pt x="1283589" y="1439037"/>
                    <a:pt x="526415" y="973709"/>
                    <a:pt x="0" y="420116"/>
                  </a:cubicBezTo>
                  <a:lnTo>
                    <a:pt x="441706" y="0"/>
                  </a:lnTo>
                  <a:cubicBezTo>
                    <a:pt x="888238" y="469646"/>
                    <a:pt x="1559433" y="891794"/>
                    <a:pt x="2413381" y="1219962"/>
                  </a:cubicBezTo>
                  <a:cubicBezTo>
                    <a:pt x="2550541" y="1272667"/>
                    <a:pt x="2630551" y="1415669"/>
                    <a:pt x="2603754" y="1560068"/>
                  </a:cubicBezTo>
                  <a:cubicBezTo>
                    <a:pt x="2576957" y="1704467"/>
                    <a:pt x="2450973" y="1809242"/>
                    <a:pt x="2304034" y="1809242"/>
                  </a:cubicBez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30" name="Group 23">
            <a:extLst>
              <a:ext uri="{FF2B5EF4-FFF2-40B4-BE49-F238E27FC236}">
                <a16:creationId xmlns:a16="http://schemas.microsoft.com/office/drawing/2014/main" id="{329F704D-883B-004D-F527-DBEE111C25F5}"/>
              </a:ext>
            </a:extLst>
          </p:cNvPr>
          <p:cNvGrpSpPr/>
          <p:nvPr/>
        </p:nvGrpSpPr>
        <p:grpSpPr>
          <a:xfrm>
            <a:off x="1039283" y="3348967"/>
            <a:ext cx="3221100" cy="1097900"/>
            <a:chOff x="0" y="0"/>
            <a:chExt cx="6442200" cy="2195800"/>
          </a:xfrm>
        </p:grpSpPr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1474951A-B1B2-3311-69E9-9203D3163DE9}"/>
                </a:ext>
              </a:extLst>
            </p:cNvPr>
            <p:cNvSpPr/>
            <p:nvPr/>
          </p:nvSpPr>
          <p:spPr>
            <a:xfrm>
              <a:off x="12700" y="12700"/>
              <a:ext cx="6416802" cy="2170430"/>
            </a:xfrm>
            <a:custGeom>
              <a:avLst/>
              <a:gdLst/>
              <a:ahLst/>
              <a:cxnLst/>
              <a:rect l="l" t="t" r="r" b="b"/>
              <a:pathLst>
                <a:path w="6416802" h="2170430">
                  <a:moveTo>
                    <a:pt x="0" y="361696"/>
                  </a:moveTo>
                  <a:cubicBezTo>
                    <a:pt x="0" y="161925"/>
                    <a:pt x="163195" y="0"/>
                    <a:pt x="364490" y="0"/>
                  </a:cubicBezTo>
                  <a:lnTo>
                    <a:pt x="6052312" y="0"/>
                  </a:lnTo>
                  <a:cubicBezTo>
                    <a:pt x="6253607" y="0"/>
                    <a:pt x="6416802" y="161925"/>
                    <a:pt x="6416802" y="361696"/>
                  </a:cubicBezTo>
                  <a:lnTo>
                    <a:pt x="6416802" y="1808607"/>
                  </a:lnTo>
                  <a:cubicBezTo>
                    <a:pt x="6416802" y="2008378"/>
                    <a:pt x="6253607" y="2170303"/>
                    <a:pt x="6052312" y="2170303"/>
                  </a:cubicBezTo>
                  <a:lnTo>
                    <a:pt x="364490" y="2170303"/>
                  </a:lnTo>
                  <a:cubicBezTo>
                    <a:pt x="163195" y="2170430"/>
                    <a:pt x="0" y="2008505"/>
                    <a:pt x="0" y="1808607"/>
                  </a:cubicBezTo>
                  <a:close/>
                </a:path>
              </a:pathLst>
            </a:custGeom>
            <a:solidFill>
              <a:srgbClr val="5A4E9C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32" name="Group 25">
            <a:extLst>
              <a:ext uri="{FF2B5EF4-FFF2-40B4-BE49-F238E27FC236}">
                <a16:creationId xmlns:a16="http://schemas.microsoft.com/office/drawing/2014/main" id="{15BF0F01-8B66-26AC-40D8-A54AED7C1D03}"/>
              </a:ext>
            </a:extLst>
          </p:cNvPr>
          <p:cNvGrpSpPr/>
          <p:nvPr/>
        </p:nvGrpSpPr>
        <p:grpSpPr>
          <a:xfrm>
            <a:off x="1547433" y="3408267"/>
            <a:ext cx="2204000" cy="978800"/>
            <a:chOff x="0" y="0"/>
            <a:chExt cx="4408000" cy="1957600"/>
          </a:xfrm>
        </p:grpSpPr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0D92CF22-A595-F867-32A7-DF5B4B7AE41F}"/>
                </a:ext>
              </a:extLst>
            </p:cNvPr>
            <p:cNvSpPr/>
            <p:nvPr/>
          </p:nvSpPr>
          <p:spPr>
            <a:xfrm>
              <a:off x="0" y="0"/>
              <a:ext cx="4408000" cy="1957600"/>
            </a:xfrm>
            <a:custGeom>
              <a:avLst/>
              <a:gdLst/>
              <a:ahLst/>
              <a:cxnLst/>
              <a:rect l="l" t="t" r="r" b="b"/>
              <a:pathLst>
                <a:path w="4408000" h="1957600">
                  <a:moveTo>
                    <a:pt x="0" y="0"/>
                  </a:moveTo>
                  <a:lnTo>
                    <a:pt x="4408000" y="0"/>
                  </a:lnTo>
                  <a:lnTo>
                    <a:pt x="4408000" y="1957600"/>
                  </a:lnTo>
                  <a:lnTo>
                    <a:pt x="0" y="1957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IE" sz="1200"/>
            </a:p>
          </p:txBody>
        </p:sp>
        <p:sp>
          <p:nvSpPr>
            <p:cNvPr id="34" name="TextBox 27">
              <a:extLst>
                <a:ext uri="{FF2B5EF4-FFF2-40B4-BE49-F238E27FC236}">
                  <a16:creationId xmlns:a16="http://schemas.microsoft.com/office/drawing/2014/main" id="{F47DA8B0-CFBC-20A5-FFFD-42EE87C81B52}"/>
                </a:ext>
              </a:extLst>
            </p:cNvPr>
            <p:cNvSpPr txBox="1"/>
            <p:nvPr/>
          </p:nvSpPr>
          <p:spPr>
            <a:xfrm>
              <a:off x="0" y="38100"/>
              <a:ext cx="4408000" cy="19195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880"/>
                </a:lnSpc>
              </a:pPr>
              <a:r>
                <a:rPr lang="en-US" sz="2667" b="1">
                  <a:solidFill>
                    <a:srgbClr val="FFFFFF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Goals</a:t>
              </a:r>
            </a:p>
          </p:txBody>
        </p:sp>
      </p:grpSp>
      <p:grpSp>
        <p:nvGrpSpPr>
          <p:cNvPr id="35" name="Group 28">
            <a:extLst>
              <a:ext uri="{FF2B5EF4-FFF2-40B4-BE49-F238E27FC236}">
                <a16:creationId xmlns:a16="http://schemas.microsoft.com/office/drawing/2014/main" id="{463736CE-9B6E-A32D-B651-2D406A4CE1C8}"/>
              </a:ext>
            </a:extLst>
          </p:cNvPr>
          <p:cNvGrpSpPr/>
          <p:nvPr/>
        </p:nvGrpSpPr>
        <p:grpSpPr>
          <a:xfrm>
            <a:off x="2497395" y="1952715"/>
            <a:ext cx="7196400" cy="3889599"/>
            <a:chOff x="0" y="0"/>
            <a:chExt cx="14392800" cy="7779197"/>
          </a:xfrm>
        </p:grpSpPr>
        <p:sp>
          <p:nvSpPr>
            <p:cNvPr id="36" name="Freeform 29">
              <a:extLst>
                <a:ext uri="{FF2B5EF4-FFF2-40B4-BE49-F238E27FC236}">
                  <a16:creationId xmlns:a16="http://schemas.microsoft.com/office/drawing/2014/main" id="{86DD3F4C-E428-1BA2-9FE7-D359C1E6FFDB}"/>
                </a:ext>
              </a:extLst>
            </p:cNvPr>
            <p:cNvSpPr/>
            <p:nvPr/>
          </p:nvSpPr>
          <p:spPr>
            <a:xfrm>
              <a:off x="690626" y="721360"/>
              <a:ext cx="2520696" cy="1883664"/>
            </a:xfrm>
            <a:custGeom>
              <a:avLst/>
              <a:gdLst/>
              <a:ahLst/>
              <a:cxnLst/>
              <a:rect l="l" t="t" r="r" b="b"/>
              <a:pathLst>
                <a:path w="2520696" h="1883664">
                  <a:moveTo>
                    <a:pt x="328422" y="1883664"/>
                  </a:moveTo>
                  <a:lnTo>
                    <a:pt x="328295" y="1883664"/>
                  </a:lnTo>
                  <a:cubicBezTo>
                    <a:pt x="206375" y="1883664"/>
                    <a:pt x="96266" y="1811020"/>
                    <a:pt x="48133" y="1699006"/>
                  </a:cubicBezTo>
                  <a:cubicBezTo>
                    <a:pt x="0" y="1586992"/>
                    <a:pt x="23368" y="1457071"/>
                    <a:pt x="107315" y="1368806"/>
                  </a:cubicBezTo>
                  <a:cubicBezTo>
                    <a:pt x="633730" y="815340"/>
                    <a:pt x="1391031" y="350012"/>
                    <a:pt x="2302129" y="0"/>
                  </a:cubicBezTo>
                  <a:lnTo>
                    <a:pt x="2520696" y="569087"/>
                  </a:lnTo>
                  <a:cubicBezTo>
                    <a:pt x="1666748" y="897128"/>
                    <a:pt x="995553" y="1319403"/>
                    <a:pt x="549021" y="1789049"/>
                  </a:cubicBezTo>
                  <a:lnTo>
                    <a:pt x="328295" y="1578864"/>
                  </a:lnTo>
                  <a:lnTo>
                    <a:pt x="328295" y="1274064"/>
                  </a:lnTo>
                  <a:lnTo>
                    <a:pt x="328422" y="1274064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sp>
        <p:nvSpPr>
          <p:cNvPr id="37" name="TextBox 30">
            <a:extLst>
              <a:ext uri="{FF2B5EF4-FFF2-40B4-BE49-F238E27FC236}">
                <a16:creationId xmlns:a16="http://schemas.microsoft.com/office/drawing/2014/main" id="{E0A4510D-E9B3-F5A6-0CE0-1E5D45781045}"/>
              </a:ext>
            </a:extLst>
          </p:cNvPr>
          <p:cNvSpPr txBox="1"/>
          <p:nvPr/>
        </p:nvSpPr>
        <p:spPr>
          <a:xfrm>
            <a:off x="5419582" y="6426784"/>
            <a:ext cx="6550567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239"/>
              </a:lnSpc>
            </a:pPr>
            <a:r>
              <a:rPr lang="en-US" sz="1866" i="1">
                <a:solidFill>
                  <a:srgbClr val="000000"/>
                </a:solidFill>
                <a:latin typeface="Roboto Italics"/>
                <a:ea typeface="Roboto Italics"/>
                <a:cs typeface="Roboto Italics"/>
                <a:sym typeface="Roboto Italics"/>
              </a:rPr>
              <a:t>Prof A Gordon, University of Nottingham</a:t>
            </a:r>
          </a:p>
        </p:txBody>
      </p:sp>
      <p:grpSp>
        <p:nvGrpSpPr>
          <p:cNvPr id="38" name="Group 32">
            <a:extLst>
              <a:ext uri="{FF2B5EF4-FFF2-40B4-BE49-F238E27FC236}">
                <a16:creationId xmlns:a16="http://schemas.microsoft.com/office/drawing/2014/main" id="{D6FF79D9-0344-9F1C-FA62-FFAC1D70979A}"/>
              </a:ext>
            </a:extLst>
          </p:cNvPr>
          <p:cNvGrpSpPr/>
          <p:nvPr/>
        </p:nvGrpSpPr>
        <p:grpSpPr>
          <a:xfrm rot="3872530">
            <a:off x="3657600" y="2157179"/>
            <a:ext cx="712812" cy="616369"/>
            <a:chOff x="0" y="0"/>
            <a:chExt cx="1425624" cy="1232739"/>
          </a:xfrm>
        </p:grpSpPr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EB975AEC-B055-CB05-6466-EB6461681D0D}"/>
                </a:ext>
              </a:extLst>
            </p:cNvPr>
            <p:cNvSpPr/>
            <p:nvPr/>
          </p:nvSpPr>
          <p:spPr>
            <a:xfrm>
              <a:off x="0" y="0"/>
              <a:ext cx="1425702" cy="1232789"/>
            </a:xfrm>
            <a:custGeom>
              <a:avLst/>
              <a:gdLst/>
              <a:ahLst/>
              <a:cxnLst/>
              <a:rect l="l" t="t" r="r" b="b"/>
              <a:pathLst>
                <a:path w="1425702" h="1232789">
                  <a:moveTo>
                    <a:pt x="0" y="1232789"/>
                  </a:moveTo>
                  <a:lnTo>
                    <a:pt x="712851" y="0"/>
                  </a:lnTo>
                  <a:lnTo>
                    <a:pt x="1425702" y="1232789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40" name="Group 34">
            <a:extLst>
              <a:ext uri="{FF2B5EF4-FFF2-40B4-BE49-F238E27FC236}">
                <a16:creationId xmlns:a16="http://schemas.microsoft.com/office/drawing/2014/main" id="{73654AA8-A35E-CB43-F838-18B243855125}"/>
              </a:ext>
            </a:extLst>
          </p:cNvPr>
          <p:cNvGrpSpPr/>
          <p:nvPr/>
        </p:nvGrpSpPr>
        <p:grpSpPr>
          <a:xfrm rot="7585186">
            <a:off x="8725587" y="2675268"/>
            <a:ext cx="712821" cy="616096"/>
            <a:chOff x="0" y="0"/>
            <a:chExt cx="1425643" cy="123219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5E84D3E5-596E-9D6B-FFDF-080E781B9351}"/>
                </a:ext>
              </a:extLst>
            </p:cNvPr>
            <p:cNvSpPr/>
            <p:nvPr/>
          </p:nvSpPr>
          <p:spPr>
            <a:xfrm>
              <a:off x="0" y="0"/>
              <a:ext cx="1425702" cy="1232154"/>
            </a:xfrm>
            <a:custGeom>
              <a:avLst/>
              <a:gdLst/>
              <a:ahLst/>
              <a:cxnLst/>
              <a:rect l="l" t="t" r="r" b="b"/>
              <a:pathLst>
                <a:path w="1425702" h="1232154">
                  <a:moveTo>
                    <a:pt x="1425702" y="1232154"/>
                  </a:moveTo>
                  <a:lnTo>
                    <a:pt x="712851" y="0"/>
                  </a:lnTo>
                  <a:lnTo>
                    <a:pt x="0" y="1232154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42" name="Group 36">
            <a:extLst>
              <a:ext uri="{FF2B5EF4-FFF2-40B4-BE49-F238E27FC236}">
                <a16:creationId xmlns:a16="http://schemas.microsoft.com/office/drawing/2014/main" id="{E755EA69-9E10-6517-64CE-E1FE614BC00B}"/>
              </a:ext>
            </a:extLst>
          </p:cNvPr>
          <p:cNvGrpSpPr/>
          <p:nvPr/>
        </p:nvGrpSpPr>
        <p:grpSpPr>
          <a:xfrm rot="7585186">
            <a:off x="7922120" y="5049084"/>
            <a:ext cx="712821" cy="616096"/>
            <a:chOff x="0" y="0"/>
            <a:chExt cx="1425643" cy="1232192"/>
          </a:xfrm>
        </p:grpSpPr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6AA9240F-891D-D9DA-42A0-9F2D57F1CE33}"/>
                </a:ext>
              </a:extLst>
            </p:cNvPr>
            <p:cNvSpPr/>
            <p:nvPr/>
          </p:nvSpPr>
          <p:spPr>
            <a:xfrm>
              <a:off x="0" y="0"/>
              <a:ext cx="1425702" cy="1232154"/>
            </a:xfrm>
            <a:custGeom>
              <a:avLst/>
              <a:gdLst/>
              <a:ahLst/>
              <a:cxnLst/>
              <a:rect l="l" t="t" r="r" b="b"/>
              <a:pathLst>
                <a:path w="1425702" h="1232154">
                  <a:moveTo>
                    <a:pt x="1425702" y="1232154"/>
                  </a:moveTo>
                  <a:lnTo>
                    <a:pt x="712851" y="0"/>
                  </a:lnTo>
                  <a:lnTo>
                    <a:pt x="0" y="1232154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  <p:grpSp>
        <p:nvGrpSpPr>
          <p:cNvPr id="44" name="Group 38">
            <a:extLst>
              <a:ext uri="{FF2B5EF4-FFF2-40B4-BE49-F238E27FC236}">
                <a16:creationId xmlns:a16="http://schemas.microsoft.com/office/drawing/2014/main" id="{D8F38C38-0737-9531-5CAF-06D1806A756E}"/>
              </a:ext>
            </a:extLst>
          </p:cNvPr>
          <p:cNvGrpSpPr/>
          <p:nvPr/>
        </p:nvGrpSpPr>
        <p:grpSpPr>
          <a:xfrm rot="-3214814">
            <a:off x="2752787" y="4507451"/>
            <a:ext cx="712821" cy="616096"/>
            <a:chOff x="0" y="0"/>
            <a:chExt cx="1425643" cy="1232192"/>
          </a:xfrm>
        </p:grpSpPr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DA6297F9-C796-1DA0-E668-F4AFEBA7FE9D}"/>
                </a:ext>
              </a:extLst>
            </p:cNvPr>
            <p:cNvSpPr/>
            <p:nvPr/>
          </p:nvSpPr>
          <p:spPr>
            <a:xfrm>
              <a:off x="0" y="0"/>
              <a:ext cx="1425702" cy="1232154"/>
            </a:xfrm>
            <a:custGeom>
              <a:avLst/>
              <a:gdLst/>
              <a:ahLst/>
              <a:cxnLst/>
              <a:rect l="l" t="t" r="r" b="b"/>
              <a:pathLst>
                <a:path w="1425702" h="1232154">
                  <a:moveTo>
                    <a:pt x="1425702" y="1232154"/>
                  </a:moveTo>
                  <a:lnTo>
                    <a:pt x="712851" y="0"/>
                  </a:lnTo>
                  <a:lnTo>
                    <a:pt x="0" y="1232154"/>
                  </a:lnTo>
                  <a:close/>
                </a:path>
              </a:pathLst>
            </a:custGeom>
            <a:solidFill>
              <a:srgbClr val="3E3574"/>
            </a:solidFill>
          </p:spPr>
          <p:txBody>
            <a:bodyPr/>
            <a:lstStyle/>
            <a:p>
              <a:endParaRPr lang="en-IE" sz="1200"/>
            </a:p>
          </p:txBody>
        </p:sp>
      </p:grpSp>
    </p:spTree>
    <p:extLst>
      <p:ext uri="{BB962C8B-B14F-4D97-AF65-F5344CB8AC3E}">
        <p14:creationId xmlns:p14="http://schemas.microsoft.com/office/powerpoint/2010/main" val="350087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B9ADF-FDB8-D727-2611-DD01D71FE240}"/>
            </a:ext>
          </a:extLst>
        </p:cNvPr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A035BAA-4EE5-2E02-130C-B70EA16D8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4488"/>
            <a:ext cx="10515600" cy="1146176"/>
          </a:xfrm>
        </p:spPr>
        <p:txBody>
          <a:bodyPr>
            <a:noAutofit/>
          </a:bodyPr>
          <a:lstStyle/>
          <a:p>
            <a:r>
              <a:rPr lang="en-GB" dirty="0"/>
              <a:t>Comprehensive Geriatric Assessment </a:t>
            </a:r>
            <a:br>
              <a:rPr lang="en-GB" dirty="0"/>
            </a:br>
            <a:r>
              <a:rPr lang="en-GB" dirty="0"/>
              <a:t>in Urgent Care</a:t>
            </a:r>
            <a:endParaRPr lang="en-US" dirty="0"/>
          </a:p>
        </p:txBody>
      </p:sp>
      <p:sp>
        <p:nvSpPr>
          <p:cNvPr id="11" name="TextBox 2">
            <a:extLst>
              <a:ext uri="{FF2B5EF4-FFF2-40B4-BE49-F238E27FC236}">
                <a16:creationId xmlns:a16="http://schemas.microsoft.com/office/drawing/2014/main" id="{C5080346-DB1C-1696-1442-0F1BE3FB91AC}"/>
              </a:ext>
            </a:extLst>
          </p:cNvPr>
          <p:cNvSpPr txBox="1"/>
          <p:nvPr/>
        </p:nvSpPr>
        <p:spPr>
          <a:xfrm>
            <a:off x="373393" y="2434431"/>
            <a:ext cx="8147736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061720" lvl="1" indent="-530860" algn="l"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Identify frailty</a:t>
            </a:r>
          </a:p>
          <a:p>
            <a:pPr marL="1061720" lvl="1" indent="-530860" algn="l"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Broaden the assessment</a:t>
            </a:r>
          </a:p>
          <a:p>
            <a:pPr marL="1061720" lvl="1" indent="-530860" algn="l">
              <a:buAutoNum type="arabicPeriod"/>
            </a:pPr>
            <a:r>
              <a:rPr lang="en-US" sz="4000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Bold"/>
                <a:sym typeface="Open Sans Bold"/>
              </a:rPr>
              <a:t>Do something different:</a:t>
            </a:r>
          </a:p>
          <a:p>
            <a:pPr marL="1546860" lvl="2" indent="-515620" algn="l">
              <a:buAutoNum type="alphaLcPeriod"/>
            </a:pPr>
            <a:r>
              <a:rPr lang="en-US" sz="4000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Italics"/>
                <a:sym typeface="Open Sans Italics"/>
              </a:rPr>
              <a:t>Prognosticate</a:t>
            </a:r>
          </a:p>
          <a:p>
            <a:pPr marL="1546860" lvl="2" indent="-515620" algn="l">
              <a:buAutoNum type="alphaLcPeriod"/>
            </a:pPr>
            <a:r>
              <a:rPr lang="en-US" sz="4000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Italics"/>
                <a:sym typeface="Open Sans Italics"/>
              </a:rPr>
              <a:t>Person-</a:t>
            </a:r>
            <a:r>
              <a:rPr lang="en-US" sz="4000" i="1" dirty="0" err="1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Italics"/>
                <a:sym typeface="Open Sans Italics"/>
              </a:rPr>
              <a:t>centred</a:t>
            </a:r>
            <a:r>
              <a:rPr lang="en-US" sz="4000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Italics"/>
                <a:sym typeface="Open Sans Italics"/>
              </a:rPr>
              <a:t> approach</a:t>
            </a:r>
          </a:p>
          <a:p>
            <a:pPr marL="1546860" lvl="2" indent="-515620" algn="l">
              <a:buAutoNum type="alphaLcPeriod"/>
            </a:pPr>
            <a:r>
              <a:rPr lang="en-US" sz="4000" i="1" dirty="0">
                <a:solidFill>
                  <a:srgbClr val="000000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Open Sans Italics"/>
                <a:sym typeface="Open Sans Italics"/>
              </a:rPr>
              <a:t>Shared decision-making</a:t>
            </a:r>
          </a:p>
        </p:txBody>
      </p:sp>
    </p:spTree>
    <p:extLst>
      <p:ext uri="{BB962C8B-B14F-4D97-AF65-F5344CB8AC3E}">
        <p14:creationId xmlns:p14="http://schemas.microsoft.com/office/powerpoint/2010/main" val="583746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F34FE-C119-9AAB-00F6-B87CC83B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8000" dirty="0">
                <a:cs typeface="Open Sans Bold"/>
                <a:sym typeface="Open Sans Bold"/>
              </a:rPr>
              <a:t>The 5Ms of </a:t>
            </a:r>
            <a:r>
              <a:rPr lang="en-US" sz="8000" dirty="0" err="1">
                <a:cs typeface="Open Sans Bold"/>
                <a:sym typeface="Open Sans Bold"/>
              </a:rPr>
              <a:t>GeriEM</a:t>
            </a:r>
            <a:br>
              <a:rPr lang="en-US" sz="5400" dirty="0">
                <a:cs typeface="Open Sans Bold"/>
                <a:sym typeface="Open Sans Bold"/>
              </a:rPr>
            </a:br>
            <a:br>
              <a:rPr lang="en-US" sz="5400" dirty="0">
                <a:cs typeface="Open Sans Bold"/>
                <a:sym typeface="Open Sans Bold"/>
              </a:rPr>
            </a:br>
            <a:r>
              <a:rPr lang="en-US" sz="5400" dirty="0">
                <a:cs typeface="Open Sans Bold"/>
                <a:sym typeface="Open Sans Bold"/>
              </a:rPr>
              <a:t>M</a:t>
            </a:r>
            <a:r>
              <a:rPr lang="en-US" sz="5400" dirty="0">
                <a:cs typeface="Open Sans"/>
                <a:sym typeface="Open Sans"/>
              </a:rPr>
              <a:t>edications</a:t>
            </a:r>
            <a:br>
              <a:rPr lang="en-US" sz="5400" dirty="0">
                <a:cs typeface="Open Sans"/>
                <a:sym typeface="Open Sans"/>
              </a:rPr>
            </a:br>
            <a:r>
              <a:rPr lang="en-US" sz="5400" dirty="0">
                <a:cs typeface="Open Sans Bold"/>
                <a:sym typeface="Open Sans Bold"/>
              </a:rPr>
              <a:t>Mind</a:t>
            </a:r>
            <a:br>
              <a:rPr lang="en-US" sz="5400" dirty="0">
                <a:cs typeface="Open Sans"/>
                <a:sym typeface="Open Sans"/>
              </a:rPr>
            </a:br>
            <a:r>
              <a:rPr lang="en-US" sz="5400" dirty="0">
                <a:cs typeface="Open Sans Bold"/>
                <a:sym typeface="Open Sans Bold"/>
              </a:rPr>
              <a:t>M</a:t>
            </a:r>
            <a:r>
              <a:rPr lang="en-US" sz="5400" dirty="0">
                <a:cs typeface="Open Sans"/>
                <a:sym typeface="Open Sans"/>
              </a:rPr>
              <a:t>obility</a:t>
            </a:r>
            <a:br>
              <a:rPr lang="en-US" sz="5400" dirty="0">
                <a:cs typeface="Open Sans"/>
                <a:sym typeface="Open Sans"/>
              </a:rPr>
            </a:br>
            <a:r>
              <a:rPr lang="en-US" sz="5400" dirty="0" err="1">
                <a:cs typeface="Open Sans Bold"/>
                <a:sym typeface="Open Sans Bold"/>
              </a:rPr>
              <a:t>M</a:t>
            </a:r>
            <a:r>
              <a:rPr lang="en-US" sz="5400" dirty="0" err="1">
                <a:cs typeface="Open Sans"/>
                <a:sym typeface="Open Sans"/>
              </a:rPr>
              <a:t>ulticomplexity</a:t>
            </a:r>
            <a:br>
              <a:rPr lang="en-US" sz="5400" dirty="0">
                <a:cs typeface="Open Sans"/>
                <a:sym typeface="Open Sans"/>
              </a:rPr>
            </a:br>
            <a:r>
              <a:rPr lang="en-US" sz="5400" dirty="0">
                <a:cs typeface="Open Sans"/>
                <a:sym typeface="Open Sans"/>
              </a:rPr>
              <a:t>What </a:t>
            </a:r>
            <a:r>
              <a:rPr lang="en-US" sz="5400" dirty="0">
                <a:cs typeface="Open Sans Bold"/>
                <a:sym typeface="Open Sans Bold"/>
              </a:rPr>
              <a:t>M</a:t>
            </a:r>
            <a:r>
              <a:rPr lang="en-US" sz="5400" dirty="0">
                <a:cs typeface="Open Sans"/>
                <a:sym typeface="Open Sans"/>
              </a:rPr>
              <a:t>atters most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492565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6" name="TextBox 3">
            <a:extLst>
              <a:ext uri="{FF2B5EF4-FFF2-40B4-BE49-F238E27FC236}">
                <a16:creationId xmlns:a16="http://schemas.microsoft.com/office/drawing/2014/main" id="{91122F4A-0E9B-DE81-841E-4F698E1ECFEE}"/>
              </a:ext>
            </a:extLst>
          </p:cNvPr>
          <p:cNvSpPr txBox="1"/>
          <p:nvPr/>
        </p:nvSpPr>
        <p:spPr>
          <a:xfrm>
            <a:off x="838201" y="1850794"/>
            <a:ext cx="6670667" cy="43447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Atypical presentations of disease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Trauma including falls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Cognitive assessment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Comprehensive assessment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Functional assessment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Polypharmacy</a:t>
            </a: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 err="1">
                <a:latin typeface="Source Sans Pro"/>
                <a:ea typeface="Source Sans Pro"/>
                <a:sym typeface="Open Sans"/>
              </a:rPr>
              <a:t>Polymorbidity</a:t>
            </a:r>
            <a:endParaRPr lang="en-US" sz="2800" dirty="0">
              <a:latin typeface="Source Sans Pro"/>
              <a:ea typeface="Source Sans Pro"/>
              <a:sym typeface="Open Sans"/>
            </a:endParaRPr>
          </a:p>
          <a:p>
            <a:pPr marL="360363" lvl="2" indent="-198438">
              <a:spcBef>
                <a:spcPts val="1000"/>
              </a:spcBef>
              <a:buFont typeface="System Font Regular"/>
              <a:buChar char="-"/>
            </a:pPr>
            <a:r>
              <a:rPr lang="en-US" sz="2800" dirty="0">
                <a:latin typeface="Source Sans Pro"/>
                <a:ea typeface="Source Sans Pro"/>
                <a:sym typeface="Open Sans"/>
              </a:rPr>
              <a:t>Transitions of care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64045C61-60DA-C75D-3432-77D0D97E8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22850"/>
            <a:ext cx="8161564" cy="1146176"/>
          </a:xfrm>
        </p:spPr>
        <p:txBody>
          <a:bodyPr>
            <a:normAutofit/>
          </a:bodyPr>
          <a:lstStyle/>
          <a:p>
            <a:r>
              <a:rPr lang="en-US" dirty="0">
                <a:cs typeface="Montserrat Bold"/>
                <a:sym typeface="Montserrat Bold"/>
              </a:rPr>
              <a:t>Geri EM competencies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Summary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Geriatric EM has emerged as a subspecialty</a:t>
            </a:r>
          </a:p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Comprehensive Geriatric Assessment (CGA) improves outcomes for older people with frailty and urgent care needs</a:t>
            </a:r>
          </a:p>
          <a:p>
            <a:pPr marL="817563" lvl="1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Use CGA as an organising framework</a:t>
            </a:r>
          </a:p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Incorporate the competencies of geriatric care</a:t>
            </a:r>
          </a:p>
          <a:p>
            <a:pPr marL="360363" indent="-350838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Measure, repeat, and improve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C5FF8C8-BE8A-EC41-8068-9D7437905D63}">
  <we:reference id="wa200010001" version="1.0.0.1" store="en-GB" storeType="OMEX"/>
  <we:alternateReferences>
    <we:reference id="WA200010001" version="1.0.0.1" store="" storeType="OMEX"/>
  </we:alternateReferences>
  <we:properties>
    <we:property name="claude.fileId" value="&quot;47d845bf-d3d6-4b2b-a7d2-1d8602fb8d08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310</Words>
  <Application>Microsoft Macintosh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Aptos</vt:lpstr>
      <vt:lpstr>Arial</vt:lpstr>
      <vt:lpstr>Montserrat Bold</vt:lpstr>
      <vt:lpstr>Open Sans</vt:lpstr>
      <vt:lpstr>Open Sans Bold</vt:lpstr>
      <vt:lpstr>Roboto Bold</vt:lpstr>
      <vt:lpstr>Roboto Italics</vt:lpstr>
      <vt:lpstr>Source Sans Pro</vt:lpstr>
      <vt:lpstr>System Font Regular</vt:lpstr>
      <vt:lpstr>Office Theme</vt:lpstr>
      <vt:lpstr>Introduction</vt:lpstr>
      <vt:lpstr>Why Geriatric Emergency Medicine? </vt:lpstr>
      <vt:lpstr>What is Geriatric Emergency Medicine? </vt:lpstr>
      <vt:lpstr>Frailty</vt:lpstr>
      <vt:lpstr>https://www.dal.ca/sites/gmr/our-tools/clinical-frailty-scale.html </vt:lpstr>
      <vt:lpstr>Comprehensive Geriatric Assessment</vt:lpstr>
      <vt:lpstr>A bit of detail...</vt:lpstr>
      <vt:lpstr>A bit of detail...</vt:lpstr>
      <vt:lpstr>Comprehensive Geriatric Assessment  in Urgent Care</vt:lpstr>
      <vt:lpstr>The 5Ms of GeriEM  Medications Mind Mobility Multicomplexity What Matters most</vt:lpstr>
      <vt:lpstr>Geri EM competencies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7</cp:revision>
  <dcterms:created xsi:type="dcterms:W3CDTF">2026-06-03T10:46:40Z</dcterms:created>
  <dcterms:modified xsi:type="dcterms:W3CDTF">2026-09-17T17:38:18Z</dcterms:modified>
</cp:coreProperties>
</file>