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  <p:sldMasterId id="2147483685" r:id="rId2"/>
  </p:sldMasterIdLst>
  <p:notesMasterIdLst>
    <p:notesMasterId r:id="rId13"/>
  </p:notesMasterIdLst>
  <p:sldIdLst>
    <p:sldId id="256" r:id="rId3"/>
    <p:sldId id="296" r:id="rId4"/>
    <p:sldId id="259" r:id="rId5"/>
    <p:sldId id="303" r:id="rId6"/>
    <p:sldId id="262" r:id="rId7"/>
    <p:sldId id="263" r:id="rId8"/>
    <p:sldId id="264" r:id="rId9"/>
    <p:sldId id="269" r:id="rId10"/>
    <p:sldId id="301" r:id="rId11"/>
    <p:sldId id="270" r:id="rId1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entury Gothic" panose="020B0502020202020204" pitchFamily="34" charset="0"/>
      <p:regular r:id="rId18"/>
      <p:bold r:id="rId19"/>
      <p:italic r:id="rId20"/>
      <p:boldItalic r:id="rId21"/>
    </p:embeddedFont>
    <p:embeddedFont>
      <p:font typeface="Roboto" panose="02000000000000000000" pitchFamily="2" charset="0"/>
      <p:regular r:id="rId22"/>
      <p:bold r:id="rId23"/>
      <p:italic r:id="rId24"/>
      <p:boldItalic r:id="rId25"/>
    </p:embeddedFont>
    <p:embeddedFont>
      <p:font typeface="Sorts Mill Goudy" panose="02000503000000000000" pitchFamily="2" charset="0"/>
      <p:regular r:id="rId26"/>
      <p: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89E6481-29D7-48E5-8294-93D5C34DE1E8}">
  <a:tblStyle styleId="{289E6481-29D7-48E5-8294-93D5C34DE1E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23"/>
    <p:restoredTop sz="94694"/>
  </p:normalViewPr>
  <p:slideViewPr>
    <p:cSldViewPr snapToGrid="0">
      <p:cViewPr varScale="1">
        <p:scale>
          <a:sx n="156" d="100"/>
          <a:sy n="156" d="100"/>
        </p:scale>
        <p:origin x="97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49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87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87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399" cy="30860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●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○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■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●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○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■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●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○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Clr>
                <a:schemeClr val="dk1"/>
              </a:buClr>
              <a:buFont typeface="Calibri"/>
              <a:buChar char="■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878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878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2881872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Shape 13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956862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301724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005909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Shape 18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624646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Shape 21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808255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Shape 221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549765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Shape 275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9055006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Shape 282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020546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628650" y="273843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95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title"/>
          </p:nvPr>
        </p:nvSpPr>
        <p:spPr>
          <a:xfrm>
            <a:off x="628650" y="273843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95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body" idx="2"/>
          </p:nvPr>
        </p:nvSpPr>
        <p:spPr>
          <a:xfrm>
            <a:off x="4629150" y="1369218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95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title"/>
          </p:nvPr>
        </p:nvSpPr>
        <p:spPr>
          <a:xfrm>
            <a:off x="629840" y="273843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629840" y="1260872"/>
            <a:ext cx="3868200" cy="6179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body" idx="2"/>
          </p:nvPr>
        </p:nvSpPr>
        <p:spPr>
          <a:xfrm>
            <a:off x="629840" y="1878806"/>
            <a:ext cx="3868200" cy="2763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95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400" cy="6179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400" cy="2763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95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>
            <a:spLocks noGrp="1"/>
          </p:cNvSpPr>
          <p:nvPr>
            <p:ph type="title"/>
          </p:nvPr>
        </p:nvSpPr>
        <p:spPr>
          <a:xfrm>
            <a:off x="629840" y="342900"/>
            <a:ext cx="29493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3887390" y="740568"/>
            <a:ext cx="4629000" cy="3655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1270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952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body" idx="2"/>
          </p:nvPr>
        </p:nvSpPr>
        <p:spPr>
          <a:xfrm>
            <a:off x="629840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title"/>
          </p:nvPr>
        </p:nvSpPr>
        <p:spPr>
          <a:xfrm>
            <a:off x="629840" y="342900"/>
            <a:ext cx="29493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118" name="Shape 118"/>
          <p:cNvSpPr>
            <a:spLocks noGrp="1"/>
          </p:cNvSpPr>
          <p:nvPr>
            <p:ph type="pic" idx="2"/>
          </p:nvPr>
        </p:nvSpPr>
        <p:spPr>
          <a:xfrm>
            <a:off x="3887390" y="740568"/>
            <a:ext cx="4629000" cy="3655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body" idx="1"/>
          </p:nvPr>
        </p:nvSpPr>
        <p:spPr>
          <a:xfrm>
            <a:off x="629840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Shape 120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title"/>
          </p:nvPr>
        </p:nvSpPr>
        <p:spPr>
          <a:xfrm>
            <a:off x="628650" y="273843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95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7" name="Shape 127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 rot="5400000">
            <a:off x="5350050" y="1467543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95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6303" y="709435"/>
            <a:ext cx="6477805" cy="1963916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6303" y="2673351"/>
            <a:ext cx="6477804" cy="8033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5343" y="246981"/>
            <a:ext cx="4457751" cy="2319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43295" y="101197"/>
            <a:ext cx="608264" cy="377684"/>
          </a:xfrm>
        </p:spPr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657130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614836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875" y="1317097"/>
            <a:ext cx="6464295" cy="1537549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6875" y="2854647"/>
            <a:ext cx="6464295" cy="759697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916868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290" y="718528"/>
            <a:ext cx="7204226" cy="7944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6875" y="1624216"/>
            <a:ext cx="3483864" cy="24703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1705" y="1628827"/>
            <a:ext cx="3483864" cy="24653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126686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875" y="715003"/>
            <a:ext cx="7205746" cy="79223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6875" y="1627296"/>
            <a:ext cx="3483864" cy="60145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100" b="0" cap="none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6875" y="2230836"/>
            <a:ext cx="3483864" cy="18704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0753" y="1629886"/>
            <a:ext cx="3483864" cy="60167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100" b="0" cap="none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0753" y="2228752"/>
            <a:ext cx="3483864" cy="18653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817115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614654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GB" sz="1400" b="0" i="0" u="none" strike="noStrike" cap="none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08044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219" y="714434"/>
            <a:ext cx="2456260" cy="1741632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2500" y="714434"/>
            <a:ext cx="4509353" cy="337891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3219" y="2456065"/>
            <a:ext cx="2456260" cy="1634189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624289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361628"/>
            <a:ext cx="3055900" cy="3861826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843" y="847135"/>
            <a:ext cx="4391154" cy="1443156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841907"/>
            <a:ext cx="2093378" cy="2899745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6185" y="2290291"/>
            <a:ext cx="4384865" cy="1572010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3975" y="4102393"/>
            <a:ext cx="4387204" cy="240092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6/26/23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43975" y="238981"/>
            <a:ext cx="3658364" cy="24069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632596" y="103056"/>
            <a:ext cx="608264" cy="377684"/>
          </a:xfrm>
        </p:spPr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844095" y="482598"/>
            <a:ext cx="4409694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7343229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844095" y="482598"/>
            <a:ext cx="7207758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2802167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3532" y="599230"/>
            <a:ext cx="1211807" cy="3494917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7702" y="599230"/>
            <a:ext cx="5871623" cy="34949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fld id="{00000000-1234-1234-1234-123412341234}" type="slidenum">
              <a:rPr lang="en-GB" sz="1000" b="0" i="0" u="none" strike="noStrike" cap="none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GB"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6481709" y="2285187"/>
            <a:ext cx="3497580" cy="11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099602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title"/>
          </p:nvPr>
        </p:nvSpPr>
        <p:spPr>
          <a:xfrm>
            <a:off x="628650" y="273843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400"/>
            </a:lvl2pPr>
            <a:lvl3pPr lvl="2" indent="0">
              <a:spcBef>
                <a:spcPts val="0"/>
              </a:spcBef>
              <a:buFont typeface="Arial"/>
              <a:buNone/>
              <a:defRPr sz="1400"/>
            </a:lvl3pPr>
            <a:lvl4pPr lvl="3" indent="0">
              <a:spcBef>
                <a:spcPts val="0"/>
              </a:spcBef>
              <a:buFont typeface="Arial"/>
              <a:buNone/>
              <a:defRPr sz="1400"/>
            </a:lvl4pPr>
            <a:lvl5pPr lvl="4" indent="0">
              <a:spcBef>
                <a:spcPts val="0"/>
              </a:spcBef>
              <a:buFont typeface="Arial"/>
              <a:buNone/>
              <a:defRPr sz="1400"/>
            </a:lvl5pPr>
            <a:lvl6pPr lvl="5" indent="0">
              <a:spcBef>
                <a:spcPts val="0"/>
              </a:spcBef>
              <a:buFont typeface="Arial"/>
              <a:buNone/>
              <a:defRPr sz="1400"/>
            </a:lvl6pPr>
            <a:lvl7pPr lvl="6" indent="0">
              <a:spcBef>
                <a:spcPts val="0"/>
              </a:spcBef>
              <a:buFont typeface="Arial"/>
              <a:buNone/>
              <a:defRPr sz="1400"/>
            </a:lvl7pPr>
            <a:lvl8pPr lvl="7" indent="0">
              <a:spcBef>
                <a:spcPts val="0"/>
              </a:spcBef>
              <a:buFont typeface="Arial"/>
              <a:buNone/>
              <a:defRPr sz="1400"/>
            </a:lvl8pPr>
            <a:lvl9pPr lvl="8" indent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177800" marR="0" lvl="0" indent="95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20700" marR="0" lvl="1" indent="50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63600" marR="0" lvl="2" indent="19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6500" marR="0" lvl="3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9400" marR="0" lvl="4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92300" marR="0" lvl="5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35200" marR="0" lvl="6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8100" marR="0" lvl="7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1000" marR="0" lvl="8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dt" idx="10"/>
          </p:nvPr>
        </p:nvSpPr>
        <p:spPr>
          <a:xfrm>
            <a:off x="6286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ftr" idx="11"/>
          </p:nvPr>
        </p:nvSpPr>
        <p:spPr>
          <a:xfrm>
            <a:off x="3028950" y="4767262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sldNum" idx="12"/>
          </p:nvPr>
        </p:nvSpPr>
        <p:spPr>
          <a:xfrm>
            <a:off x="6457950" y="4767262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3" r:id="rId3"/>
    <p:sldLayoutId id="2147483664" r:id="rId4"/>
    <p:sldLayoutId id="2147483667" r:id="rId5"/>
    <p:sldLayoutId id="2147483668" r:id="rId6"/>
    <p:sldLayoutId id="2147483669" r:id="rId7"/>
    <p:sldLayoutId id="2147483670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4589502"/>
            <a:ext cx="9144000" cy="55721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351577"/>
            <a:ext cx="9144000" cy="423526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4590952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7703" y="714994"/>
            <a:ext cx="7202456" cy="7869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7703" y="1628827"/>
            <a:ext cx="7202456" cy="24709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24623" y="247778"/>
            <a:ext cx="1886547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47703" y="246981"/>
            <a:ext cx="4454127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38558" y="103056"/>
            <a:ext cx="608264" cy="3776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GB" sz="9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GB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49330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" name="Rectangle 80">
            <a:extLst>
              <a:ext uri="{FF2B5EF4-FFF2-40B4-BE49-F238E27FC236}">
                <a16:creationId xmlns:a16="http://schemas.microsoft.com/office/drawing/2014/main" id="{5819D421-0685-413C-9B31-BABA6291B8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86067CF8-F853-4FA4-8943-5019415A41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51576"/>
            <a:ext cx="9144000" cy="423526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5C9A4BB2-195A-4F1E-A6F6-0062FEC8E2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" t="474" r="75256" b="36564"/>
          <a:stretch/>
        </p:blipFill>
        <p:spPr>
          <a:xfrm>
            <a:off x="491413" y="482598"/>
            <a:ext cx="2125980" cy="11658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7" name="Group 86">
            <a:extLst>
              <a:ext uri="{FF2B5EF4-FFF2-40B4-BE49-F238E27FC236}">
                <a16:creationId xmlns:a16="http://schemas.microsoft.com/office/drawing/2014/main" id="{EB55803A-7447-41B7-A9E5-2D9F9830CE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984541" y="361628"/>
            <a:ext cx="5670087" cy="3861826"/>
            <a:chOff x="3979389" y="482171"/>
            <a:chExt cx="7560115" cy="5149101"/>
          </a:xfrm>
        </p:grpSpPr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3B383CBD-836E-47D4-A657-94E8CF5961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0F8D026E-08F9-4AD7-AD0D-18FD370F72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1" name="Picture 90">
            <a:extLst>
              <a:ext uri="{FF2B5EF4-FFF2-40B4-BE49-F238E27FC236}">
                <a16:creationId xmlns:a16="http://schemas.microsoft.com/office/drawing/2014/main" id="{C3984C41-E3F3-4E93-82C6-D03C54DEBB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4589502"/>
            <a:ext cx="9144000" cy="557212"/>
          </a:xfrm>
          <a:prstGeom prst="rect">
            <a:avLst/>
          </a:prstGeom>
        </p:spPr>
      </p:pic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754D7E5B-72A1-4B0F-9BDB-EE3972B2F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590951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>
            <a:extLst>
              <a:ext uri="{FF2B5EF4-FFF2-40B4-BE49-F238E27FC236}">
                <a16:creationId xmlns:a16="http://schemas.microsoft.com/office/drawing/2014/main" id="{44A735C5-BC1E-4DEC-9FBC-99BD6C303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486" y="919061"/>
            <a:ext cx="1478725" cy="33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C2F1DB0-2F0A-415C-93C3-EEFD307B120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5301" r="1654" b="36106"/>
          <a:stretch/>
        </p:blipFill>
        <p:spPr>
          <a:xfrm>
            <a:off x="5817439" y="696870"/>
            <a:ext cx="1408923" cy="552896"/>
          </a:xfrm>
          <a:prstGeom prst="rect">
            <a:avLst/>
          </a:prstGeom>
        </p:spPr>
      </p:pic>
      <p:sp>
        <p:nvSpPr>
          <p:cNvPr id="140" name="Shape 140"/>
          <p:cNvSpPr txBox="1">
            <a:spLocks noGrp="1"/>
          </p:cNvSpPr>
          <p:nvPr>
            <p:ph type="ctrTitle"/>
          </p:nvPr>
        </p:nvSpPr>
        <p:spPr>
          <a:xfrm>
            <a:off x="4587647" y="1791331"/>
            <a:ext cx="2459127" cy="1560837"/>
          </a:xfrm>
          <a:prstGeom prst="rect">
            <a:avLst/>
          </a:prstGeom>
        </p:spPr>
        <p:txBody>
          <a:bodyPr lIns="45700" tIns="0" rIns="45700" bIns="0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Sorts Mill Goudy"/>
              <a:buNone/>
            </a:pPr>
            <a:r>
              <a:rPr lang="en-GB" sz="3600" b="1" i="0" u="none" strike="noStrike" cap="none" dirty="0">
                <a:latin typeface="Roboto"/>
                <a:ea typeface="Roboto"/>
                <a:cs typeface="Roboto"/>
                <a:sym typeface="Roboto"/>
              </a:rPr>
              <a:t>Geriatric Emergency Medicine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B873F275-51B1-EFA5-F9DC-91D6028A2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803" y="165100"/>
            <a:ext cx="5245100" cy="49784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73613" y="275014"/>
            <a:ext cx="7886700" cy="994200"/>
          </a:xfrm>
        </p:spPr>
        <p:txBody>
          <a:bodyPr/>
          <a:lstStyle/>
          <a:p>
            <a:r>
              <a:rPr lang="en-GB" sz="4400" b="1" dirty="0"/>
              <a:t>Why GEM?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98953" y="1268043"/>
            <a:ext cx="3470850" cy="3263400"/>
          </a:xfrm>
        </p:spPr>
        <p:txBody>
          <a:bodyPr/>
          <a:lstStyle/>
          <a:p>
            <a:r>
              <a:rPr lang="en-GB" dirty="0"/>
              <a:t>Demography</a:t>
            </a:r>
          </a:p>
          <a:p>
            <a:r>
              <a:rPr lang="en-GB" dirty="0"/>
              <a:t>Absence of immortality</a:t>
            </a:r>
          </a:p>
          <a:p>
            <a:r>
              <a:rPr lang="en-GB" dirty="0"/>
              <a:t>Limitations of admission avoidance</a:t>
            </a:r>
          </a:p>
          <a:p>
            <a:r>
              <a:rPr lang="en-GB" dirty="0"/>
              <a:t>Reality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9803" y="712657"/>
            <a:ext cx="5245100" cy="38832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1623" y="547558"/>
            <a:ext cx="4028690" cy="420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68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331974" y="1341900"/>
            <a:ext cx="4551451" cy="39501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t" anchorCtr="0">
            <a:noAutofit/>
          </a:bodyPr>
          <a:lstStyle/>
          <a:p>
            <a:pPr marL="0" lvl="0" indent="0">
              <a:lnSpc>
                <a:spcPct val="115000"/>
              </a:lnSpc>
              <a:spcBef>
                <a:spcPts val="0"/>
              </a:spcBef>
              <a:buSzPct val="25000"/>
              <a:buNone/>
            </a:pPr>
            <a:r>
              <a:rPr lang="en-GB" sz="30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Distinctive health state associated with </a:t>
            </a:r>
            <a:r>
              <a:rPr lang="en-GB" sz="3000" dirty="0">
                <a:latin typeface="Roboto"/>
                <a:ea typeface="Roboto"/>
                <a:cs typeface="Roboto"/>
                <a:sym typeface="Roboto"/>
              </a:rPr>
              <a:t>later life</a:t>
            </a: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SzPct val="25000"/>
              <a:buNone/>
            </a:pPr>
            <a:endParaRPr lang="en-GB" sz="30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SzPct val="25000"/>
              <a:buNone/>
            </a:pPr>
            <a:r>
              <a:rPr lang="en-GB" sz="30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Apparently minor events are associated with adverse health outcomes</a:t>
            </a:r>
          </a:p>
        </p:txBody>
      </p:sp>
      <p:sp>
        <p:nvSpPr>
          <p:cNvPr id="166" name="Shape 166"/>
          <p:cNvSpPr/>
          <p:nvPr/>
        </p:nvSpPr>
        <p:spPr>
          <a:xfrm>
            <a:off x="-6800" y="0"/>
            <a:ext cx="9150900" cy="900900"/>
          </a:xfrm>
          <a:prstGeom prst="rect">
            <a:avLst/>
          </a:prstGeom>
          <a:solidFill>
            <a:srgbClr val="1B1B1B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Shape 167"/>
          <p:cNvSpPr txBox="1"/>
          <p:nvPr/>
        </p:nvSpPr>
        <p:spPr>
          <a:xfrm>
            <a:off x="331975" y="33900"/>
            <a:ext cx="8480100" cy="867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Roboto"/>
              <a:buNone/>
            </a:pPr>
            <a:r>
              <a:rPr lang="en-GB" sz="5200" b="1" i="0" u="none" strike="noStrike" cap="none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Frailty</a:t>
            </a:r>
          </a:p>
        </p:txBody>
      </p:sp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5048825" y="1341900"/>
            <a:ext cx="3763200" cy="39501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GB" sz="24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Independent predictor for:</a:t>
            </a:r>
          </a:p>
          <a:p>
            <a:pPr marL="342900" marR="0" lvl="0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Falls</a:t>
            </a:r>
          </a:p>
          <a:p>
            <a:pPr marL="342900" marR="0" lvl="0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Delirium</a:t>
            </a:r>
          </a:p>
          <a:p>
            <a:pPr marL="342900" marR="0" lvl="0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Disability</a:t>
            </a:r>
          </a:p>
          <a:p>
            <a:pPr marL="342900" marR="0" lvl="0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Hospitalisation</a:t>
            </a:r>
          </a:p>
          <a:p>
            <a:pPr marL="342900" marR="0" lvl="0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Care home admission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95B2BA2-971C-67CC-DA3C-8602BAE65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388" y="0"/>
            <a:ext cx="649763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85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/>
          <p:nvPr/>
        </p:nvSpPr>
        <p:spPr>
          <a:xfrm>
            <a:off x="523625" y="956062"/>
            <a:ext cx="3954600" cy="41874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Roboto"/>
              <a:buNone/>
            </a:pPr>
            <a:r>
              <a:rPr lang="en-GB" sz="22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“A multidimensional, interdisciplinary diagnostic process to determine the medical, psychological, and functional capabilities of a frail older person in order to develop a coordinated and integrated plan for treatment and long-term follow-up.”</a:t>
            </a:r>
          </a:p>
        </p:txBody>
      </p:sp>
      <p:sp>
        <p:nvSpPr>
          <p:cNvPr id="191" name="Shape 191"/>
          <p:cNvSpPr/>
          <p:nvPr/>
        </p:nvSpPr>
        <p:spPr>
          <a:xfrm>
            <a:off x="-6800" y="0"/>
            <a:ext cx="9150900" cy="717600"/>
          </a:xfrm>
          <a:prstGeom prst="rect">
            <a:avLst/>
          </a:prstGeom>
          <a:solidFill>
            <a:srgbClr val="1B1B1B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Shape 192"/>
          <p:cNvSpPr txBox="1"/>
          <p:nvPr/>
        </p:nvSpPr>
        <p:spPr>
          <a:xfrm>
            <a:off x="226650" y="54700"/>
            <a:ext cx="8690700" cy="66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Roboto"/>
              <a:buNone/>
            </a:pPr>
            <a:r>
              <a:rPr lang="en-GB" sz="3500" b="1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Comprehensive Geriatric Assessment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694" y="1068965"/>
            <a:ext cx="3897339" cy="3693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 txBox="1">
            <a:spLocks noGrp="1"/>
          </p:cNvSpPr>
          <p:nvPr>
            <p:ph type="body" idx="1"/>
          </p:nvPr>
        </p:nvSpPr>
        <p:spPr>
          <a:xfrm>
            <a:off x="437650" y="1008175"/>
            <a:ext cx="4157700" cy="40962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GB" sz="22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Multidimensional:</a:t>
            </a:r>
          </a:p>
          <a:p>
            <a:pPr marL="457200" marR="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2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Not just troponin pathways for chest pain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GB" sz="22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Interdisciplinary diagnostic process:</a:t>
            </a:r>
          </a:p>
          <a:p>
            <a:pPr marL="457200" marR="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2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Flattened hierarchy</a:t>
            </a:r>
            <a:endParaRPr lang="en-GB" sz="2200" dirty="0"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200" dirty="0">
                <a:latin typeface="Roboto"/>
                <a:ea typeface="Roboto"/>
                <a:cs typeface="Roboto"/>
                <a:sym typeface="Roboto"/>
              </a:rPr>
              <a:t>M</a:t>
            </a:r>
            <a:r>
              <a:rPr lang="en-GB" sz="22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utual respect</a:t>
            </a:r>
            <a:endParaRPr lang="en-GB" sz="2200" dirty="0"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200" dirty="0">
                <a:latin typeface="Roboto"/>
                <a:ea typeface="Roboto"/>
                <a:cs typeface="Roboto"/>
                <a:sym typeface="Roboto"/>
              </a:rPr>
              <a:t>C</a:t>
            </a:r>
            <a:r>
              <a:rPr lang="en-GB" sz="22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onstructive challenge</a:t>
            </a:r>
          </a:p>
        </p:txBody>
      </p:sp>
      <p:sp>
        <p:nvSpPr>
          <p:cNvPr id="216" name="Shape 216"/>
          <p:cNvSpPr/>
          <p:nvPr/>
        </p:nvSpPr>
        <p:spPr>
          <a:xfrm>
            <a:off x="-6800" y="0"/>
            <a:ext cx="9150900" cy="900900"/>
          </a:xfrm>
          <a:prstGeom prst="rect">
            <a:avLst/>
          </a:prstGeom>
          <a:solidFill>
            <a:srgbClr val="1B1B1B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Shape 217"/>
          <p:cNvSpPr txBox="1"/>
          <p:nvPr/>
        </p:nvSpPr>
        <p:spPr>
          <a:xfrm>
            <a:off x="331900" y="0"/>
            <a:ext cx="8480100" cy="867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Roboto"/>
              <a:buNone/>
            </a:pPr>
            <a:r>
              <a:rPr lang="en-GB" sz="5200" b="1" i="0" u="none" strike="noStrike" cap="none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A bit of detail...</a:t>
            </a:r>
          </a:p>
        </p:txBody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4822100" y="1008175"/>
            <a:ext cx="4157700" cy="40962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GB" sz="22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Coordinated and integrated plan for treatment:</a:t>
            </a:r>
          </a:p>
          <a:p>
            <a:pPr marL="457200" marR="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2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Understanding of each other’s roles and expertise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GB" sz="22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Follow-up:</a:t>
            </a:r>
          </a:p>
          <a:p>
            <a:pPr marL="457200" marR="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2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Sometimes bad things happen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/>
          <p:nvPr/>
        </p:nvSpPr>
        <p:spPr>
          <a:xfrm>
            <a:off x="3368848" y="1172050"/>
            <a:ext cx="2406300" cy="813900"/>
          </a:xfrm>
          <a:prstGeom prst="roundRect">
            <a:avLst>
              <a:gd name="adj" fmla="val 16667"/>
            </a:avLst>
          </a:prstGeom>
          <a:solidFill>
            <a:srgbClr val="4A86E8"/>
          </a:solidFill>
          <a:ln w="9525" cap="flat" cmpd="sng">
            <a:solidFill>
              <a:srgbClr val="0000FF">
                <a:alpha val="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8575" tIns="68575" rIns="68575" bIns="685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Shape 224"/>
          <p:cNvSpPr txBox="1"/>
          <p:nvPr/>
        </p:nvSpPr>
        <p:spPr>
          <a:xfrm>
            <a:off x="3594300" y="1286625"/>
            <a:ext cx="1954800" cy="584400"/>
          </a:xfrm>
          <a:prstGeom prst="rect">
            <a:avLst/>
          </a:prstGeom>
          <a:noFill/>
          <a:ln>
            <a:noFill/>
          </a:ln>
        </p:spPr>
        <p:txBody>
          <a:bodyPr wrap="square" lIns="65725" tIns="65725" rIns="65725" bIns="657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Roboto"/>
              <a:buNone/>
            </a:pPr>
            <a:r>
              <a:rPr lang="en-GB" sz="20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Assessment</a:t>
            </a:r>
          </a:p>
        </p:txBody>
      </p:sp>
      <p:sp>
        <p:nvSpPr>
          <p:cNvPr id="225" name="Shape 225"/>
          <p:cNvSpPr/>
          <p:nvPr/>
        </p:nvSpPr>
        <p:spPr>
          <a:xfrm>
            <a:off x="1900846" y="1512398"/>
            <a:ext cx="5168700" cy="2688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5644" y="11735"/>
                </a:moveTo>
                <a:lnTo>
                  <a:pt x="95643" y="11734"/>
                </a:lnTo>
                <a:cubicBezTo>
                  <a:pt x="103327" y="17409"/>
                  <a:pt x="109545" y="24837"/>
                  <a:pt x="113780" y="33399"/>
                </a:cubicBezTo>
              </a:path>
            </a:pathLst>
          </a:custGeom>
          <a:noFill/>
          <a:ln w="228600" cap="flat" cmpd="sng">
            <a:solidFill>
              <a:srgbClr val="FF5722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68575" tIns="68575" rIns="68575" bIns="685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Shape 226"/>
          <p:cNvSpPr/>
          <p:nvPr/>
        </p:nvSpPr>
        <p:spPr>
          <a:xfrm>
            <a:off x="5953471" y="2516488"/>
            <a:ext cx="2406300" cy="813900"/>
          </a:xfrm>
          <a:prstGeom prst="roundRect">
            <a:avLst>
              <a:gd name="adj" fmla="val 16667"/>
            </a:avLst>
          </a:prstGeom>
          <a:solidFill>
            <a:srgbClr val="4A86E8"/>
          </a:solidFill>
          <a:ln w="9525" cap="flat" cmpd="sng">
            <a:solidFill>
              <a:srgbClr val="0000FF">
                <a:alpha val="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8575" tIns="68575" rIns="68575" bIns="685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Shape 227"/>
          <p:cNvSpPr txBox="1"/>
          <p:nvPr/>
        </p:nvSpPr>
        <p:spPr>
          <a:xfrm>
            <a:off x="6029821" y="2556203"/>
            <a:ext cx="2252999" cy="734099"/>
          </a:xfrm>
          <a:prstGeom prst="rect">
            <a:avLst/>
          </a:prstGeom>
          <a:noFill/>
          <a:ln>
            <a:noFill/>
          </a:ln>
        </p:spPr>
        <p:txBody>
          <a:bodyPr wrap="square" lIns="65725" tIns="65725" rIns="65725" bIns="657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Roboto"/>
              <a:buNone/>
            </a:pPr>
            <a:r>
              <a:rPr lang="en-GB" sz="20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Stratified </a:t>
            </a:r>
            <a:br>
              <a:rPr lang="en-GB" sz="20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GB" sz="20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problem list</a:t>
            </a:r>
          </a:p>
        </p:txBody>
      </p:sp>
      <p:sp>
        <p:nvSpPr>
          <p:cNvPr id="228" name="Shape 228"/>
          <p:cNvSpPr/>
          <p:nvPr/>
        </p:nvSpPr>
        <p:spPr>
          <a:xfrm>
            <a:off x="1987346" y="1578836"/>
            <a:ext cx="5168700" cy="2688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3781" y="86600"/>
                </a:moveTo>
                <a:lnTo>
                  <a:pt x="113781" y="86599"/>
                </a:lnTo>
                <a:cubicBezTo>
                  <a:pt x="109546" y="95162"/>
                  <a:pt x="103328" y="102589"/>
                  <a:pt x="95644" y="108264"/>
                </a:cubicBezTo>
              </a:path>
            </a:pathLst>
          </a:custGeom>
          <a:noFill/>
          <a:ln w="228600" cap="flat" cmpd="sng">
            <a:solidFill>
              <a:srgbClr val="FF5722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68575" tIns="68575" rIns="68575" bIns="685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Shape 229"/>
          <p:cNvSpPr/>
          <p:nvPr/>
        </p:nvSpPr>
        <p:spPr>
          <a:xfrm>
            <a:off x="3368848" y="3860927"/>
            <a:ext cx="2406300" cy="813900"/>
          </a:xfrm>
          <a:prstGeom prst="roundRect">
            <a:avLst>
              <a:gd name="adj" fmla="val 16667"/>
            </a:avLst>
          </a:prstGeom>
          <a:solidFill>
            <a:srgbClr val="4A86E8"/>
          </a:solidFill>
          <a:ln w="9525" cap="flat" cmpd="sng">
            <a:solidFill>
              <a:srgbClr val="0000FF">
                <a:alpha val="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8575" tIns="68575" rIns="68575" bIns="685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Shape 230"/>
          <p:cNvSpPr txBox="1"/>
          <p:nvPr/>
        </p:nvSpPr>
        <p:spPr>
          <a:xfrm>
            <a:off x="3445199" y="3900642"/>
            <a:ext cx="2253000" cy="734100"/>
          </a:xfrm>
          <a:prstGeom prst="rect">
            <a:avLst/>
          </a:prstGeom>
          <a:noFill/>
          <a:ln>
            <a:noFill/>
          </a:ln>
        </p:spPr>
        <p:txBody>
          <a:bodyPr wrap="square" lIns="65725" tIns="65725" rIns="65725" bIns="657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Roboto"/>
              <a:buNone/>
            </a:pPr>
            <a:r>
              <a:rPr lang="en-GB" sz="2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Bespoke management plan</a:t>
            </a:r>
          </a:p>
        </p:txBody>
      </p:sp>
      <p:sp>
        <p:nvSpPr>
          <p:cNvPr id="231" name="Shape 231"/>
          <p:cNvSpPr/>
          <p:nvPr/>
        </p:nvSpPr>
        <p:spPr>
          <a:xfrm>
            <a:off x="2075321" y="1642161"/>
            <a:ext cx="5168700" cy="2688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4355" y="108264"/>
                </a:moveTo>
                <a:lnTo>
                  <a:pt x="24355" y="108264"/>
                </a:lnTo>
                <a:cubicBezTo>
                  <a:pt x="16671" y="102589"/>
                  <a:pt x="10453" y="95161"/>
                  <a:pt x="6218" y="86599"/>
                </a:cubicBezTo>
              </a:path>
            </a:pathLst>
          </a:custGeom>
          <a:noFill/>
          <a:ln w="228600" cap="flat" cmpd="sng">
            <a:solidFill>
              <a:srgbClr val="FF5722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68575" tIns="68575" rIns="68575" bIns="685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Shape 232"/>
          <p:cNvSpPr/>
          <p:nvPr/>
        </p:nvSpPr>
        <p:spPr>
          <a:xfrm>
            <a:off x="784225" y="2516488"/>
            <a:ext cx="2406300" cy="813900"/>
          </a:xfrm>
          <a:prstGeom prst="roundRect">
            <a:avLst>
              <a:gd name="adj" fmla="val 16667"/>
            </a:avLst>
          </a:prstGeom>
          <a:solidFill>
            <a:srgbClr val="4A86E8"/>
          </a:solidFill>
          <a:ln w="9525" cap="flat" cmpd="sng">
            <a:solidFill>
              <a:srgbClr val="0000FF">
                <a:alpha val="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8575" tIns="68575" rIns="68575" bIns="685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Shape 233"/>
          <p:cNvSpPr txBox="1"/>
          <p:nvPr/>
        </p:nvSpPr>
        <p:spPr>
          <a:xfrm>
            <a:off x="1160575" y="2556200"/>
            <a:ext cx="1653000" cy="734100"/>
          </a:xfrm>
          <a:prstGeom prst="rect">
            <a:avLst/>
          </a:prstGeom>
          <a:noFill/>
          <a:ln>
            <a:noFill/>
          </a:ln>
        </p:spPr>
        <p:txBody>
          <a:bodyPr wrap="square" lIns="65725" tIns="65725" rIns="65725" bIns="657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Roboto"/>
              <a:buNone/>
            </a:pPr>
            <a:r>
              <a:rPr lang="en-GB" sz="2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Goals</a:t>
            </a:r>
          </a:p>
        </p:txBody>
      </p:sp>
      <p:sp>
        <p:nvSpPr>
          <p:cNvPr id="234" name="Shape 234"/>
          <p:cNvSpPr/>
          <p:nvPr/>
        </p:nvSpPr>
        <p:spPr>
          <a:xfrm>
            <a:off x="1987346" y="1578836"/>
            <a:ext cx="5168700" cy="2688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218" y="33399"/>
                </a:moveTo>
                <a:lnTo>
                  <a:pt x="6217" y="33399"/>
                </a:lnTo>
                <a:cubicBezTo>
                  <a:pt x="10452" y="24836"/>
                  <a:pt x="16670" y="17409"/>
                  <a:pt x="24354" y="11734"/>
                </a:cubicBezTo>
              </a:path>
            </a:pathLst>
          </a:custGeom>
          <a:noFill/>
          <a:ln w="228600" cap="flat" cmpd="sng">
            <a:solidFill>
              <a:srgbClr val="FF5722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68575" tIns="68575" rIns="68575" bIns="685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Shape 235"/>
          <p:cNvSpPr txBox="1"/>
          <p:nvPr/>
        </p:nvSpPr>
        <p:spPr>
          <a:xfrm>
            <a:off x="4030399" y="4812475"/>
            <a:ext cx="4981500" cy="276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Roboto"/>
              <a:buNone/>
            </a:pPr>
            <a:r>
              <a:rPr lang="en-GB" sz="1400" b="0" i="1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Prof A Gordon, University of Nottingham</a:t>
            </a:r>
          </a:p>
        </p:txBody>
      </p:sp>
      <p:sp>
        <p:nvSpPr>
          <p:cNvPr id="236" name="Shape 236"/>
          <p:cNvSpPr/>
          <p:nvPr/>
        </p:nvSpPr>
        <p:spPr>
          <a:xfrm>
            <a:off x="-6800" y="0"/>
            <a:ext cx="9150900" cy="900900"/>
          </a:xfrm>
          <a:prstGeom prst="rect">
            <a:avLst/>
          </a:prstGeom>
          <a:solidFill>
            <a:srgbClr val="1B1B1B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Shape 237"/>
          <p:cNvSpPr txBox="1"/>
          <p:nvPr/>
        </p:nvSpPr>
        <p:spPr>
          <a:xfrm>
            <a:off x="331900" y="0"/>
            <a:ext cx="8480100" cy="867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Roboto"/>
              <a:buNone/>
            </a:pPr>
            <a:r>
              <a:rPr lang="en-GB" sz="5200" b="1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A bit of detail...</a:t>
            </a:r>
          </a:p>
        </p:txBody>
      </p:sp>
      <p:sp>
        <p:nvSpPr>
          <p:cNvPr id="238" name="Shape 238"/>
          <p:cNvSpPr/>
          <p:nvPr/>
        </p:nvSpPr>
        <p:spPr>
          <a:xfrm rot="3872531">
            <a:off x="2743200" y="1617884"/>
            <a:ext cx="534609" cy="462277"/>
          </a:xfrm>
          <a:prstGeom prst="triangle">
            <a:avLst>
              <a:gd name="adj" fmla="val 50000"/>
            </a:avLst>
          </a:prstGeom>
          <a:solidFill>
            <a:srgbClr val="FF572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Shape 239"/>
          <p:cNvSpPr/>
          <p:nvPr/>
        </p:nvSpPr>
        <p:spPr>
          <a:xfrm rot="7585186" flipH="1">
            <a:off x="6544190" y="2006451"/>
            <a:ext cx="534616" cy="462072"/>
          </a:xfrm>
          <a:prstGeom prst="triangle">
            <a:avLst>
              <a:gd name="adj" fmla="val 50000"/>
            </a:avLst>
          </a:prstGeom>
          <a:solidFill>
            <a:srgbClr val="FF572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Shape 240"/>
          <p:cNvSpPr/>
          <p:nvPr/>
        </p:nvSpPr>
        <p:spPr>
          <a:xfrm rot="7585186" flipH="1">
            <a:off x="5941590" y="3786813"/>
            <a:ext cx="534616" cy="462072"/>
          </a:xfrm>
          <a:prstGeom prst="triangle">
            <a:avLst>
              <a:gd name="adj" fmla="val 50000"/>
            </a:avLst>
          </a:prstGeom>
          <a:solidFill>
            <a:srgbClr val="FF572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Shape 241"/>
          <p:cNvSpPr/>
          <p:nvPr/>
        </p:nvSpPr>
        <p:spPr>
          <a:xfrm rot="-3214814" flipH="1">
            <a:off x="2064590" y="3380588"/>
            <a:ext cx="534616" cy="462072"/>
          </a:xfrm>
          <a:prstGeom prst="triangle">
            <a:avLst>
              <a:gd name="adj" fmla="val 50000"/>
            </a:avLst>
          </a:prstGeom>
          <a:solidFill>
            <a:srgbClr val="FF572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 txBox="1">
            <a:spLocks noGrp="1"/>
          </p:cNvSpPr>
          <p:nvPr>
            <p:ph type="body" idx="1"/>
          </p:nvPr>
        </p:nvSpPr>
        <p:spPr>
          <a:xfrm>
            <a:off x="461100" y="1146525"/>
            <a:ext cx="8518500" cy="39969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t" anchorCtr="0">
            <a:noAutofit/>
          </a:bodyPr>
          <a:lstStyle/>
          <a:p>
            <a:pPr marL="381000" marR="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AutoNum type="arabicPeriod"/>
            </a:pPr>
            <a:r>
              <a:rPr lang="en-GB" sz="22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Identify frailty</a:t>
            </a:r>
          </a:p>
          <a:p>
            <a:pPr marL="381000" marR="0" lvl="0" indent="-3810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AutoNum type="arabicPeriod"/>
            </a:pPr>
            <a:r>
              <a:rPr lang="en-GB" sz="22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Broaden the assessment</a:t>
            </a:r>
          </a:p>
          <a:p>
            <a:pPr marL="381000" marR="0" lvl="0" indent="-3810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AutoNum type="arabicPeriod"/>
            </a:pPr>
            <a:r>
              <a:rPr lang="en-GB" sz="22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Do something different:</a:t>
            </a:r>
          </a:p>
          <a:p>
            <a:pPr marL="685800" marR="0" lvl="1" indent="-4191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AutoNum type="alphaLcPeriod"/>
            </a:pPr>
            <a:r>
              <a:rPr lang="en-GB" sz="2100" i="1" dirty="0">
                <a:latin typeface="Roboto"/>
                <a:ea typeface="Roboto"/>
                <a:cs typeface="Roboto"/>
                <a:sym typeface="Roboto"/>
              </a:rPr>
              <a:t>Prognosticate</a:t>
            </a:r>
          </a:p>
          <a:p>
            <a:pPr marL="685800" marR="0" lvl="1" indent="-4191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AutoNum type="alphaLcPeriod"/>
            </a:pPr>
            <a:r>
              <a:rPr lang="en-GB" sz="2100" i="1" dirty="0">
                <a:latin typeface="Roboto"/>
                <a:ea typeface="Roboto"/>
                <a:cs typeface="Roboto"/>
                <a:sym typeface="Roboto"/>
              </a:rPr>
              <a:t>Person centred approach</a:t>
            </a:r>
          </a:p>
          <a:p>
            <a:pPr marL="685800" marR="0" lvl="1" indent="-4191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AutoNum type="alphaLcPeriod"/>
            </a:pPr>
            <a:r>
              <a:rPr lang="en-GB" sz="2100" b="0" i="1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Shared decision making</a:t>
            </a:r>
          </a:p>
        </p:txBody>
      </p:sp>
      <p:sp>
        <p:nvSpPr>
          <p:cNvPr id="278" name="Shape 278"/>
          <p:cNvSpPr/>
          <p:nvPr/>
        </p:nvSpPr>
        <p:spPr>
          <a:xfrm>
            <a:off x="-6800" y="0"/>
            <a:ext cx="9150900" cy="867000"/>
          </a:xfrm>
          <a:prstGeom prst="rect">
            <a:avLst/>
          </a:prstGeom>
          <a:solidFill>
            <a:srgbClr val="1B1B1B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Shape 279"/>
          <p:cNvSpPr txBox="1"/>
          <p:nvPr/>
        </p:nvSpPr>
        <p:spPr>
          <a:xfrm>
            <a:off x="331900" y="0"/>
            <a:ext cx="8480100" cy="867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Roboto"/>
              <a:buNone/>
            </a:pPr>
            <a:r>
              <a:rPr lang="en-GB" sz="4800" b="1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Practical CGA in Urgent Care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 txBox="1">
            <a:spLocks/>
          </p:cNvSpPr>
          <p:nvPr/>
        </p:nvSpPr>
        <p:spPr>
          <a:xfrm>
            <a:off x="230446" y="1185965"/>
            <a:ext cx="4001683" cy="2883307"/>
          </a:xfrm>
          <a:prstGeom prst="rect">
            <a:avLst/>
          </a:prstGeom>
        </p:spPr>
        <p:txBody>
          <a:bodyPr anchor="t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2200" b="1" dirty="0">
                <a:latin typeface="Roboto" panose="02000000000000000000" pitchFamily="2" charset="0"/>
                <a:ea typeface="Roboto" panose="02000000000000000000" pitchFamily="2" charset="0"/>
              </a:rPr>
              <a:t>Geriatric medicine</a:t>
            </a:r>
          </a:p>
          <a:p>
            <a:endParaRPr lang="en-GB" sz="22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71463" indent="-26670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Delirium vs dementia</a:t>
            </a:r>
          </a:p>
          <a:p>
            <a:pPr marL="271463" indent="-26670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Asymptomatic bacteriuria</a:t>
            </a:r>
          </a:p>
          <a:p>
            <a:pPr marL="271463" indent="-26670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Falls assessment</a:t>
            </a:r>
          </a:p>
          <a:p>
            <a:pPr marL="271463" indent="-26670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Medication reviews</a:t>
            </a:r>
          </a:p>
          <a:p>
            <a:pPr marL="271463" indent="-26670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Rehabilitation</a:t>
            </a:r>
          </a:p>
          <a:p>
            <a:pPr marL="271463" indent="-26670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Long term conditions</a:t>
            </a:r>
          </a:p>
          <a:p>
            <a:pPr marL="271463" indent="-26670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Palliation</a:t>
            </a: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4232129" y="1139315"/>
            <a:ext cx="4681426" cy="266208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457200" lvl="1"/>
            <a:r>
              <a:rPr lang="en-GB" sz="2200" b="1" dirty="0">
                <a:latin typeface="Roboto" panose="02000000000000000000" pitchFamily="2" charset="0"/>
                <a:ea typeface="Roboto" panose="02000000000000000000" pitchFamily="2" charset="0"/>
              </a:rPr>
              <a:t>Emergency medicine</a:t>
            </a:r>
          </a:p>
          <a:p>
            <a:pPr marL="457200" lvl="1"/>
            <a:endParaRPr lang="en-GB" sz="22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Undifferentiated patients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Trauma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Resuscitation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Situational awareness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Rapid assessment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Roboto" panose="02000000000000000000" pitchFamily="2" charset="0"/>
                <a:ea typeface="Roboto" panose="02000000000000000000" pitchFamily="2" charset="0"/>
              </a:rPr>
              <a:t>Risk assessment</a:t>
            </a:r>
          </a:p>
        </p:txBody>
      </p:sp>
      <p:sp>
        <p:nvSpPr>
          <p:cNvPr id="5" name="Shape 216">
            <a:extLst>
              <a:ext uri="{FF2B5EF4-FFF2-40B4-BE49-F238E27FC236}">
                <a16:creationId xmlns:a16="http://schemas.microsoft.com/office/drawing/2014/main" id="{BD28E060-12BD-144D-9335-F426C92D92B8}"/>
              </a:ext>
            </a:extLst>
          </p:cNvPr>
          <p:cNvSpPr/>
          <p:nvPr/>
        </p:nvSpPr>
        <p:spPr>
          <a:xfrm>
            <a:off x="-6800" y="0"/>
            <a:ext cx="9150900" cy="900900"/>
          </a:xfrm>
          <a:prstGeom prst="rect">
            <a:avLst/>
          </a:prstGeom>
          <a:solidFill>
            <a:srgbClr val="1B1B1B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0445" y="-46650"/>
            <a:ext cx="7886700" cy="994200"/>
          </a:xfrm>
        </p:spPr>
        <p:txBody>
          <a:bodyPr/>
          <a:lstStyle/>
          <a:p>
            <a:pPr algn="ctr"/>
            <a:r>
              <a:rPr lang="en-GB" sz="5200" b="1" dirty="0">
                <a:solidFill>
                  <a:schemeClr val="bg1"/>
                </a:solidFill>
              </a:rPr>
              <a:t> GEM competencies</a:t>
            </a:r>
          </a:p>
        </p:txBody>
      </p:sp>
    </p:spTree>
    <p:extLst>
      <p:ext uri="{BB962C8B-B14F-4D97-AF65-F5344CB8AC3E}">
        <p14:creationId xmlns:p14="http://schemas.microsoft.com/office/powerpoint/2010/main" val="3605863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382950" y="1148875"/>
            <a:ext cx="8518454" cy="3994500"/>
          </a:xfrm>
          <a:prstGeom prst="rect">
            <a:avLst/>
          </a:prstGeom>
          <a:noFill/>
          <a:ln>
            <a:noFill/>
          </a:ln>
        </p:spPr>
        <p:txBody>
          <a:bodyPr wrap="square" lIns="68575" tIns="34275" rIns="68575" bIns="34275" anchor="t" anchorCtr="0">
            <a:noAutofit/>
          </a:bodyPr>
          <a:lstStyle/>
          <a:p>
            <a:pPr marL="457200" marR="0" lvl="0" indent="-3937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6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GEM is emerging as a subspecialty</a:t>
            </a:r>
          </a:p>
          <a:p>
            <a:pPr marL="457200" marR="0" lvl="0" indent="-3937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6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CGA improves outcomes for older people with frailty and urgent care needs</a:t>
            </a:r>
          </a:p>
          <a:p>
            <a:pPr marL="457200" marR="0" lvl="0" indent="-3937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6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Use CGA as an organising framework</a:t>
            </a:r>
          </a:p>
          <a:p>
            <a:pPr marL="457200" marR="0" lvl="0" indent="-3937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6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Don’t neglect the underpinning competencies</a:t>
            </a:r>
          </a:p>
          <a:p>
            <a:pPr marL="457200" marR="0" lvl="0" indent="-3937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Char char="•"/>
            </a:pPr>
            <a:r>
              <a:rPr lang="en-GB" sz="26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Measure, iterate, and improve</a:t>
            </a:r>
          </a:p>
        </p:txBody>
      </p:sp>
      <p:sp>
        <p:nvSpPr>
          <p:cNvPr id="285" name="Shape 285"/>
          <p:cNvSpPr/>
          <p:nvPr/>
        </p:nvSpPr>
        <p:spPr>
          <a:xfrm>
            <a:off x="-6800" y="0"/>
            <a:ext cx="9150900" cy="900900"/>
          </a:xfrm>
          <a:prstGeom prst="rect">
            <a:avLst/>
          </a:prstGeom>
          <a:solidFill>
            <a:srgbClr val="1B1B1B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Shape 286"/>
          <p:cNvSpPr txBox="1"/>
          <p:nvPr/>
        </p:nvSpPr>
        <p:spPr>
          <a:xfrm>
            <a:off x="331900" y="0"/>
            <a:ext cx="8480100" cy="867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Roboto"/>
              <a:buNone/>
            </a:pPr>
            <a:r>
              <a:rPr lang="en-GB" sz="5200" b="1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Summary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236</Words>
  <Application>Microsoft Macintosh PowerPoint</Application>
  <PresentationFormat>On-screen Show (16:9)</PresentationFormat>
  <Paragraphs>66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Sorts Mill Goudy</vt:lpstr>
      <vt:lpstr>Century Gothic</vt:lpstr>
      <vt:lpstr>Calibri</vt:lpstr>
      <vt:lpstr>Roboto</vt:lpstr>
      <vt:lpstr>Office Theme</vt:lpstr>
      <vt:lpstr>Gallery</vt:lpstr>
      <vt:lpstr>Geriatric Emergency Medicine</vt:lpstr>
      <vt:lpstr>Why GEM?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GEM competencies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Geriatric Emergency Medicine</dc:title>
  <dc:creator>SHANE O'HANLON</dc:creator>
  <cp:lastModifiedBy>Van Oppen, James (Dr.)</cp:lastModifiedBy>
  <cp:revision>9</cp:revision>
  <dcterms:created xsi:type="dcterms:W3CDTF">2020-02-27T14:40:19Z</dcterms:created>
  <dcterms:modified xsi:type="dcterms:W3CDTF">2023-06-26T09:24:47Z</dcterms:modified>
</cp:coreProperties>
</file>