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300" r:id="rId2"/>
    <p:sldId id="301" r:id="rId3"/>
    <p:sldId id="302" r:id="rId4"/>
    <p:sldId id="303" r:id="rId5"/>
    <p:sldId id="304" r:id="rId6"/>
    <p:sldId id="305" r:id="rId7"/>
    <p:sldId id="306" r:id="rId8"/>
    <p:sldId id="310" r:id="rId9"/>
    <p:sldId id="308" r:id="rId10"/>
    <p:sldId id="309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E347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033"/>
    <p:restoredTop sz="94658"/>
  </p:normalViewPr>
  <p:slideViewPr>
    <p:cSldViewPr snapToGrid="0">
      <p:cViewPr varScale="1">
        <p:scale>
          <a:sx n="116" d="100"/>
          <a:sy n="116" d="100"/>
        </p:scale>
        <p:origin x="768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sv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395DB4FC-19FE-2B1D-220C-1F6A6B5C2315}"/>
              </a:ext>
            </a:extLst>
          </p:cNvPr>
          <p:cNvSpPr/>
          <p:nvPr userDrawn="1"/>
        </p:nvSpPr>
        <p:spPr>
          <a:xfrm>
            <a:off x="0" y="1504841"/>
            <a:ext cx="12192000" cy="5353159"/>
          </a:xfrm>
          <a:prstGeom prst="rect">
            <a:avLst/>
          </a:prstGeom>
          <a:solidFill>
            <a:srgbClr val="3E357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Freeform 10">
            <a:extLst>
              <a:ext uri="{FF2B5EF4-FFF2-40B4-BE49-F238E27FC236}">
                <a16:creationId xmlns:a16="http://schemas.microsoft.com/office/drawing/2014/main" id="{CD6FEE8E-56C5-9647-8DA8-48C6DC6DB579}"/>
              </a:ext>
            </a:extLst>
          </p:cNvPr>
          <p:cNvSpPr/>
          <p:nvPr userDrawn="1"/>
        </p:nvSpPr>
        <p:spPr>
          <a:xfrm>
            <a:off x="194319" y="181402"/>
            <a:ext cx="2681083" cy="1009062"/>
          </a:xfrm>
          <a:custGeom>
            <a:avLst/>
            <a:gdLst/>
            <a:ahLst/>
            <a:cxnLst/>
            <a:rect l="l" t="t" r="r" b="b"/>
            <a:pathLst>
              <a:path w="5600554" h="2107845">
                <a:moveTo>
                  <a:pt x="0" y="0"/>
                </a:moveTo>
                <a:lnTo>
                  <a:pt x="5600554" y="0"/>
                </a:lnTo>
                <a:lnTo>
                  <a:pt x="5600554" y="2107845"/>
                </a:lnTo>
                <a:lnTo>
                  <a:pt x="0" y="2107845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0" name="Freeform 9">
            <a:extLst>
              <a:ext uri="{FF2B5EF4-FFF2-40B4-BE49-F238E27FC236}">
                <a16:creationId xmlns:a16="http://schemas.microsoft.com/office/drawing/2014/main" id="{F42D3F56-CA9B-E852-5FB8-6C201A9AF4AE}"/>
              </a:ext>
            </a:extLst>
          </p:cNvPr>
          <p:cNvSpPr/>
          <p:nvPr userDrawn="1"/>
        </p:nvSpPr>
        <p:spPr>
          <a:xfrm>
            <a:off x="10477354" y="176913"/>
            <a:ext cx="1520327" cy="1013551"/>
          </a:xfrm>
          <a:custGeom>
            <a:avLst/>
            <a:gdLst/>
            <a:ahLst/>
            <a:cxnLst/>
            <a:rect l="l" t="t" r="r" b="b"/>
            <a:pathLst>
              <a:path w="3848682" h="2565788">
                <a:moveTo>
                  <a:pt x="0" y="0"/>
                </a:moveTo>
                <a:lnTo>
                  <a:pt x="3848682" y="0"/>
                </a:lnTo>
                <a:lnTo>
                  <a:pt x="3848682" y="2565788"/>
                </a:lnTo>
                <a:lnTo>
                  <a:pt x="0" y="256578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551B2D2-004B-A4E5-120E-5F11BA1C3F30}"/>
              </a:ext>
            </a:extLst>
          </p:cNvPr>
          <p:cNvSpPr txBox="1"/>
          <p:nvPr userDrawn="1"/>
        </p:nvSpPr>
        <p:spPr>
          <a:xfrm>
            <a:off x="2875402" y="21968"/>
            <a:ext cx="710313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European Taskforce on </a:t>
            </a:r>
            <a:br>
              <a:rPr lang="en-GB" sz="4000" b="1" dirty="0">
                <a:latin typeface="Source Sans Pro" panose="020B0503030403020204" pitchFamily="34" charset="0"/>
                <a:ea typeface="Source Sans Pro" panose="020B0503030403020204" pitchFamily="34" charset="0"/>
              </a:rPr>
            </a:br>
            <a:r>
              <a:rPr lang="en-GB" sz="4000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Geriatric Emergency Medicine</a:t>
            </a:r>
            <a:endParaRPr lang="en-GB" sz="1050" dirty="0">
              <a:latin typeface="Source Sans Pro" panose="020B0503030403020204" pitchFamily="34" charset="0"/>
              <a:ea typeface="Source Sans Pro" panose="020B050303040302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7454A5F-6896-A0DA-D2B9-C51713E63D7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2146852"/>
            <a:ext cx="9144000" cy="2858510"/>
          </a:xfrm>
        </p:spPr>
        <p:txBody>
          <a:bodyPr anchor="b">
            <a:noAutofit/>
          </a:bodyPr>
          <a:lstStyle>
            <a:lvl1pPr algn="ctr">
              <a:defRPr sz="10000">
                <a:solidFill>
                  <a:schemeClr val="bg1"/>
                </a:solidFill>
                <a:latin typeface="Source Sans Pro" panose="020B0503030403020204" pitchFamily="34" charset="0"/>
                <a:ea typeface="Source Sans Pro" panose="020B0503030403020204" pitchFamily="34" charset="0"/>
              </a:defRPr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13C567F-8A1E-7166-8A84-069F9AFDECD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5066319"/>
            <a:ext cx="9144000" cy="806876"/>
          </a:xfrm>
        </p:spPr>
        <p:txBody>
          <a:bodyPr>
            <a:noAutofit/>
          </a:bodyPr>
          <a:lstStyle>
            <a:lvl1pPr marL="0" indent="0" algn="ctr">
              <a:buNone/>
              <a:defRPr sz="4800">
                <a:solidFill>
                  <a:schemeClr val="bg1"/>
                </a:solidFill>
                <a:latin typeface="Source Sans Pro" panose="020B0503030403020204" pitchFamily="34" charset="0"/>
                <a:ea typeface="Source Sans Pro" panose="020B0503030403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F11B704-638C-9755-D0F1-C515B3C3CC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977D27E1-E359-8F4E-AE6D-7727778C5C80}" type="datetimeFigureOut">
              <a:rPr lang="en-GB" smtClean="0"/>
              <a:pPr/>
              <a:t>17/09/2026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140A3C-0B97-BB49-1B53-95151967B6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GB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FB17B63-FA58-7A3A-E710-81FCB71E17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3D682A45-8AC2-1D4B-885E-6D1C1FE620A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28307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82DF24-2DBD-6286-EBAA-F098B8F945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A856CF2-1791-BFA5-3A09-3003E3483B9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DE0D24B-4548-BE04-880D-8E0CCB0265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7D27E1-E359-8F4E-AE6D-7727778C5C80}" type="datetimeFigureOut">
              <a:rPr lang="en-GB" smtClean="0"/>
              <a:t>17/09/2026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71F7856-FDAB-885F-A51C-84AD66BFFC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8B02F0-7DEF-B34E-8A65-916B5EBE95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682A45-8AC2-1D4B-885E-6D1C1FE620A4}" type="slidenum">
              <a:rPr lang="en-GB" smtClean="0"/>
              <a:t>‹#›</a:t>
            </a:fld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24B1F88-7AB7-04EE-A7AD-4B33A1525F8A}"/>
              </a:ext>
            </a:extLst>
          </p:cNvPr>
          <p:cNvSpPr txBox="1"/>
          <p:nvPr userDrawn="1"/>
        </p:nvSpPr>
        <p:spPr>
          <a:xfrm>
            <a:off x="0" y="0"/>
            <a:ext cx="12192000" cy="707886"/>
          </a:xfrm>
          <a:prstGeom prst="rect">
            <a:avLst/>
          </a:prstGeom>
          <a:solidFill>
            <a:srgbClr val="3E3574"/>
          </a:solidFill>
        </p:spPr>
        <p:txBody>
          <a:bodyPr wrap="square" rtlCol="0">
            <a:noAutofit/>
          </a:bodyPr>
          <a:lstStyle/>
          <a:p>
            <a:pPr algn="ctr"/>
            <a:r>
              <a:rPr lang="en-GB" sz="4000" b="1" dirty="0">
                <a:solidFill>
                  <a:schemeClr val="bg1"/>
                </a:solidFill>
                <a:latin typeface="Source Sans Pro" panose="020B0503030403020204" pitchFamily="34" charset="0"/>
                <a:ea typeface="Source Sans Pro" panose="020B0503030403020204" pitchFamily="34" charset="0"/>
              </a:rPr>
              <a:t>European Taskforce on Geriatric Emergency Medicine</a:t>
            </a:r>
          </a:p>
        </p:txBody>
      </p:sp>
    </p:spTree>
    <p:extLst>
      <p:ext uri="{BB962C8B-B14F-4D97-AF65-F5344CB8AC3E}">
        <p14:creationId xmlns:p14="http://schemas.microsoft.com/office/powerpoint/2010/main" val="33006737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3FA4B6-14AA-9AAE-8312-B0F30B9305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D0B55A5-3626-8BB8-2509-7F107C1E109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DC08DB-8823-FAD0-9FB5-759397119F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7D27E1-E359-8F4E-AE6D-7727778C5C80}" type="datetimeFigureOut">
              <a:rPr lang="en-GB" smtClean="0"/>
              <a:t>17/09/2026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36C982D-06C8-3D04-D824-735CEEEA76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BF7DAD5-F580-2BDF-DF54-BC6A927E35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682A45-8AC2-1D4B-885E-6D1C1FE620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89980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220F31-FA48-762E-C579-6E8D5F9FFA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D856AE-33E2-A246-0DAE-89DF69A9834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D46EF17-ED21-FB5C-F737-6C7E0E71564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0CF7897-F72A-BE6D-08DF-05FE8F8D96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7D27E1-E359-8F4E-AE6D-7727778C5C80}" type="datetimeFigureOut">
              <a:rPr lang="en-GB" smtClean="0"/>
              <a:t>17/09/2026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D963DA4-9BFF-650B-7356-8BF524A2C2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03D0608-5E07-882E-07D0-D5B618D4FB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682A45-8AC2-1D4B-885E-6D1C1FE620A4}" type="slidenum">
              <a:rPr lang="en-GB" smtClean="0"/>
              <a:t>‹#›</a:t>
            </a:fld>
            <a:endParaRPr lang="en-GB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5D028F9-3594-EC82-93DE-EFE5C6EF7912}"/>
              </a:ext>
            </a:extLst>
          </p:cNvPr>
          <p:cNvSpPr txBox="1"/>
          <p:nvPr userDrawn="1"/>
        </p:nvSpPr>
        <p:spPr>
          <a:xfrm>
            <a:off x="0" y="0"/>
            <a:ext cx="12192000" cy="707886"/>
          </a:xfrm>
          <a:prstGeom prst="rect">
            <a:avLst/>
          </a:prstGeom>
          <a:solidFill>
            <a:srgbClr val="3E3574"/>
          </a:solidFill>
        </p:spPr>
        <p:txBody>
          <a:bodyPr wrap="square" rtlCol="0">
            <a:noAutofit/>
          </a:bodyPr>
          <a:lstStyle/>
          <a:p>
            <a:pPr algn="ctr"/>
            <a:r>
              <a:rPr lang="en-GB" sz="4000" b="1" dirty="0">
                <a:solidFill>
                  <a:schemeClr val="bg1"/>
                </a:solidFill>
                <a:latin typeface="Source Sans Pro" panose="020B0503030403020204" pitchFamily="34" charset="0"/>
                <a:ea typeface="Source Sans Pro" panose="020B0503030403020204" pitchFamily="34" charset="0"/>
              </a:rPr>
              <a:t>European Taskforce on Geriatric Emergency Medicine</a:t>
            </a:r>
          </a:p>
        </p:txBody>
      </p:sp>
    </p:spTree>
    <p:extLst>
      <p:ext uri="{BB962C8B-B14F-4D97-AF65-F5344CB8AC3E}">
        <p14:creationId xmlns:p14="http://schemas.microsoft.com/office/powerpoint/2010/main" val="25673775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4CE2EC-7805-3350-5471-3753F32FE8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6A43BE-0A89-BCDD-F6FA-3715B840C36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CB01E29-B37F-652B-B707-F6877CB3837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4A85774-F9EA-D5EC-6791-11FFA6844DE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A687818-4E74-C07A-E9EE-329FC78F8A2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6606DE9-DC07-751F-8E6E-338C580A5A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7D27E1-E359-8F4E-AE6D-7727778C5C80}" type="datetimeFigureOut">
              <a:rPr lang="en-GB" smtClean="0"/>
              <a:t>17/09/2026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2013049-F2B5-DCFB-F066-BDE7C5CBFF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3630642-A21F-E68F-8047-0B61A3A01F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682A45-8AC2-1D4B-885E-6D1C1FE620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40673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5D8143D7-119F-2A4D-95BD-D0CA2491948E}"/>
              </a:ext>
            </a:extLst>
          </p:cNvPr>
          <p:cNvSpPr/>
          <p:nvPr userDrawn="1"/>
        </p:nvSpPr>
        <p:spPr>
          <a:xfrm>
            <a:off x="0" y="1"/>
            <a:ext cx="12192000" cy="6858000"/>
          </a:xfrm>
          <a:prstGeom prst="rect">
            <a:avLst/>
          </a:prstGeom>
          <a:solidFill>
            <a:srgbClr val="3E357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D7EF10D-7575-F186-F448-A778264F14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828801"/>
            <a:ext cx="10515600" cy="2698750"/>
          </a:xfrm>
        </p:spPr>
        <p:txBody>
          <a:bodyPr/>
          <a:lstStyle>
            <a:lvl1pPr algn="ctr">
              <a:defRPr sz="10000">
                <a:solidFill>
                  <a:schemeClr val="bg1"/>
                </a:solidFill>
              </a:defRPr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6872FBB-000B-57F7-5B86-2556EBE84C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7D27E1-E359-8F4E-AE6D-7727778C5C80}" type="datetimeFigureOut">
              <a:rPr lang="en-GB" smtClean="0"/>
              <a:t>17/09/2026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E069772-3E7E-1D27-7662-5CF5C7C7E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6261D99-D126-C983-F0D1-F848C1752B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682A45-8AC2-1D4B-885E-6D1C1FE620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47495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B8AC8B5-FF6B-E700-63C2-885BF2CA59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7D27E1-E359-8F4E-AE6D-7727778C5C80}" type="datetimeFigureOut">
              <a:rPr lang="en-GB" smtClean="0"/>
              <a:t>17/09/2026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2FB4217-7F7C-1863-EA01-7C97B383D8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DFCEDB8-5109-3ABF-F739-7FDC6D4B5F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682A45-8AC2-1D4B-885E-6D1C1FE620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08588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BB444D-EFD6-46A4-3288-515273AE81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B52720-CC3A-B1D8-6CCC-E3099443AA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A2EB9D4-EDA9-1D6D-9BA0-DA75CFF361B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B632AB9-DEA4-C981-F1B1-A0721BE15A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7D27E1-E359-8F4E-AE6D-7727778C5C80}" type="datetimeFigureOut">
              <a:rPr lang="en-GB" smtClean="0"/>
              <a:t>17/09/2026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FABF3A7-AE61-8913-EA39-1EFF99D76C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6DFEBD0-A8FB-A221-47D6-CD03D27CAA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682A45-8AC2-1D4B-885E-6D1C1FE620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0492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FD8580-B4B1-73E9-11EE-CB005173BF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4E157DA-BEA3-5F86-7744-0FC79741E64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166CDAD-395A-35C4-2C87-2A6A5CE3AC3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F78E3B0-52A3-EFD5-C2A6-EA00E2BBFC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7D27E1-E359-8F4E-AE6D-7727778C5C80}" type="datetimeFigureOut">
              <a:rPr lang="en-GB" smtClean="0"/>
              <a:t>17/09/2026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6B6B8FD-35EC-207B-7E06-0DE2BDCD0A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51B1EB0-A0A4-22C2-7FEA-F1AEF9CD3A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682A45-8AC2-1D4B-885E-6D1C1FE620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41211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045FA0-924C-B372-850D-5FA9AE7A6E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EA54107-6B1F-BB31-CC6A-4AE7518720B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18E8914-2C03-403B-3E08-E18112C7DF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7D27E1-E359-8F4E-AE6D-7727778C5C80}" type="datetimeFigureOut">
              <a:rPr lang="en-GB" smtClean="0"/>
              <a:t>17/09/2026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89B067-8533-A946-A5A7-EF035AA448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D37A2E0-B31E-373C-71F1-1CF0302027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682A45-8AC2-1D4B-885E-6D1C1FE620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59081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CEF2022-6565-73C3-3535-524122BA201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FD5229E-67B0-0A1A-866A-113579C65D2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7AAC34-4CC6-9F77-E237-40CAA8F1F7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7D27E1-E359-8F4E-AE6D-7727778C5C80}" type="datetimeFigureOut">
              <a:rPr lang="en-GB" smtClean="0"/>
              <a:t>17/09/2026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275E17-E59B-758F-739B-00F723AB5F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FF45541-4CAF-0067-D13E-E081C9BC87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682A45-8AC2-1D4B-885E-6D1C1FE620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07350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686667B-87A6-3A58-8658-9DAEEE0C63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730250"/>
            <a:ext cx="10515600" cy="114617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61D11F2-C016-7EBF-9291-FB03C7D278C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2055813"/>
            <a:ext cx="10515600" cy="41211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5E5194C-7CF7-8995-9524-A6C896160C9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/>
                </a:solidFill>
                <a:latin typeface="Source Sans Pro" panose="020B0503030403020204" pitchFamily="34" charset="0"/>
                <a:ea typeface="Source Sans Pro" panose="020B0503030403020204" pitchFamily="34" charset="0"/>
              </a:defRPr>
            </a:lvl1pPr>
          </a:lstStyle>
          <a:p>
            <a:fld id="{977D27E1-E359-8F4E-AE6D-7727778C5C80}" type="datetimeFigureOut">
              <a:rPr lang="en-GB" smtClean="0"/>
              <a:pPr/>
              <a:t>17/09/2026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B5F42DB-EC9A-9AAC-71F0-31528978FDF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  <a:latin typeface="Source Sans Pro" panose="020B0503030403020204" pitchFamily="34" charset="0"/>
                <a:ea typeface="Source Sans Pro" panose="020B0503030403020204" pitchFamily="34" charset="0"/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C228A39-50AC-7861-AC22-9E7703A94D6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  <a:latin typeface="Source Sans Pro" panose="020B0503030403020204" pitchFamily="34" charset="0"/>
                <a:ea typeface="Source Sans Pro" panose="020B0503030403020204" pitchFamily="34" charset="0"/>
              </a:defRPr>
            </a:lvl1pPr>
          </a:lstStyle>
          <a:p>
            <a:fld id="{3D682A45-8AC2-1D4B-885E-6D1C1FE620A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43587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tx1"/>
          </a:solidFill>
          <a:latin typeface="Source Sans Pro" panose="020B0503030403020204" pitchFamily="34" charset="0"/>
          <a:ea typeface="Source Sans Pro" panose="020B0503030403020204" pitchFamily="34" charset="0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System Font Regular"/>
        <a:buChar char="-"/>
        <a:defRPr sz="2800" kern="1200">
          <a:solidFill>
            <a:schemeClr val="tx1"/>
          </a:solidFill>
          <a:latin typeface="Source Sans Pro" panose="020B0503030403020204" pitchFamily="34" charset="0"/>
          <a:ea typeface="Source Sans Pro" panose="020B0503030403020204" pitchFamily="34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System Font Regular"/>
        <a:buChar char="-"/>
        <a:defRPr sz="2400" kern="1200">
          <a:solidFill>
            <a:schemeClr val="tx1"/>
          </a:solidFill>
          <a:latin typeface="Source Sans Pro" panose="020B0503030403020204" pitchFamily="34" charset="0"/>
          <a:ea typeface="Source Sans Pro" panose="020B0503030403020204" pitchFamily="34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System Font Regular"/>
        <a:buChar char="-"/>
        <a:defRPr sz="2000" kern="1200">
          <a:solidFill>
            <a:schemeClr val="tx1"/>
          </a:solidFill>
          <a:latin typeface="Source Sans Pro" panose="020B0503030403020204" pitchFamily="34" charset="0"/>
          <a:ea typeface="Source Sans Pro" panose="020B0503030403020204" pitchFamily="34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System Font Regular"/>
        <a:buChar char="-"/>
        <a:defRPr sz="1800" kern="1200">
          <a:solidFill>
            <a:schemeClr val="tx1"/>
          </a:solidFill>
          <a:latin typeface="Source Sans Pro" panose="020B0503030403020204" pitchFamily="34" charset="0"/>
          <a:ea typeface="Source Sans Pro" panose="020B0503030403020204" pitchFamily="34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System Font Regular"/>
        <a:buChar char="-"/>
        <a:defRPr sz="1800" kern="1200">
          <a:solidFill>
            <a:schemeClr val="tx1"/>
          </a:solidFill>
          <a:latin typeface="Source Sans Pro" panose="020B0503030403020204" pitchFamily="34" charset="0"/>
          <a:ea typeface="Source Sans Pro" panose="020B0503030403020204" pitchFamily="34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12192000" cy="6858000"/>
          <a:chOff x="0" y="0"/>
          <a:chExt cx="12192000" cy="6858000"/>
        </a:xfrm>
      </p:grpSpPr>
      <p:sp>
        <p:nvSpPr>
          <p:cNvPr id="2" name="Title 2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pPr algn="ctr">
              <a:lnSpc>
                <a:spcPct val="150000"/>
              </a:lnSpc>
            </a:pPr>
            <a:r>
              <a:rPr lang="en-GB" sz="8800" dirty="0">
                <a:latin typeface="Source Sans Pro"/>
                <a:ea typeface="Source Sans Pro"/>
              </a:rPr>
              <a:t>Syncope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12192000" cy="6858000"/>
          <a:chOff x="0" y="0"/>
          <a:chExt cx="12192000" cy="6858000"/>
        </a:xfrm>
      </p:grpSpPr>
      <p:sp>
        <p:nvSpPr>
          <p:cNvPr id="2" name="Title 2"/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6858000"/>
          </a:xfrm>
        </p:spPr>
        <p:txBody>
          <a:bodyPr>
            <a:noAutofit/>
          </a:bodyPr>
          <a:lstStyle/>
          <a:p>
            <a:pPr lvl="1" algn="l"/>
            <a:r>
              <a:rPr lang="en-GB" sz="4400" b="1" dirty="0">
                <a:solidFill>
                  <a:schemeClr val="bg1"/>
                </a:solidFill>
                <a:latin typeface="Source Sans Pro" panose="020B0503030403020204" pitchFamily="34" charset="0"/>
              </a:rPr>
              <a:t>- Describe and classify syncope</a:t>
            </a:r>
            <a:br>
              <a:rPr lang="en-GB" sz="4400" b="1" dirty="0">
                <a:solidFill>
                  <a:schemeClr val="bg1"/>
                </a:solidFill>
                <a:latin typeface="Source Sans Pro" panose="020B0503030403020204" pitchFamily="34" charset="0"/>
              </a:rPr>
            </a:br>
            <a:endParaRPr lang="en-GB" sz="4400" b="1" dirty="0">
              <a:solidFill>
                <a:schemeClr val="bg1"/>
              </a:solidFill>
              <a:latin typeface="Source Sans Pro" panose="020B0503030403020204" pitchFamily="34" charset="0"/>
            </a:endParaRPr>
          </a:p>
          <a:p>
            <a:pPr lvl="1" algn="l"/>
            <a:r>
              <a:rPr lang="en-GB" sz="4400" b="1" dirty="0">
                <a:solidFill>
                  <a:schemeClr val="bg1"/>
                </a:solidFill>
                <a:latin typeface="Source Sans Pro" panose="020B0503030403020204" pitchFamily="34" charset="0"/>
              </a:rPr>
              <a:t>- Recognise the limitations of guidelines applied to older people living with frailty</a:t>
            </a:r>
            <a:br>
              <a:rPr lang="en-GB" sz="4400" b="1" dirty="0">
                <a:solidFill>
                  <a:schemeClr val="bg1"/>
                </a:solidFill>
                <a:latin typeface="Source Sans Pro" panose="020B0503030403020204" pitchFamily="34" charset="0"/>
              </a:rPr>
            </a:br>
            <a:endParaRPr lang="en-GB" sz="4400" b="1" dirty="0">
              <a:solidFill>
                <a:schemeClr val="bg1"/>
              </a:solidFill>
              <a:latin typeface="Source Sans Pro" panose="020B0503030403020204" pitchFamily="34" charset="0"/>
            </a:endParaRPr>
          </a:p>
          <a:p>
            <a:pPr lvl="1" algn="l"/>
            <a:r>
              <a:rPr lang="en-GB" sz="4400" b="1" dirty="0">
                <a:solidFill>
                  <a:schemeClr val="bg1"/>
                </a:solidFill>
                <a:latin typeface="Source Sans Pro" panose="020B0503030403020204" pitchFamily="34" charset="0"/>
              </a:rPr>
              <a:t>- Integrate evidence and person-centred assessment during shared decision-making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12192000" cy="6858000"/>
          <a:chOff x="0" y="0"/>
          <a:chExt cx="12192000" cy="6858000"/>
        </a:xfrm>
      </p:grpSpPr>
      <p:sp>
        <p:nvSpPr>
          <p:cNvPr id="2" name="Title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GB" sz="4400" dirty="0">
                <a:latin typeface="Source Sans Pro"/>
                <a:ea typeface="Source Sans Pro"/>
              </a:rPr>
              <a:t>2018 ESC syncope guidelines</a:t>
            </a:r>
          </a:p>
        </p:txBody>
      </p:sp>
      <p:sp>
        <p:nvSpPr>
          <p:cNvPr id="3" name="Content 3"/>
          <p:cNvSpPr>
            <a:spLocks noGrp="1"/>
          </p:cNvSpPr>
          <p:nvPr>
            <p:ph idx="1"/>
          </p:nvPr>
        </p:nvSpPr>
        <p:spPr>
          <a:xfrm>
            <a:off x="584812" y="2099881"/>
            <a:ext cx="10515600" cy="4121150"/>
          </a:xfrm>
        </p:spPr>
        <p:txBody>
          <a:bodyPr>
            <a:noAutofit/>
          </a:bodyPr>
          <a:lstStyle/>
          <a:p>
            <a:pPr marL="212090" indent="0">
              <a:lnSpc>
                <a:spcPct val="100000"/>
              </a:lnSpc>
              <a:buNone/>
            </a:pPr>
            <a:r>
              <a:rPr lang="en-GB" dirty="0">
                <a:latin typeface="Source Sans Pro"/>
                <a:ea typeface="Source Sans Pro"/>
              </a:rPr>
              <a:t>Syncope:</a:t>
            </a:r>
          </a:p>
          <a:p>
            <a:pPr marL="929640" indent="-614680">
              <a:lnSpc>
                <a:spcPct val="100000"/>
              </a:lnSpc>
            </a:pPr>
            <a:r>
              <a:rPr lang="en-GB" sz="2400" dirty="0">
                <a:latin typeface="Source Sans Pro"/>
                <a:ea typeface="Source Sans Pro"/>
              </a:rPr>
              <a:t>transient loss of consciousness</a:t>
            </a:r>
          </a:p>
          <a:p>
            <a:pPr marL="1325880" lvl="1" indent="-560070">
              <a:lnSpc>
                <a:spcPct val="100000"/>
              </a:lnSpc>
            </a:pPr>
            <a:r>
              <a:rPr lang="en-GB" sz="2000" dirty="0">
                <a:latin typeface="Source Sans Pro"/>
                <a:ea typeface="Source Sans Pro"/>
              </a:rPr>
              <a:t>amnesia / loss of awareness, abnormal motor control, unresponsiveness</a:t>
            </a:r>
          </a:p>
          <a:p>
            <a:pPr marL="929640" indent="-614680">
              <a:lnSpc>
                <a:spcPct val="100000"/>
              </a:lnSpc>
            </a:pPr>
            <a:r>
              <a:rPr lang="en-GB" sz="2400" dirty="0">
                <a:latin typeface="Source Sans Pro"/>
                <a:ea typeface="Source Sans Pro"/>
              </a:rPr>
              <a:t>due to cerebral hypoperfusion</a:t>
            </a:r>
          </a:p>
          <a:p>
            <a:pPr marL="695325" lvl="1" indent="-384175">
              <a:lnSpc>
                <a:spcPct val="100000"/>
              </a:lnSpc>
            </a:pPr>
            <a:endParaRPr lang="en-GB" sz="2000" dirty="0">
              <a:latin typeface="Source Sans Pro"/>
              <a:ea typeface="Source Sans Pro"/>
            </a:endParaRPr>
          </a:p>
          <a:p>
            <a:pPr marL="212090" indent="0">
              <a:lnSpc>
                <a:spcPct val="100000"/>
              </a:lnSpc>
              <a:buNone/>
            </a:pPr>
            <a:r>
              <a:rPr lang="en-GB" dirty="0">
                <a:latin typeface="Source Sans Pro"/>
                <a:ea typeface="Source Sans Pro"/>
              </a:rPr>
              <a:t>Characteristically:</a:t>
            </a:r>
          </a:p>
          <a:p>
            <a:pPr marL="929640" indent="-614680">
              <a:lnSpc>
                <a:spcPct val="100000"/>
              </a:lnSpc>
            </a:pPr>
            <a:r>
              <a:rPr lang="en-GB" sz="2400" dirty="0">
                <a:latin typeface="Source Sans Pro"/>
                <a:ea typeface="Source Sans Pro"/>
              </a:rPr>
              <a:t>rapid  onset</a:t>
            </a:r>
          </a:p>
          <a:p>
            <a:pPr marL="929640" indent="-614680">
              <a:lnSpc>
                <a:spcPct val="100000"/>
              </a:lnSpc>
            </a:pPr>
            <a:r>
              <a:rPr lang="en-GB" sz="2400" dirty="0">
                <a:latin typeface="Source Sans Pro"/>
                <a:ea typeface="Source Sans Pro"/>
              </a:rPr>
              <a:t>short  duration</a:t>
            </a:r>
          </a:p>
          <a:p>
            <a:pPr marL="929640" indent="-614680">
              <a:lnSpc>
                <a:spcPct val="100000"/>
              </a:lnSpc>
            </a:pPr>
            <a:r>
              <a:rPr lang="en-GB" sz="2400" dirty="0">
                <a:latin typeface="Source Sans Pro"/>
                <a:ea typeface="Source Sans Pro"/>
              </a:rPr>
              <a:t>complete  recovery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12192000" cy="6858000"/>
          <a:chOff x="0" y="0"/>
          <a:chExt cx="12192000" cy="6858000"/>
        </a:xfrm>
      </p:grpSpPr>
      <p:sp>
        <p:nvSpPr>
          <p:cNvPr id="2" name="Title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GB" dirty="0">
                <a:latin typeface="Source Sans Pro"/>
                <a:ea typeface="Source Sans Pro"/>
              </a:rPr>
              <a:t>Classification</a:t>
            </a:r>
          </a:p>
        </p:txBody>
      </p:sp>
      <p:grpSp>
        <p:nvGrpSpPr>
          <p:cNvPr id="9" name="Group 2">
            <a:extLst>
              <a:ext uri="{FF2B5EF4-FFF2-40B4-BE49-F238E27FC236}">
                <a16:creationId xmlns:a16="http://schemas.microsoft.com/office/drawing/2014/main" id="{5ED8883E-07C2-32F8-4573-B14D858DCCFF}"/>
              </a:ext>
            </a:extLst>
          </p:cNvPr>
          <p:cNvGrpSpPr/>
          <p:nvPr/>
        </p:nvGrpSpPr>
        <p:grpSpPr>
          <a:xfrm>
            <a:off x="3957596" y="882254"/>
            <a:ext cx="4276808" cy="1988344"/>
            <a:chOff x="0" y="0"/>
            <a:chExt cx="5702411" cy="2651125"/>
          </a:xfrm>
        </p:grpSpPr>
        <p:sp>
          <p:nvSpPr>
            <p:cNvPr id="10" name="Freeform 3">
              <a:extLst>
                <a:ext uri="{FF2B5EF4-FFF2-40B4-BE49-F238E27FC236}">
                  <a16:creationId xmlns:a16="http://schemas.microsoft.com/office/drawing/2014/main" id="{0800C561-5DA9-D647-0BA6-6DB793E41486}"/>
                </a:ext>
              </a:extLst>
            </p:cNvPr>
            <p:cNvSpPr/>
            <p:nvPr/>
          </p:nvSpPr>
          <p:spPr>
            <a:xfrm>
              <a:off x="0" y="0"/>
              <a:ext cx="5702411" cy="2651125"/>
            </a:xfrm>
            <a:custGeom>
              <a:avLst/>
              <a:gdLst/>
              <a:ahLst/>
              <a:cxnLst/>
              <a:rect l="l" t="t" r="r" b="b"/>
              <a:pathLst>
                <a:path w="5702411" h="2651125">
                  <a:moveTo>
                    <a:pt x="0" y="0"/>
                  </a:moveTo>
                  <a:lnTo>
                    <a:pt x="5702411" y="0"/>
                  </a:lnTo>
                  <a:lnTo>
                    <a:pt x="5702411" y="2651125"/>
                  </a:lnTo>
                  <a:lnTo>
                    <a:pt x="0" y="2651125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  <p:txBody>
            <a:bodyPr/>
            <a:lstStyle/>
            <a:p>
              <a:endParaRPr lang="en-GB" sz="1200">
                <a:latin typeface="Source Sans Pro" panose="020B0503030403020204" pitchFamily="34" charset="0"/>
                <a:ea typeface="Source Sans Pro" panose="020B0503030403020204" pitchFamily="34" charset="0"/>
              </a:endParaRPr>
            </a:p>
          </p:txBody>
        </p:sp>
        <p:sp>
          <p:nvSpPr>
            <p:cNvPr id="11" name="TextBox 4">
              <a:extLst>
                <a:ext uri="{FF2B5EF4-FFF2-40B4-BE49-F238E27FC236}">
                  <a16:creationId xmlns:a16="http://schemas.microsoft.com/office/drawing/2014/main" id="{8774A884-0FC4-2AD9-C65B-5CD598E13339}"/>
                </a:ext>
              </a:extLst>
            </p:cNvPr>
            <p:cNvSpPr txBox="1"/>
            <p:nvPr/>
          </p:nvSpPr>
          <p:spPr>
            <a:xfrm>
              <a:off x="0" y="57150"/>
              <a:ext cx="5702411" cy="2593975"/>
            </a:xfrm>
            <a:prstGeom prst="rect">
              <a:avLst/>
            </a:prstGeom>
          </p:spPr>
          <p:txBody>
            <a:bodyPr lIns="0" tIns="0" rIns="0" bIns="0" rtlCol="0" anchor="ctr"/>
            <a:lstStyle/>
            <a:p>
              <a:pPr algn="ctr">
                <a:lnSpc>
                  <a:spcPts val="6048"/>
                </a:lnSpc>
              </a:pPr>
              <a:r>
                <a:rPr lang="en-US" sz="4400" b="1">
                  <a:solidFill>
                    <a:srgbClr val="000000"/>
                  </a:solidFill>
                  <a:latin typeface="Source Sans Pro" panose="020B0503030403020204" pitchFamily="34" charset="0"/>
                  <a:ea typeface="Source Sans Pro" panose="020B0503030403020204" pitchFamily="34" charset="0"/>
                  <a:cs typeface="Open Sans Bold"/>
                  <a:sym typeface="Open Sans Bold"/>
                </a:rPr>
                <a:t>Syncope</a:t>
              </a:r>
            </a:p>
          </p:txBody>
        </p:sp>
      </p:grpSp>
      <p:grpSp>
        <p:nvGrpSpPr>
          <p:cNvPr id="12" name="Group 5">
            <a:extLst>
              <a:ext uri="{FF2B5EF4-FFF2-40B4-BE49-F238E27FC236}">
                <a16:creationId xmlns:a16="http://schemas.microsoft.com/office/drawing/2014/main" id="{6C274CE3-24FD-1B2F-823A-64045D62C378}"/>
              </a:ext>
            </a:extLst>
          </p:cNvPr>
          <p:cNvGrpSpPr/>
          <p:nvPr/>
        </p:nvGrpSpPr>
        <p:grpSpPr>
          <a:xfrm>
            <a:off x="658963" y="3593911"/>
            <a:ext cx="4476420" cy="2385392"/>
            <a:chOff x="0" y="0"/>
            <a:chExt cx="5968560" cy="3180523"/>
          </a:xfrm>
        </p:grpSpPr>
        <p:sp>
          <p:nvSpPr>
            <p:cNvPr id="13" name="Freeform 6">
              <a:extLst>
                <a:ext uri="{FF2B5EF4-FFF2-40B4-BE49-F238E27FC236}">
                  <a16:creationId xmlns:a16="http://schemas.microsoft.com/office/drawing/2014/main" id="{3D6274B2-3926-86FF-967B-D685D9843DE2}"/>
                </a:ext>
              </a:extLst>
            </p:cNvPr>
            <p:cNvSpPr/>
            <p:nvPr/>
          </p:nvSpPr>
          <p:spPr>
            <a:xfrm>
              <a:off x="0" y="0"/>
              <a:ext cx="5968560" cy="3180523"/>
            </a:xfrm>
            <a:custGeom>
              <a:avLst/>
              <a:gdLst/>
              <a:ahLst/>
              <a:cxnLst/>
              <a:rect l="l" t="t" r="r" b="b"/>
              <a:pathLst>
                <a:path w="5968560" h="3180523">
                  <a:moveTo>
                    <a:pt x="0" y="0"/>
                  </a:moveTo>
                  <a:lnTo>
                    <a:pt x="5968560" y="0"/>
                  </a:lnTo>
                  <a:lnTo>
                    <a:pt x="5968560" y="3180523"/>
                  </a:lnTo>
                  <a:lnTo>
                    <a:pt x="0" y="3180523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  <p:txBody>
            <a:bodyPr/>
            <a:lstStyle/>
            <a:p>
              <a:endParaRPr lang="en-GB" sz="1200">
                <a:latin typeface="Source Sans Pro" panose="020B0503030403020204" pitchFamily="34" charset="0"/>
                <a:ea typeface="Source Sans Pro" panose="020B0503030403020204" pitchFamily="34" charset="0"/>
              </a:endParaRPr>
            </a:p>
          </p:txBody>
        </p:sp>
        <p:sp>
          <p:nvSpPr>
            <p:cNvPr id="14" name="TextBox 7">
              <a:extLst>
                <a:ext uri="{FF2B5EF4-FFF2-40B4-BE49-F238E27FC236}">
                  <a16:creationId xmlns:a16="http://schemas.microsoft.com/office/drawing/2014/main" id="{E81DEB64-8013-775D-65DA-93F4D40CF5E4}"/>
                </a:ext>
              </a:extLst>
            </p:cNvPr>
            <p:cNvSpPr txBox="1"/>
            <p:nvPr/>
          </p:nvSpPr>
          <p:spPr>
            <a:xfrm>
              <a:off x="0" y="57150"/>
              <a:ext cx="5968560" cy="3123373"/>
            </a:xfrm>
            <a:prstGeom prst="rect">
              <a:avLst/>
            </a:prstGeom>
          </p:spPr>
          <p:txBody>
            <a:bodyPr lIns="0" tIns="0" rIns="0" bIns="0" rtlCol="0" anchor="ctr"/>
            <a:lstStyle/>
            <a:p>
              <a:pPr algn="ctr">
                <a:lnSpc>
                  <a:spcPts val="6048"/>
                </a:lnSpc>
              </a:pPr>
              <a:r>
                <a:rPr lang="en-US" sz="4400" dirty="0">
                  <a:solidFill>
                    <a:srgbClr val="000000"/>
                  </a:solidFill>
                  <a:latin typeface="Source Sans Pro" panose="020B0503030403020204" pitchFamily="34" charset="0"/>
                  <a:ea typeface="Source Sans Pro" panose="020B0503030403020204" pitchFamily="34" charset="0"/>
                  <a:cs typeface="Open Sans"/>
                  <a:sym typeface="Open Sans"/>
                </a:rPr>
                <a:t>Reflex</a:t>
              </a:r>
            </a:p>
            <a:p>
              <a:pPr algn="ctr">
                <a:lnSpc>
                  <a:spcPts val="4320"/>
                </a:lnSpc>
              </a:pPr>
              <a:r>
                <a:rPr lang="en-US" sz="2800" dirty="0">
                  <a:solidFill>
                    <a:srgbClr val="000000"/>
                  </a:solidFill>
                  <a:latin typeface="Source Sans Pro" panose="020B0503030403020204" pitchFamily="34" charset="0"/>
                  <a:ea typeface="Source Sans Pro" panose="020B0503030403020204" pitchFamily="34" charset="0"/>
                  <a:cs typeface="Open Sans"/>
                  <a:sym typeface="Open Sans"/>
                </a:rPr>
                <a:t>(neurogenic, ‘vasovagal’)</a:t>
              </a:r>
            </a:p>
          </p:txBody>
        </p:sp>
      </p:grpSp>
      <p:grpSp>
        <p:nvGrpSpPr>
          <p:cNvPr id="15" name="Group 8">
            <a:extLst>
              <a:ext uri="{FF2B5EF4-FFF2-40B4-BE49-F238E27FC236}">
                <a16:creationId xmlns:a16="http://schemas.microsoft.com/office/drawing/2014/main" id="{57D4450D-6051-9599-C9FB-E291B5923BE7}"/>
              </a:ext>
            </a:extLst>
          </p:cNvPr>
          <p:cNvGrpSpPr/>
          <p:nvPr/>
        </p:nvGrpSpPr>
        <p:grpSpPr>
          <a:xfrm>
            <a:off x="3857790" y="3384677"/>
            <a:ext cx="4476420" cy="3106849"/>
            <a:chOff x="0" y="-961943"/>
            <a:chExt cx="5968560" cy="4142466"/>
          </a:xfrm>
        </p:grpSpPr>
        <p:sp>
          <p:nvSpPr>
            <p:cNvPr id="16" name="Freeform 9">
              <a:extLst>
                <a:ext uri="{FF2B5EF4-FFF2-40B4-BE49-F238E27FC236}">
                  <a16:creationId xmlns:a16="http://schemas.microsoft.com/office/drawing/2014/main" id="{164937A2-D598-FEB2-152B-D114E38A6C19}"/>
                </a:ext>
              </a:extLst>
            </p:cNvPr>
            <p:cNvSpPr/>
            <p:nvPr/>
          </p:nvSpPr>
          <p:spPr>
            <a:xfrm>
              <a:off x="0" y="0"/>
              <a:ext cx="5968560" cy="3180523"/>
            </a:xfrm>
            <a:custGeom>
              <a:avLst/>
              <a:gdLst/>
              <a:ahLst/>
              <a:cxnLst/>
              <a:rect l="l" t="t" r="r" b="b"/>
              <a:pathLst>
                <a:path w="5968560" h="3180523">
                  <a:moveTo>
                    <a:pt x="0" y="0"/>
                  </a:moveTo>
                  <a:lnTo>
                    <a:pt x="5968560" y="0"/>
                  </a:lnTo>
                  <a:lnTo>
                    <a:pt x="5968560" y="3180523"/>
                  </a:lnTo>
                  <a:lnTo>
                    <a:pt x="0" y="3180523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  <p:txBody>
            <a:bodyPr/>
            <a:lstStyle/>
            <a:p>
              <a:endParaRPr lang="en-GB" sz="1200">
                <a:latin typeface="Source Sans Pro" panose="020B0503030403020204" pitchFamily="34" charset="0"/>
                <a:ea typeface="Source Sans Pro" panose="020B0503030403020204" pitchFamily="34" charset="0"/>
              </a:endParaRPr>
            </a:p>
          </p:txBody>
        </p:sp>
        <p:sp>
          <p:nvSpPr>
            <p:cNvPr id="17" name="TextBox 10">
              <a:extLst>
                <a:ext uri="{FF2B5EF4-FFF2-40B4-BE49-F238E27FC236}">
                  <a16:creationId xmlns:a16="http://schemas.microsoft.com/office/drawing/2014/main" id="{F581A270-2DD1-4F8D-2488-A56D1A0E3350}"/>
                </a:ext>
              </a:extLst>
            </p:cNvPr>
            <p:cNvSpPr txBox="1"/>
            <p:nvPr/>
          </p:nvSpPr>
          <p:spPr>
            <a:xfrm>
              <a:off x="0" y="-961943"/>
              <a:ext cx="5968560" cy="3123374"/>
            </a:xfrm>
            <a:prstGeom prst="rect">
              <a:avLst/>
            </a:prstGeom>
          </p:spPr>
          <p:txBody>
            <a:bodyPr lIns="0" tIns="0" rIns="0" bIns="0" rtlCol="0" anchor="ctr"/>
            <a:lstStyle/>
            <a:p>
              <a:pPr algn="ctr">
                <a:lnSpc>
                  <a:spcPts val="6048"/>
                </a:lnSpc>
              </a:pPr>
              <a:r>
                <a:rPr lang="en-US" sz="4400" dirty="0">
                  <a:solidFill>
                    <a:srgbClr val="000000"/>
                  </a:solidFill>
                  <a:latin typeface="Source Sans Pro" panose="020B0503030403020204" pitchFamily="34" charset="0"/>
                  <a:ea typeface="Source Sans Pro" panose="020B0503030403020204" pitchFamily="34" charset="0"/>
                  <a:cs typeface="Open Sans"/>
                  <a:sym typeface="Open Sans"/>
                </a:rPr>
                <a:t>Cardiogenic</a:t>
              </a:r>
            </a:p>
          </p:txBody>
        </p:sp>
      </p:grpSp>
      <p:grpSp>
        <p:nvGrpSpPr>
          <p:cNvPr id="18" name="Group 11">
            <a:extLst>
              <a:ext uri="{FF2B5EF4-FFF2-40B4-BE49-F238E27FC236}">
                <a16:creationId xmlns:a16="http://schemas.microsoft.com/office/drawing/2014/main" id="{B9AA44F1-AA9A-636E-1983-0FFF2F609FE6}"/>
              </a:ext>
            </a:extLst>
          </p:cNvPr>
          <p:cNvGrpSpPr/>
          <p:nvPr/>
        </p:nvGrpSpPr>
        <p:grpSpPr>
          <a:xfrm>
            <a:off x="7462167" y="3636773"/>
            <a:ext cx="4476420" cy="2385392"/>
            <a:chOff x="0" y="0"/>
            <a:chExt cx="5968560" cy="3180523"/>
          </a:xfrm>
        </p:grpSpPr>
        <p:sp>
          <p:nvSpPr>
            <p:cNvPr id="19" name="Freeform 12">
              <a:extLst>
                <a:ext uri="{FF2B5EF4-FFF2-40B4-BE49-F238E27FC236}">
                  <a16:creationId xmlns:a16="http://schemas.microsoft.com/office/drawing/2014/main" id="{5B2234B2-6639-9902-BDAC-9630A5822072}"/>
                </a:ext>
              </a:extLst>
            </p:cNvPr>
            <p:cNvSpPr/>
            <p:nvPr/>
          </p:nvSpPr>
          <p:spPr>
            <a:xfrm>
              <a:off x="0" y="0"/>
              <a:ext cx="5968560" cy="3180523"/>
            </a:xfrm>
            <a:custGeom>
              <a:avLst/>
              <a:gdLst/>
              <a:ahLst/>
              <a:cxnLst/>
              <a:rect l="l" t="t" r="r" b="b"/>
              <a:pathLst>
                <a:path w="5968560" h="3180523">
                  <a:moveTo>
                    <a:pt x="0" y="0"/>
                  </a:moveTo>
                  <a:lnTo>
                    <a:pt x="5968560" y="0"/>
                  </a:lnTo>
                  <a:lnTo>
                    <a:pt x="5968560" y="3180523"/>
                  </a:lnTo>
                  <a:lnTo>
                    <a:pt x="0" y="3180523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  <p:txBody>
            <a:bodyPr/>
            <a:lstStyle/>
            <a:p>
              <a:endParaRPr lang="en-GB" sz="1200">
                <a:latin typeface="Source Sans Pro" panose="020B0503030403020204" pitchFamily="34" charset="0"/>
                <a:ea typeface="Source Sans Pro" panose="020B0503030403020204" pitchFamily="34" charset="0"/>
              </a:endParaRPr>
            </a:p>
          </p:txBody>
        </p:sp>
        <p:sp>
          <p:nvSpPr>
            <p:cNvPr id="20" name="TextBox 13">
              <a:extLst>
                <a:ext uri="{FF2B5EF4-FFF2-40B4-BE49-F238E27FC236}">
                  <a16:creationId xmlns:a16="http://schemas.microsoft.com/office/drawing/2014/main" id="{A6161109-3105-BEAE-16EA-3C903536B5E8}"/>
                </a:ext>
              </a:extLst>
            </p:cNvPr>
            <p:cNvSpPr txBox="1"/>
            <p:nvPr/>
          </p:nvSpPr>
          <p:spPr>
            <a:xfrm>
              <a:off x="0" y="57150"/>
              <a:ext cx="5968560" cy="3123373"/>
            </a:xfrm>
            <a:prstGeom prst="rect">
              <a:avLst/>
            </a:prstGeom>
          </p:spPr>
          <p:txBody>
            <a:bodyPr lIns="0" tIns="0" rIns="0" bIns="0" rtlCol="0" anchor="ctr"/>
            <a:lstStyle/>
            <a:p>
              <a:pPr algn="ctr">
                <a:lnSpc>
                  <a:spcPts val="6048"/>
                </a:lnSpc>
              </a:pPr>
              <a:r>
                <a:rPr lang="en-US" sz="4400" dirty="0">
                  <a:solidFill>
                    <a:srgbClr val="000000"/>
                  </a:solidFill>
                  <a:latin typeface="Source Sans Pro" panose="020B0503030403020204" pitchFamily="34" charset="0"/>
                  <a:ea typeface="Source Sans Pro" panose="020B0503030403020204" pitchFamily="34" charset="0"/>
                  <a:cs typeface="Open Sans"/>
                  <a:sym typeface="Open Sans"/>
                </a:rPr>
                <a:t>Orthostatic</a:t>
              </a:r>
            </a:p>
            <a:p>
              <a:pPr algn="ctr">
                <a:lnSpc>
                  <a:spcPts val="6048"/>
                </a:lnSpc>
              </a:pPr>
              <a:r>
                <a:rPr lang="en-US" sz="4400" dirty="0">
                  <a:solidFill>
                    <a:srgbClr val="000000"/>
                  </a:solidFill>
                  <a:latin typeface="Source Sans Pro" panose="020B0503030403020204" pitchFamily="34" charset="0"/>
                  <a:ea typeface="Source Sans Pro" panose="020B0503030403020204" pitchFamily="34" charset="0"/>
                  <a:cs typeface="Open Sans"/>
                  <a:sym typeface="Open Sans"/>
                </a:rPr>
                <a:t>hypotension</a:t>
              </a:r>
            </a:p>
          </p:txBody>
        </p:sp>
      </p:grpSp>
      <p:grpSp>
        <p:nvGrpSpPr>
          <p:cNvPr id="21" name="Group 14">
            <a:extLst>
              <a:ext uri="{FF2B5EF4-FFF2-40B4-BE49-F238E27FC236}">
                <a16:creationId xmlns:a16="http://schemas.microsoft.com/office/drawing/2014/main" id="{AFC92592-32A2-B910-4AEF-D987DEDC878C}"/>
              </a:ext>
            </a:extLst>
          </p:cNvPr>
          <p:cNvGrpSpPr/>
          <p:nvPr/>
        </p:nvGrpSpPr>
        <p:grpSpPr>
          <a:xfrm>
            <a:off x="5817704" y="2615768"/>
            <a:ext cx="556592" cy="1630452"/>
            <a:chOff x="0" y="0"/>
            <a:chExt cx="742123" cy="2173936"/>
          </a:xfrm>
          <a:solidFill>
            <a:srgbClr val="3E3474"/>
          </a:solidFill>
        </p:grpSpPr>
        <p:sp>
          <p:nvSpPr>
            <p:cNvPr id="22" name="Freeform 15">
              <a:extLst>
                <a:ext uri="{FF2B5EF4-FFF2-40B4-BE49-F238E27FC236}">
                  <a16:creationId xmlns:a16="http://schemas.microsoft.com/office/drawing/2014/main" id="{0733FEA7-A82F-BF3E-48DF-2DB11D9F8748}"/>
                </a:ext>
              </a:extLst>
            </p:cNvPr>
            <p:cNvSpPr/>
            <p:nvPr/>
          </p:nvSpPr>
          <p:spPr>
            <a:xfrm>
              <a:off x="0" y="0"/>
              <a:ext cx="742061" cy="2173986"/>
            </a:xfrm>
            <a:custGeom>
              <a:avLst/>
              <a:gdLst/>
              <a:ahLst/>
              <a:cxnLst/>
              <a:rect l="l" t="t" r="r" b="b"/>
              <a:pathLst>
                <a:path w="742061" h="2173986">
                  <a:moveTo>
                    <a:pt x="0" y="1802892"/>
                  </a:moveTo>
                  <a:lnTo>
                    <a:pt x="185547" y="1802892"/>
                  </a:lnTo>
                  <a:lnTo>
                    <a:pt x="185547" y="0"/>
                  </a:lnTo>
                  <a:lnTo>
                    <a:pt x="556641" y="0"/>
                  </a:lnTo>
                  <a:lnTo>
                    <a:pt x="556641" y="1802892"/>
                  </a:lnTo>
                  <a:lnTo>
                    <a:pt x="742061" y="1802892"/>
                  </a:lnTo>
                  <a:lnTo>
                    <a:pt x="371094" y="2173986"/>
                  </a:lnTo>
                  <a:close/>
                </a:path>
              </a:pathLst>
            </a:custGeom>
            <a:grpFill/>
          </p:spPr>
          <p:txBody>
            <a:bodyPr/>
            <a:lstStyle/>
            <a:p>
              <a:endParaRPr lang="en-GB" sz="1200">
                <a:latin typeface="Source Sans Pro" panose="020B0503030403020204" pitchFamily="34" charset="0"/>
                <a:ea typeface="Source Sans Pro" panose="020B0503030403020204" pitchFamily="34" charset="0"/>
              </a:endParaRPr>
            </a:p>
          </p:txBody>
        </p:sp>
      </p:grpSp>
      <p:grpSp>
        <p:nvGrpSpPr>
          <p:cNvPr id="23" name="Group 16">
            <a:extLst>
              <a:ext uri="{FF2B5EF4-FFF2-40B4-BE49-F238E27FC236}">
                <a16:creationId xmlns:a16="http://schemas.microsoft.com/office/drawing/2014/main" id="{F78149E9-DD78-561A-E0BA-B02591B33101}"/>
              </a:ext>
            </a:extLst>
          </p:cNvPr>
          <p:cNvGrpSpPr/>
          <p:nvPr/>
        </p:nvGrpSpPr>
        <p:grpSpPr>
          <a:xfrm rot="-2361838">
            <a:off x="7571469" y="2485593"/>
            <a:ext cx="556592" cy="1630452"/>
            <a:chOff x="0" y="0"/>
            <a:chExt cx="742123" cy="2173936"/>
          </a:xfrm>
          <a:solidFill>
            <a:srgbClr val="3E3474"/>
          </a:solidFill>
        </p:grpSpPr>
        <p:sp>
          <p:nvSpPr>
            <p:cNvPr id="24" name="Freeform 17">
              <a:extLst>
                <a:ext uri="{FF2B5EF4-FFF2-40B4-BE49-F238E27FC236}">
                  <a16:creationId xmlns:a16="http://schemas.microsoft.com/office/drawing/2014/main" id="{FC8E80F8-00C2-37D5-4509-EF9D8966D150}"/>
                </a:ext>
              </a:extLst>
            </p:cNvPr>
            <p:cNvSpPr/>
            <p:nvPr/>
          </p:nvSpPr>
          <p:spPr>
            <a:xfrm>
              <a:off x="0" y="0"/>
              <a:ext cx="742061" cy="2173986"/>
            </a:xfrm>
            <a:custGeom>
              <a:avLst/>
              <a:gdLst/>
              <a:ahLst/>
              <a:cxnLst/>
              <a:rect l="l" t="t" r="r" b="b"/>
              <a:pathLst>
                <a:path w="742061" h="2173986">
                  <a:moveTo>
                    <a:pt x="0" y="1802892"/>
                  </a:moveTo>
                  <a:lnTo>
                    <a:pt x="185547" y="1802892"/>
                  </a:lnTo>
                  <a:lnTo>
                    <a:pt x="185547" y="0"/>
                  </a:lnTo>
                  <a:lnTo>
                    <a:pt x="556641" y="0"/>
                  </a:lnTo>
                  <a:lnTo>
                    <a:pt x="556641" y="1802892"/>
                  </a:lnTo>
                  <a:lnTo>
                    <a:pt x="742061" y="1802892"/>
                  </a:lnTo>
                  <a:lnTo>
                    <a:pt x="371094" y="2173986"/>
                  </a:lnTo>
                  <a:close/>
                </a:path>
              </a:pathLst>
            </a:custGeom>
            <a:grpFill/>
          </p:spPr>
          <p:txBody>
            <a:bodyPr/>
            <a:lstStyle/>
            <a:p>
              <a:endParaRPr lang="en-GB" sz="1200">
                <a:latin typeface="Source Sans Pro" panose="020B0503030403020204" pitchFamily="34" charset="0"/>
                <a:ea typeface="Source Sans Pro" panose="020B0503030403020204" pitchFamily="34" charset="0"/>
              </a:endParaRPr>
            </a:p>
          </p:txBody>
        </p:sp>
      </p:grpSp>
      <p:grpSp>
        <p:nvGrpSpPr>
          <p:cNvPr id="25" name="Group 18">
            <a:extLst>
              <a:ext uri="{FF2B5EF4-FFF2-40B4-BE49-F238E27FC236}">
                <a16:creationId xmlns:a16="http://schemas.microsoft.com/office/drawing/2014/main" id="{8993191C-03B6-A820-C613-BD0235C3B37D}"/>
              </a:ext>
            </a:extLst>
          </p:cNvPr>
          <p:cNvGrpSpPr/>
          <p:nvPr/>
        </p:nvGrpSpPr>
        <p:grpSpPr>
          <a:xfrm rot="2427649">
            <a:off x="4057875" y="2490048"/>
            <a:ext cx="556592" cy="1630452"/>
            <a:chOff x="0" y="0"/>
            <a:chExt cx="742123" cy="2173936"/>
          </a:xfrm>
          <a:solidFill>
            <a:srgbClr val="3E3474"/>
          </a:solidFill>
        </p:grpSpPr>
        <p:sp>
          <p:nvSpPr>
            <p:cNvPr id="26" name="Freeform 19">
              <a:extLst>
                <a:ext uri="{FF2B5EF4-FFF2-40B4-BE49-F238E27FC236}">
                  <a16:creationId xmlns:a16="http://schemas.microsoft.com/office/drawing/2014/main" id="{08497FC1-E3DF-43C7-85C6-29A8D005B706}"/>
                </a:ext>
              </a:extLst>
            </p:cNvPr>
            <p:cNvSpPr/>
            <p:nvPr/>
          </p:nvSpPr>
          <p:spPr>
            <a:xfrm>
              <a:off x="0" y="0"/>
              <a:ext cx="742061" cy="2173986"/>
            </a:xfrm>
            <a:custGeom>
              <a:avLst/>
              <a:gdLst/>
              <a:ahLst/>
              <a:cxnLst/>
              <a:rect l="l" t="t" r="r" b="b"/>
              <a:pathLst>
                <a:path w="742061" h="2173986">
                  <a:moveTo>
                    <a:pt x="0" y="1802892"/>
                  </a:moveTo>
                  <a:lnTo>
                    <a:pt x="185547" y="1802892"/>
                  </a:lnTo>
                  <a:lnTo>
                    <a:pt x="185547" y="0"/>
                  </a:lnTo>
                  <a:lnTo>
                    <a:pt x="556641" y="0"/>
                  </a:lnTo>
                  <a:lnTo>
                    <a:pt x="556641" y="1802892"/>
                  </a:lnTo>
                  <a:lnTo>
                    <a:pt x="742061" y="1802892"/>
                  </a:lnTo>
                  <a:lnTo>
                    <a:pt x="371094" y="2173986"/>
                  </a:lnTo>
                  <a:close/>
                </a:path>
              </a:pathLst>
            </a:custGeom>
            <a:grpFill/>
          </p:spPr>
          <p:txBody>
            <a:bodyPr/>
            <a:lstStyle/>
            <a:p>
              <a:endParaRPr lang="en-GB" sz="1200">
                <a:latin typeface="Source Sans Pro" panose="020B0503030403020204" pitchFamily="34" charset="0"/>
                <a:ea typeface="Source Sans Pro" panose="020B0503030403020204" pitchFamily="34" charset="0"/>
              </a:endParaRPr>
            </a:p>
          </p:txBody>
        </p:sp>
      </p:grpSp>
      <p:sp>
        <p:nvSpPr>
          <p:cNvPr id="27" name="TextBox 20">
            <a:extLst>
              <a:ext uri="{FF2B5EF4-FFF2-40B4-BE49-F238E27FC236}">
                <a16:creationId xmlns:a16="http://schemas.microsoft.com/office/drawing/2014/main" id="{729A8A57-D9D9-0EE3-4F9E-766A1C5C7AB4}"/>
              </a:ext>
            </a:extLst>
          </p:cNvPr>
          <p:cNvSpPr txBox="1"/>
          <p:nvPr/>
        </p:nvSpPr>
        <p:spPr>
          <a:xfrm>
            <a:off x="2253354" y="5894922"/>
            <a:ext cx="7911716" cy="73866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en-US" sz="2400" dirty="0">
                <a:solidFill>
                  <a:srgbClr val="000000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Open Sans"/>
                <a:sym typeface="Open Sans"/>
              </a:rPr>
              <a:t>Caution! head trauma, epileptic seizure, psychogenic seizures can also cause transient loss of consciousness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12192000" cy="6858000"/>
          <a:chOff x="0" y="0"/>
          <a:chExt cx="12192000" cy="6858000"/>
        </a:xfrm>
      </p:grpSpPr>
      <p:sp>
        <p:nvSpPr>
          <p:cNvPr id="2" name="Title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GB" sz="4400" dirty="0">
                <a:latin typeface="Source Sans Pro"/>
                <a:ea typeface="Source Sans Pro"/>
              </a:rPr>
              <a:t>2018 ESC syncope guidelines</a:t>
            </a:r>
          </a:p>
        </p:txBody>
      </p:sp>
      <p:sp>
        <p:nvSpPr>
          <p:cNvPr id="3" name="Content 3"/>
          <p:cNvSpPr>
            <a:spLocks noGrp="1"/>
          </p:cNvSpPr>
          <p:nvPr>
            <p:ph idx="1"/>
          </p:nvPr>
        </p:nvSpPr>
        <p:spPr>
          <a:xfrm>
            <a:off x="838200" y="2985571"/>
            <a:ext cx="10515600" cy="3191392"/>
          </a:xfrm>
        </p:spPr>
        <p:txBody>
          <a:bodyPr>
            <a:noAutofit/>
          </a:bodyPr>
          <a:lstStyle/>
          <a:p>
            <a:pPr marL="0" indent="0" algn="l">
              <a:lnSpc>
                <a:spcPct val="150000"/>
              </a:lnSpc>
              <a:buNone/>
            </a:pPr>
            <a:r>
              <a:rPr lang="en-GB" sz="2800" dirty="0">
                <a:latin typeface="Source Sans Pro"/>
                <a:ea typeface="Source Sans Pro"/>
              </a:rPr>
              <a:t>“there is strong consensus that the management of unexplained falls in older people should be the same as that for unexplained syncope”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12192000" cy="6858000"/>
          <a:chOff x="0" y="0"/>
          <a:chExt cx="12192000" cy="6858000"/>
        </a:xfrm>
      </p:grpSpPr>
      <p:sp>
        <p:nvSpPr>
          <p:cNvPr id="2" name="Title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GB" sz="4400" dirty="0">
                <a:latin typeface="Source Sans Pro"/>
                <a:ea typeface="Source Sans Pro"/>
              </a:rPr>
              <a:t>Risk assessment</a:t>
            </a:r>
          </a:p>
        </p:txBody>
      </p:sp>
      <p:sp>
        <p:nvSpPr>
          <p:cNvPr id="9" name="TextBox 2">
            <a:extLst>
              <a:ext uri="{FF2B5EF4-FFF2-40B4-BE49-F238E27FC236}">
                <a16:creationId xmlns:a16="http://schemas.microsoft.com/office/drawing/2014/main" id="{86343F54-80AC-42E4-2B34-66216A3F93D6}"/>
              </a:ext>
            </a:extLst>
          </p:cNvPr>
          <p:cNvSpPr txBox="1"/>
          <p:nvPr/>
        </p:nvSpPr>
        <p:spPr>
          <a:xfrm>
            <a:off x="489057" y="3287072"/>
            <a:ext cx="5083080" cy="252376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/>
            <a:r>
              <a:rPr lang="en-US" sz="4400" b="1" dirty="0">
                <a:solidFill>
                  <a:srgbClr val="548135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Open Sans Bold"/>
                <a:sym typeface="Open Sans Bold"/>
              </a:rPr>
              <a:t>Low risk:</a:t>
            </a:r>
          </a:p>
          <a:p>
            <a:pPr algn="l"/>
            <a:r>
              <a:rPr lang="en-US" sz="2400" dirty="0">
                <a:solidFill>
                  <a:srgbClr val="000000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Open Sans"/>
                <a:sym typeface="Open Sans"/>
              </a:rPr>
              <a:t>Prodrome symptoms</a:t>
            </a:r>
          </a:p>
          <a:p>
            <a:pPr algn="l"/>
            <a:r>
              <a:rPr lang="en-US" sz="2400" dirty="0">
                <a:solidFill>
                  <a:srgbClr val="000000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Open Sans"/>
                <a:sym typeface="Open Sans"/>
              </a:rPr>
              <a:t>Likely trigger</a:t>
            </a:r>
          </a:p>
          <a:p>
            <a:pPr algn="l"/>
            <a:r>
              <a:rPr lang="en-US" sz="2400" dirty="0">
                <a:solidFill>
                  <a:srgbClr val="000000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Open Sans"/>
                <a:sym typeface="Open Sans"/>
              </a:rPr>
              <a:t>Recurrent identical events</a:t>
            </a:r>
          </a:p>
          <a:p>
            <a:pPr algn="l"/>
            <a:r>
              <a:rPr lang="en-US" sz="2400" dirty="0">
                <a:solidFill>
                  <a:srgbClr val="000000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Open Sans"/>
                <a:sym typeface="Open Sans"/>
              </a:rPr>
              <a:t>Normal examination</a:t>
            </a:r>
          </a:p>
          <a:p>
            <a:pPr algn="l"/>
            <a:r>
              <a:rPr lang="en-US" sz="2400" dirty="0">
                <a:solidFill>
                  <a:srgbClr val="000000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Open Sans"/>
                <a:sym typeface="Open Sans"/>
              </a:rPr>
              <a:t>Normal ECG</a:t>
            </a:r>
          </a:p>
        </p:txBody>
      </p:sp>
      <p:sp>
        <p:nvSpPr>
          <p:cNvPr id="10" name="TextBox 3">
            <a:extLst>
              <a:ext uri="{FF2B5EF4-FFF2-40B4-BE49-F238E27FC236}">
                <a16:creationId xmlns:a16="http://schemas.microsoft.com/office/drawing/2014/main" id="{B9542DCD-76B3-6158-3C1A-CA736FA83C55}"/>
              </a:ext>
            </a:extLst>
          </p:cNvPr>
          <p:cNvSpPr txBox="1"/>
          <p:nvPr/>
        </p:nvSpPr>
        <p:spPr>
          <a:xfrm>
            <a:off x="4881951" y="3287072"/>
            <a:ext cx="6820992" cy="252376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/>
            <a:r>
              <a:rPr lang="en-US" sz="4400" b="1" dirty="0">
                <a:solidFill>
                  <a:srgbClr val="C00000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Open Sans Bold"/>
                <a:sym typeface="Open Sans Bold"/>
              </a:rPr>
              <a:t>High risk:</a:t>
            </a:r>
          </a:p>
          <a:p>
            <a:pPr algn="r"/>
            <a:r>
              <a:rPr lang="en-US" sz="2400" dirty="0">
                <a:solidFill>
                  <a:srgbClr val="000000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Open Sans"/>
                <a:sym typeface="Open Sans"/>
              </a:rPr>
              <a:t>Chest pain / palpitations</a:t>
            </a:r>
          </a:p>
          <a:p>
            <a:pPr algn="r"/>
            <a:r>
              <a:rPr lang="en-US" sz="2400" dirty="0">
                <a:solidFill>
                  <a:srgbClr val="000000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Open Sans"/>
                <a:sym typeface="Open Sans"/>
              </a:rPr>
              <a:t>During exertion</a:t>
            </a:r>
          </a:p>
          <a:p>
            <a:pPr algn="r"/>
            <a:r>
              <a:rPr lang="en-US" sz="2400" dirty="0">
                <a:solidFill>
                  <a:srgbClr val="000000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Open Sans"/>
                <a:sym typeface="Open Sans"/>
              </a:rPr>
              <a:t>While lying / sitting</a:t>
            </a:r>
          </a:p>
          <a:p>
            <a:pPr algn="r"/>
            <a:r>
              <a:rPr lang="en-US" sz="2400" dirty="0">
                <a:solidFill>
                  <a:srgbClr val="000000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Open Sans"/>
                <a:sym typeface="Open Sans"/>
              </a:rPr>
              <a:t>Structural / coronary artery disease</a:t>
            </a:r>
          </a:p>
          <a:p>
            <a:pPr algn="r"/>
            <a:r>
              <a:rPr lang="en-US" sz="2400" dirty="0">
                <a:solidFill>
                  <a:srgbClr val="000000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Open Sans"/>
                <a:sym typeface="Open Sans"/>
              </a:rPr>
              <a:t>Certain ECG abnormalities</a:t>
            </a:r>
          </a:p>
        </p:txBody>
      </p:sp>
      <p:sp>
        <p:nvSpPr>
          <p:cNvPr id="11" name="TextBox 4">
            <a:extLst>
              <a:ext uri="{FF2B5EF4-FFF2-40B4-BE49-F238E27FC236}">
                <a16:creationId xmlns:a16="http://schemas.microsoft.com/office/drawing/2014/main" id="{929B28A3-CF8F-BBAB-6F66-8CFF12BDC6B5}"/>
              </a:ext>
            </a:extLst>
          </p:cNvPr>
          <p:cNvSpPr txBox="1"/>
          <p:nvPr/>
        </p:nvSpPr>
        <p:spPr>
          <a:xfrm>
            <a:off x="917571" y="5988836"/>
            <a:ext cx="10356855" cy="74924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6360"/>
              </a:lnSpc>
            </a:pPr>
            <a:r>
              <a:rPr lang="en-US" sz="4000" b="1" dirty="0">
                <a:solidFill>
                  <a:srgbClr val="C55A11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Open Sans Bold"/>
                <a:sym typeface="Open Sans Bold"/>
              </a:rPr>
              <a:t>Most older people are somewhere in between!</a:t>
            </a:r>
          </a:p>
        </p:txBody>
      </p:sp>
      <p:grpSp>
        <p:nvGrpSpPr>
          <p:cNvPr id="12" name="Group 8">
            <a:extLst>
              <a:ext uri="{FF2B5EF4-FFF2-40B4-BE49-F238E27FC236}">
                <a16:creationId xmlns:a16="http://schemas.microsoft.com/office/drawing/2014/main" id="{4B758FF1-0363-D4B4-ECA8-54709A906692}"/>
              </a:ext>
            </a:extLst>
          </p:cNvPr>
          <p:cNvGrpSpPr/>
          <p:nvPr/>
        </p:nvGrpSpPr>
        <p:grpSpPr>
          <a:xfrm>
            <a:off x="1461937" y="1509450"/>
            <a:ext cx="9268125" cy="2037059"/>
            <a:chOff x="0" y="0"/>
            <a:chExt cx="22242451" cy="3521185"/>
          </a:xfrm>
        </p:grpSpPr>
        <p:sp>
          <p:nvSpPr>
            <p:cNvPr id="13" name="Freeform 9">
              <a:extLst>
                <a:ext uri="{FF2B5EF4-FFF2-40B4-BE49-F238E27FC236}">
                  <a16:creationId xmlns:a16="http://schemas.microsoft.com/office/drawing/2014/main" id="{989D9784-D9F2-D5E7-F0BB-27CBD92CF270}"/>
                </a:ext>
              </a:extLst>
            </p:cNvPr>
            <p:cNvSpPr/>
            <p:nvPr/>
          </p:nvSpPr>
          <p:spPr>
            <a:xfrm>
              <a:off x="0" y="0"/>
              <a:ext cx="22242450" cy="3521185"/>
            </a:xfrm>
            <a:custGeom>
              <a:avLst/>
              <a:gdLst/>
              <a:ahLst/>
              <a:cxnLst/>
              <a:rect l="l" t="t" r="r" b="b"/>
              <a:pathLst>
                <a:path w="22242450" h="3521185">
                  <a:moveTo>
                    <a:pt x="0" y="0"/>
                  </a:moveTo>
                  <a:lnTo>
                    <a:pt x="22242450" y="0"/>
                  </a:lnTo>
                  <a:lnTo>
                    <a:pt x="22242450" y="3521185"/>
                  </a:lnTo>
                  <a:lnTo>
                    <a:pt x="0" y="3521185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  <p:txBody>
            <a:bodyPr/>
            <a:lstStyle/>
            <a:p>
              <a:endParaRPr lang="en-GB" sz="1100" dirty="0">
                <a:latin typeface="Source Sans Pro" panose="020B0503030403020204" pitchFamily="34" charset="0"/>
                <a:ea typeface="Source Sans Pro" panose="020B0503030403020204" pitchFamily="34" charset="0"/>
              </a:endParaRPr>
            </a:p>
          </p:txBody>
        </p:sp>
        <p:sp>
          <p:nvSpPr>
            <p:cNvPr id="14" name="TextBox 10">
              <a:extLst>
                <a:ext uri="{FF2B5EF4-FFF2-40B4-BE49-F238E27FC236}">
                  <a16:creationId xmlns:a16="http://schemas.microsoft.com/office/drawing/2014/main" id="{64B1BB2D-EB82-E89F-7282-DABA6FE51D93}"/>
                </a:ext>
              </a:extLst>
            </p:cNvPr>
            <p:cNvSpPr txBox="1"/>
            <p:nvPr/>
          </p:nvSpPr>
          <p:spPr>
            <a:xfrm>
              <a:off x="0" y="47625"/>
              <a:ext cx="22242451" cy="3473560"/>
            </a:xfrm>
            <a:prstGeom prst="rect">
              <a:avLst/>
            </a:prstGeom>
          </p:spPr>
          <p:txBody>
            <a:bodyPr lIns="0" tIns="0" rIns="0" bIns="0" rtlCol="0" anchor="ctr"/>
            <a:lstStyle/>
            <a:p>
              <a:pPr algn="ctr"/>
              <a:r>
                <a:rPr lang="en-US" sz="2800" dirty="0">
                  <a:solidFill>
                    <a:srgbClr val="000000"/>
                  </a:solidFill>
                  <a:latin typeface="Source Sans Pro" panose="020B0503030403020204" pitchFamily="34" charset="0"/>
                  <a:ea typeface="Source Sans Pro" panose="020B0503030403020204" pitchFamily="34" charset="0"/>
                  <a:cs typeface="Open Sans"/>
                  <a:sym typeface="Open Sans"/>
                </a:rPr>
                <a:t>Many scores exist, but these are not validated for older people living with frailty. Clinician judgement necessary!</a:t>
              </a:r>
            </a:p>
          </p:txBody>
        </p:sp>
      </p:grp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12192000" cy="6858000"/>
          <a:chOff x="0" y="0"/>
          <a:chExt cx="12192000" cy="6858000"/>
        </a:xfrm>
      </p:grpSpPr>
      <p:sp>
        <p:nvSpPr>
          <p:cNvPr id="2" name="Title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GB" sz="4400" dirty="0">
                <a:latin typeface="Source Sans Pro"/>
                <a:ea typeface="Source Sans Pro"/>
              </a:rPr>
              <a:t>Ambulance record</a:t>
            </a:r>
          </a:p>
        </p:txBody>
      </p:sp>
      <p:sp>
        <p:nvSpPr>
          <p:cNvPr id="9" name="TextBox 2">
            <a:extLst>
              <a:ext uri="{FF2B5EF4-FFF2-40B4-BE49-F238E27FC236}">
                <a16:creationId xmlns:a16="http://schemas.microsoft.com/office/drawing/2014/main" id="{D2593B9A-D98F-9BC8-C104-ACA6E2F37B7C}"/>
              </a:ext>
            </a:extLst>
          </p:cNvPr>
          <p:cNvSpPr txBox="1"/>
          <p:nvPr/>
        </p:nvSpPr>
        <p:spPr>
          <a:xfrm>
            <a:off x="419103" y="2036912"/>
            <a:ext cx="11772897" cy="467820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/>
            <a:r>
              <a:rPr lang="en-US" sz="2800" b="1" dirty="0">
                <a:solidFill>
                  <a:srgbClr val="3E3474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Open Sans Bold"/>
                <a:sym typeface="Open Sans Bold"/>
              </a:rPr>
              <a:t>Situation: </a:t>
            </a:r>
            <a:r>
              <a:rPr lang="en-US" sz="2000" dirty="0">
                <a:solidFill>
                  <a:srgbClr val="000000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Open Sans"/>
                <a:sym typeface="Open Sans"/>
              </a:rPr>
              <a:t>88 year old person, fall</a:t>
            </a:r>
          </a:p>
          <a:p>
            <a:endParaRPr lang="en-US" sz="2800" b="1" dirty="0">
              <a:solidFill>
                <a:srgbClr val="11477B"/>
              </a:solidFill>
              <a:latin typeface="Source Sans Pro" panose="020B0503030403020204" pitchFamily="34" charset="0"/>
              <a:ea typeface="Source Sans Pro" panose="020B0503030403020204" pitchFamily="34" charset="0"/>
              <a:cs typeface="Open Sans Bold"/>
              <a:sym typeface="Open Sans Bold"/>
            </a:endParaRPr>
          </a:p>
          <a:p>
            <a:r>
              <a:rPr lang="en-US" sz="2800" b="1" dirty="0">
                <a:solidFill>
                  <a:srgbClr val="3E3474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Open Sans Bold"/>
                <a:sym typeface="Open Sans Bold"/>
              </a:rPr>
              <a:t>Background: </a:t>
            </a:r>
            <a:r>
              <a:rPr lang="en-US" sz="2000" dirty="0">
                <a:solidFill>
                  <a:srgbClr val="000000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Open Sans"/>
                <a:sym typeface="Open Sans"/>
              </a:rPr>
              <a:t>Hypertension, mild dementia.</a:t>
            </a:r>
          </a:p>
          <a:p>
            <a:r>
              <a:rPr lang="en-US" sz="2000" dirty="0">
                <a:solidFill>
                  <a:srgbClr val="000000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Open Sans"/>
                <a:sym typeface="Open Sans"/>
              </a:rPr>
              <a:t>Uses apixaban, bisoprolol, amlodipine, furosemide. Lives alone. Carer visits twice daily</a:t>
            </a:r>
          </a:p>
          <a:p>
            <a:pPr algn="l"/>
            <a:endParaRPr lang="en-US" sz="2000" dirty="0">
              <a:solidFill>
                <a:srgbClr val="000000"/>
              </a:solidFill>
              <a:latin typeface="Source Sans Pro" panose="020B0503030403020204" pitchFamily="34" charset="0"/>
              <a:ea typeface="Source Sans Pro" panose="020B0503030403020204" pitchFamily="34" charset="0"/>
              <a:cs typeface="Open Sans"/>
              <a:sym typeface="Open Sans"/>
            </a:endParaRPr>
          </a:p>
          <a:p>
            <a:pPr algn="l"/>
            <a:r>
              <a:rPr lang="en-US" sz="2800" b="1" dirty="0">
                <a:solidFill>
                  <a:srgbClr val="3E3474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Open Sans Bold"/>
                <a:sym typeface="Open Sans Bold"/>
              </a:rPr>
              <a:t>Assessment:</a:t>
            </a:r>
            <a:endParaRPr lang="en-US" sz="3200" b="1" dirty="0">
              <a:solidFill>
                <a:srgbClr val="3E3474"/>
              </a:solidFill>
              <a:latin typeface="Source Sans Pro" panose="020B0503030403020204" pitchFamily="34" charset="0"/>
              <a:ea typeface="Source Sans Pro" panose="020B0503030403020204" pitchFamily="34" charset="0"/>
              <a:cs typeface="Open Sans Bold"/>
              <a:sym typeface="Open Sans Bold"/>
            </a:endParaRPr>
          </a:p>
          <a:p>
            <a:pPr algn="l"/>
            <a:r>
              <a:rPr lang="en-US" sz="2000" dirty="0">
                <a:solidFill>
                  <a:srgbClr val="000000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Open Sans"/>
                <a:sym typeface="Open Sans"/>
              </a:rPr>
              <a:t>Person cannot now recall events. Had telephoned their daughter and said they were reaching for a kitchen cupboard, felt dizzy, and fell backwards. Unable to get up.</a:t>
            </a:r>
          </a:p>
          <a:p>
            <a:pPr algn="l"/>
            <a:endParaRPr lang="en-US" sz="2000" dirty="0">
              <a:solidFill>
                <a:srgbClr val="000000"/>
              </a:solidFill>
              <a:latin typeface="Source Sans Pro" panose="020B0503030403020204" pitchFamily="34" charset="0"/>
              <a:ea typeface="Source Sans Pro" panose="020B0503030403020204" pitchFamily="34" charset="0"/>
              <a:cs typeface="Open Sans"/>
              <a:sym typeface="Open Sans"/>
            </a:endParaRPr>
          </a:p>
          <a:p>
            <a:pPr algn="l"/>
            <a:r>
              <a:rPr lang="en-US" sz="2000" dirty="0">
                <a:solidFill>
                  <a:srgbClr val="000000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Open Sans"/>
                <a:sym typeface="Open Sans"/>
              </a:rPr>
              <a:t>On arrival: sitting against wall. Bruised left shoulder. Comfortable. No other injuries.</a:t>
            </a:r>
          </a:p>
          <a:p>
            <a:pPr algn="l"/>
            <a:r>
              <a:rPr lang="en-US" sz="2000" dirty="0">
                <a:solidFill>
                  <a:srgbClr val="000000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Open Sans"/>
                <a:sym typeface="Open Sans"/>
              </a:rPr>
              <a:t>Felt unsteady when helped to stand up</a:t>
            </a:r>
          </a:p>
          <a:p>
            <a:pPr algn="l"/>
            <a:endParaRPr lang="en-US" sz="2000" dirty="0">
              <a:solidFill>
                <a:srgbClr val="000000"/>
              </a:solidFill>
              <a:latin typeface="Source Sans Pro" panose="020B0503030403020204" pitchFamily="34" charset="0"/>
              <a:ea typeface="Source Sans Pro" panose="020B0503030403020204" pitchFamily="34" charset="0"/>
              <a:cs typeface="Open Sans"/>
              <a:sym typeface="Open Sans"/>
            </a:endParaRPr>
          </a:p>
          <a:p>
            <a:pPr algn="l"/>
            <a:r>
              <a:rPr lang="en-US" sz="2800" b="1" dirty="0">
                <a:solidFill>
                  <a:srgbClr val="3E3474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Open Sans Bold"/>
                <a:sym typeface="Open Sans Bold"/>
              </a:rPr>
              <a:t>Recommendation:</a:t>
            </a:r>
            <a:r>
              <a:rPr lang="en-US" sz="3200" b="1" dirty="0">
                <a:solidFill>
                  <a:srgbClr val="3E3474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Open Sans Bold"/>
                <a:sym typeface="Open Sans Bold"/>
              </a:rPr>
              <a:t> </a:t>
            </a:r>
            <a:r>
              <a:rPr lang="en-US" sz="2000" dirty="0">
                <a:solidFill>
                  <a:srgbClr val="000000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Open Sans"/>
                <a:sym typeface="Open Sans"/>
              </a:rPr>
              <a:t>Transferred to ED for assessment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FC47F33-260F-0C4C-BA2B-E7128B21333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8184" y="847286"/>
            <a:ext cx="7772400" cy="5163427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E5107E7-53B1-B576-BF32-05F0761E1814}"/>
              </a:ext>
            </a:extLst>
          </p:cNvPr>
          <p:cNvSpPr txBox="1"/>
          <p:nvPr/>
        </p:nvSpPr>
        <p:spPr>
          <a:xfrm>
            <a:off x="8659258" y="2736501"/>
            <a:ext cx="3164649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Source Sans Pro" panose="020B0503030403020204" pitchFamily="34" charset="0"/>
                <a:ea typeface="Source Sans Pro" panose="020B0503030403020204" pitchFamily="34" charset="0"/>
              </a:rPr>
              <a:t>Pain: mild</a:t>
            </a:r>
          </a:p>
          <a:p>
            <a:endParaRPr lang="en-GB" sz="2800" dirty="0">
              <a:latin typeface="Source Sans Pro" panose="020B0503030403020204" pitchFamily="34" charset="0"/>
              <a:ea typeface="Source Sans Pro" panose="020B0503030403020204" pitchFamily="34" charset="0"/>
            </a:endParaRPr>
          </a:p>
          <a:p>
            <a:r>
              <a:rPr lang="en-GB" sz="2800" dirty="0">
                <a:latin typeface="Source Sans Pro" panose="020B0503030403020204" pitchFamily="34" charset="0"/>
                <a:ea typeface="Source Sans Pro" panose="020B0503030403020204" pitchFamily="34" charset="0"/>
              </a:rPr>
              <a:t>BP standing: 149/73</a:t>
            </a:r>
          </a:p>
        </p:txBody>
      </p:sp>
    </p:spTree>
    <p:extLst>
      <p:ext uri="{BB962C8B-B14F-4D97-AF65-F5344CB8AC3E}">
        <p14:creationId xmlns:p14="http://schemas.microsoft.com/office/powerpoint/2010/main" val="92070003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12192000" cy="6858000"/>
          <a:chOff x="0" y="0"/>
          <a:chExt cx="12192000" cy="6858000"/>
        </a:xfrm>
      </p:grpSpPr>
      <p:grpSp>
        <p:nvGrpSpPr>
          <p:cNvPr id="2" name="Group 2"/>
          <p:cNvGrpSpPr>
            <a:grpSpLocks noChangeAspect="1"/>
          </p:cNvGrpSpPr>
          <p:nvPr/>
        </p:nvGrpSpPr>
        <p:grpSpPr>
          <a:xfrm>
            <a:off x="240467" y="243590"/>
            <a:ext cx="11711066" cy="6370820"/>
            <a:chOff x="0" y="0"/>
            <a:chExt cx="21221539" cy="11544517"/>
          </a:xfrm>
        </p:grpSpPr>
        <p:sp>
          <p:nvSpPr>
            <p:cNvPr id="3" name="Freeform 3" descr="http://1.bp.blogspot.com/-0NXfGygUmN4/UE4GCKQ23PI/AAAAAAAAATQ/XcTVjEBTfSw/s1600/LVH+vltage+criteria.+frca.co.uk.jpg"/>
            <p:cNvSpPr/>
            <p:nvPr/>
          </p:nvSpPr>
          <p:spPr>
            <a:xfrm>
              <a:off x="0" y="0"/>
              <a:ext cx="21221573" cy="11544554"/>
            </a:xfrm>
            <a:custGeom>
              <a:avLst/>
              <a:gdLst/>
              <a:ahLst/>
              <a:cxnLst/>
              <a:rect l="l" t="t" r="r" b="b"/>
              <a:pathLst>
                <a:path w="21221573" h="11544554">
                  <a:moveTo>
                    <a:pt x="0" y="0"/>
                  </a:moveTo>
                  <a:lnTo>
                    <a:pt x="21221573" y="0"/>
                  </a:lnTo>
                  <a:lnTo>
                    <a:pt x="21221573" y="11544554"/>
                  </a:lnTo>
                  <a:lnTo>
                    <a:pt x="0" y="1154455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/>
              </a:stretch>
            </a:blipFill>
          </p:spPr>
          <p:txBody>
            <a:bodyPr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12192000" cy="6858000"/>
          <a:chOff x="0" y="0"/>
          <a:chExt cx="12192000" cy="6858000"/>
        </a:xfrm>
      </p:grpSpPr>
      <p:sp>
        <p:nvSpPr>
          <p:cNvPr id="2" name="Title 2"/>
          <p:cNvSpPr>
            <a:spLocks noGrp="1"/>
          </p:cNvSpPr>
          <p:nvPr>
            <p:ph type="title"/>
          </p:nvPr>
        </p:nvSpPr>
        <p:spPr>
          <a:xfrm>
            <a:off x="284813" y="0"/>
            <a:ext cx="11907187" cy="6858000"/>
          </a:xfrm>
        </p:spPr>
        <p:txBody>
          <a:bodyPr>
            <a:noAutofit/>
          </a:bodyPr>
          <a:lstStyle/>
          <a:p>
            <a:pPr lvl="1" algn="l"/>
            <a:r>
              <a:rPr lang="en-GB" sz="4400" b="1" dirty="0">
                <a:solidFill>
                  <a:schemeClr val="bg1"/>
                </a:solidFill>
                <a:latin typeface="Source Sans Pro" panose="020B0503030403020204" pitchFamily="34" charset="0"/>
              </a:rPr>
              <a:t>Was this syncope? What is the danger of this happening again?</a:t>
            </a:r>
            <a:br>
              <a:rPr lang="en-GB" sz="4400" b="1" dirty="0">
                <a:solidFill>
                  <a:schemeClr val="bg1"/>
                </a:solidFill>
                <a:latin typeface="Source Sans Pro" panose="020B0503030403020204" pitchFamily="34" charset="0"/>
              </a:rPr>
            </a:br>
            <a:endParaRPr lang="en-GB" sz="4400" b="1" dirty="0">
              <a:solidFill>
                <a:schemeClr val="bg1"/>
              </a:solidFill>
              <a:latin typeface="Source Sans Pro" panose="020B0503030403020204" pitchFamily="34" charset="0"/>
            </a:endParaRPr>
          </a:p>
          <a:p>
            <a:pPr lvl="1" algn="l"/>
            <a:r>
              <a:rPr lang="en-GB" sz="4400" b="1" dirty="0">
                <a:solidFill>
                  <a:schemeClr val="bg1"/>
                </a:solidFill>
                <a:latin typeface="Source Sans Pro" panose="020B0503030403020204" pitchFamily="34" charset="0"/>
              </a:rPr>
              <a:t>What does the person want?</a:t>
            </a:r>
            <a:br>
              <a:rPr lang="en-GB" sz="4400" b="1" dirty="0">
                <a:solidFill>
                  <a:schemeClr val="bg1"/>
                </a:solidFill>
                <a:latin typeface="Source Sans Pro" panose="020B0503030403020204" pitchFamily="34" charset="0"/>
              </a:rPr>
            </a:br>
            <a:endParaRPr lang="en-GB" sz="4400" b="1" dirty="0">
              <a:solidFill>
                <a:schemeClr val="bg1"/>
              </a:solidFill>
              <a:latin typeface="Source Sans Pro" panose="020B0503030403020204" pitchFamily="34" charset="0"/>
            </a:endParaRPr>
          </a:p>
          <a:p>
            <a:pPr lvl="1" algn="l"/>
            <a:r>
              <a:rPr lang="en-GB" sz="4400" b="1" dirty="0">
                <a:solidFill>
                  <a:schemeClr val="bg1"/>
                </a:solidFill>
                <a:latin typeface="Source Sans Pro" panose="020B0503030403020204" pitchFamily="34" charset="0"/>
              </a:rPr>
              <a:t>What investigations or interventions are required?</a:t>
            </a:r>
            <a:br>
              <a:rPr lang="en-GB" sz="4400" b="1" dirty="0">
                <a:solidFill>
                  <a:schemeClr val="bg1"/>
                </a:solidFill>
                <a:latin typeface="Source Sans Pro" panose="020B0503030403020204" pitchFamily="34" charset="0"/>
              </a:rPr>
            </a:br>
            <a:endParaRPr lang="en-GB" sz="4400" b="1" dirty="0">
              <a:solidFill>
                <a:schemeClr val="bg1"/>
              </a:solidFill>
              <a:latin typeface="Source Sans Pro" panose="020B0503030403020204" pitchFamily="34" charset="0"/>
            </a:endParaRPr>
          </a:p>
          <a:p>
            <a:pPr lvl="1" algn="l"/>
            <a:r>
              <a:rPr lang="en-GB" sz="4400" b="1" dirty="0">
                <a:solidFill>
                  <a:schemeClr val="bg1"/>
                </a:solidFill>
                <a:latin typeface="Source Sans Pro" panose="020B0503030403020204" pitchFamily="34" charset="0"/>
              </a:rPr>
              <a:t>Can she go home?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Presentation1" id="{D1A1C4A6-CCF7-1243-90B2-0D21859DB2BB}" vid="{DE4F309D-82B3-D74B-A48A-47EF5A80CB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20</TotalTime>
  <Words>324</Words>
  <Application>Microsoft Macintosh PowerPoint</Application>
  <PresentationFormat>Widescreen</PresentationFormat>
  <Paragraphs>59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Source Sans Pro</vt:lpstr>
      <vt:lpstr>System Font Regular</vt:lpstr>
      <vt:lpstr>Office Theme</vt:lpstr>
      <vt:lpstr>Syncope</vt:lpstr>
      <vt:lpstr>- Describe and classify syncope  - Recognise the limitations of guidelines applied to older people living with frailty  - Integrate evidence and person-centred assessment during shared decision-making</vt:lpstr>
      <vt:lpstr>2018 ESC syncope guidelines</vt:lpstr>
      <vt:lpstr>Classification</vt:lpstr>
      <vt:lpstr>2018 ESC syncope guidelines</vt:lpstr>
      <vt:lpstr>Risk assessment</vt:lpstr>
      <vt:lpstr>Ambulance record</vt:lpstr>
      <vt:lpstr>PowerPoint Presentation</vt:lpstr>
      <vt:lpstr>PowerPoint Presentation</vt:lpstr>
      <vt:lpstr>Was this syncope? What is the danger of this happening again?  What does the person want?  What investigations or interventions are required?  Can she go home?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James van Oppen</dc:creator>
  <cp:lastModifiedBy>James van Oppen</cp:lastModifiedBy>
  <cp:revision>9</cp:revision>
  <dcterms:created xsi:type="dcterms:W3CDTF">2026-06-03T10:46:40Z</dcterms:created>
  <dcterms:modified xsi:type="dcterms:W3CDTF">2026-09-17T17:40:51Z</dcterms:modified>
</cp:coreProperties>
</file>