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871" r:id="rId1"/>
  </p:sldMasterIdLst>
  <p:notesMasterIdLst>
    <p:notesMasterId r:id="rId13"/>
  </p:notesMasterIdLst>
  <p:handoutMasterIdLst>
    <p:handoutMasterId r:id="rId14"/>
  </p:handoutMasterIdLst>
  <p:sldIdLst>
    <p:sldId id="360" r:id="rId2"/>
    <p:sldId id="350" r:id="rId3"/>
    <p:sldId id="355" r:id="rId4"/>
    <p:sldId id="357" r:id="rId5"/>
    <p:sldId id="356" r:id="rId6"/>
    <p:sldId id="351" r:id="rId7"/>
    <p:sldId id="352" r:id="rId8"/>
    <p:sldId id="361" r:id="rId9"/>
    <p:sldId id="338" r:id="rId10"/>
    <p:sldId id="344" r:id="rId11"/>
    <p:sldId id="353" r:id="rId12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6">
          <p15:clr>
            <a:srgbClr val="A4A3A4"/>
          </p15:clr>
        </p15:guide>
        <p15:guide id="2" orient="horz" pos="3080">
          <p15:clr>
            <a:srgbClr val="A4A3A4"/>
          </p15:clr>
        </p15:guide>
        <p15:guide id="3" orient="horz" pos="1796">
          <p15:clr>
            <a:srgbClr val="A4A3A4"/>
          </p15:clr>
        </p15:guide>
        <p15:guide id="4" orient="horz" pos="676">
          <p15:clr>
            <a:srgbClr val="A4A3A4"/>
          </p15:clr>
        </p15:guide>
        <p15:guide id="5" orient="horz" pos="1215">
          <p15:clr>
            <a:srgbClr val="A4A3A4"/>
          </p15:clr>
        </p15:guide>
        <p15:guide id="6" orient="horz" pos="2257">
          <p15:clr>
            <a:srgbClr val="A4A3A4"/>
          </p15:clr>
        </p15:guide>
        <p15:guide id="7" pos="358">
          <p15:clr>
            <a:srgbClr val="A4A3A4"/>
          </p15:clr>
        </p15:guide>
        <p15:guide id="8" pos="5227">
          <p15:clr>
            <a:srgbClr val="A4A3A4"/>
          </p15:clr>
        </p15:guide>
        <p15:guide id="9" pos="631">
          <p15:clr>
            <a:srgbClr val="A4A3A4"/>
          </p15:clr>
        </p15:guide>
        <p15:guide id="10" pos="1542">
          <p15:clr>
            <a:srgbClr val="A4A3A4"/>
          </p15:clr>
        </p15:guide>
        <p15:guide id="11" pos="3681">
          <p15:clr>
            <a:srgbClr val="A4A3A4"/>
          </p15:clr>
        </p15:guide>
        <p15:guide id="12" pos="2052">
          <p15:clr>
            <a:srgbClr val="A4A3A4"/>
          </p15:clr>
        </p15:guide>
        <p15:guide id="13" pos="535">
          <p15:clr>
            <a:srgbClr val="A4A3A4"/>
          </p15:clr>
        </p15:guide>
        <p15:guide id="14" pos="2356">
          <p15:clr>
            <a:srgbClr val="A4A3A4"/>
          </p15:clr>
        </p15:guide>
        <p15:guide id="15" pos="5577">
          <p15:clr>
            <a:srgbClr val="A4A3A4"/>
          </p15:clr>
        </p15:guide>
        <p15:guide id="16" pos="947">
          <p15:clr>
            <a:srgbClr val="A4A3A4"/>
          </p15:clr>
        </p15:guide>
        <p15:guide id="17" pos="4687">
          <p15:clr>
            <a:srgbClr val="A4A3A4"/>
          </p15:clr>
        </p15:guide>
        <p15:guide id="18" pos="44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CC0066"/>
    <a:srgbClr val="FF9900"/>
    <a:srgbClr val="111166"/>
    <a:srgbClr val="EAEAEA"/>
    <a:srgbClr val="B4E6FF"/>
    <a:srgbClr val="B3DEF5"/>
    <a:srgbClr val="B3E5FE"/>
    <a:srgbClr val="BEEAFF"/>
    <a:srgbClr val="B4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ijl, gemiddeld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Stijl, gemiddeld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ijl, thema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E9639D4-E3E2-4D34-9284-5A2195B3D0D7}" styleName="Stijl, lich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8FB837D-C827-4EFA-A057-4D05807E0F7C}" styleName="Stijl, thema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38B1855-1B75-4FBE-930C-398BA8C253C6}" styleName="Stijl, thema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Stijl, lich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03" autoAdjust="0"/>
    <p:restoredTop sz="78571" autoAdjust="0"/>
  </p:normalViewPr>
  <p:slideViewPr>
    <p:cSldViewPr snapToGrid="0" snapToObjects="1" showGuides="1">
      <p:cViewPr varScale="1">
        <p:scale>
          <a:sx n="126" d="100"/>
          <a:sy n="126" d="100"/>
        </p:scale>
        <p:origin x="1456" y="184"/>
      </p:cViewPr>
      <p:guideLst>
        <p:guide orient="horz" pos="176"/>
        <p:guide orient="horz" pos="3080"/>
        <p:guide orient="horz" pos="1796"/>
        <p:guide orient="horz" pos="676"/>
        <p:guide orient="horz" pos="1215"/>
        <p:guide orient="horz" pos="2257"/>
        <p:guide pos="358"/>
        <p:guide pos="5227"/>
        <p:guide pos="631"/>
        <p:guide pos="1542"/>
        <p:guide pos="3681"/>
        <p:guide pos="2052"/>
        <p:guide pos="535"/>
        <p:guide pos="2356"/>
        <p:guide pos="5577"/>
        <p:guide pos="947"/>
        <p:guide pos="4687"/>
        <p:guide pos="44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23988" y="167168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060" y="167168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23988" y="9099419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060" y="9099419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fld id="{E8C5BD47-55D6-1344-B91F-7C24D2E19559}" type="slidenum">
              <a:rPr lang="en-GB"/>
              <a:pPr/>
              <a:t>‹#›</a:t>
            </a:fld>
            <a:endParaRPr lang="en-GB" sz="120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3746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23988" y="0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060" y="0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523988" y="9257969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060" y="9257969"/>
            <a:ext cx="2492481" cy="66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fld id="{92BE362E-78BA-324A-8038-5482DADFDF7D}" type="slidenum">
              <a:rPr lang="en-GB"/>
              <a:pPr/>
              <a:t>‹#›</a:t>
            </a:fld>
            <a:endParaRPr lang="en-GB" sz="120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9512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0-5 min: Set: </a:t>
            </a:r>
          </a:p>
          <a:p>
            <a:r>
              <a:rPr lang="en-US" dirty="0"/>
              <a:t>-Explanation of scenario. </a:t>
            </a:r>
          </a:p>
          <a:p>
            <a:r>
              <a:rPr lang="en-US" dirty="0"/>
              <a:t>-This is a patient I have seen myself. </a:t>
            </a:r>
          </a:p>
          <a:p>
            <a:r>
              <a:rPr lang="en-US" dirty="0"/>
              <a:t>-Try to be as realistic as possible. </a:t>
            </a:r>
          </a:p>
          <a:p>
            <a:r>
              <a:rPr lang="en-US" dirty="0"/>
              <a:t>-You have one non-obstructive nurse. </a:t>
            </a:r>
          </a:p>
          <a:p>
            <a:r>
              <a:rPr lang="en-US" dirty="0"/>
              <a:t>-Assessment: You hear what you here. If you have a question: Ask the patient&gt;She can talk! If you want to know what you are </a:t>
            </a:r>
            <a:r>
              <a:rPr lang="en-US" dirty="0" err="1"/>
              <a:t>seeiing</a:t>
            </a:r>
            <a:r>
              <a:rPr lang="en-US" dirty="0"/>
              <a:t> ask what you </a:t>
            </a:r>
            <a:r>
              <a:rPr lang="en-US" dirty="0" err="1"/>
              <a:t>whant</a:t>
            </a:r>
            <a:r>
              <a:rPr lang="en-US" dirty="0"/>
              <a:t> to know. </a:t>
            </a:r>
          </a:p>
          <a:p>
            <a:r>
              <a:rPr lang="en-US" dirty="0"/>
              <a:t>-Assessment: If you want to have vital signs: Ask the instructor </a:t>
            </a:r>
          </a:p>
          <a:p>
            <a:r>
              <a:rPr lang="en-US" dirty="0"/>
              <a:t>-Treatment: If you want to </a:t>
            </a:r>
            <a:r>
              <a:rPr lang="en-US" dirty="0" err="1"/>
              <a:t>admister</a:t>
            </a:r>
            <a:r>
              <a:rPr lang="en-US" dirty="0"/>
              <a:t> O2, fluids, or medication ask the nurse. She will give what you want. </a:t>
            </a:r>
          </a:p>
          <a:p>
            <a:endParaRPr lang="en-US" dirty="0"/>
          </a:p>
          <a:p>
            <a:r>
              <a:rPr lang="en-US" b="1" dirty="0"/>
              <a:t>Roles:</a:t>
            </a:r>
          </a:p>
          <a:p>
            <a:r>
              <a:rPr lang="en-US" dirty="0"/>
              <a:t>-One participant</a:t>
            </a:r>
            <a:r>
              <a:rPr lang="en-US" baseline="0" dirty="0"/>
              <a:t> needs to be the doctor</a:t>
            </a:r>
          </a:p>
          <a:p>
            <a:r>
              <a:rPr lang="en-US" baseline="0" dirty="0"/>
              <a:t>-One participant needs to be the nurse.</a:t>
            </a:r>
          </a:p>
          <a:p>
            <a:r>
              <a:rPr lang="en-US" baseline="0" dirty="0"/>
              <a:t>-Two participants need to observe and register the actions.</a:t>
            </a:r>
          </a:p>
          <a:p>
            <a:r>
              <a:rPr lang="en-US" baseline="0" dirty="0"/>
              <a:t>-One instructor is leading the scenario and provides information if asked.</a:t>
            </a:r>
          </a:p>
          <a:p>
            <a:endParaRPr lang="en-US" baseline="0" dirty="0"/>
          </a:p>
          <a:p>
            <a:r>
              <a:rPr lang="en-US" b="1" baseline="0" dirty="0"/>
              <a:t>Equipment:</a:t>
            </a: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-LOTUS patient who needs to be instructed before we start.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GB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</a:t>
            </a:r>
            <a:r>
              <a:rPr lang="en-US" sz="1400" kern="1200" dirty="0" err="1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Simmon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 APP (I have it on my iPhone). We need an </a:t>
            </a:r>
            <a:r>
              <a:rPr lang="en-US" sz="1400" kern="1200" dirty="0" err="1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iPAD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 to be used as monitor.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-Non-</a:t>
            </a:r>
            <a:r>
              <a:rPr lang="en-US" sz="1400" kern="1200" dirty="0" err="1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rebreathable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 mask.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-nasal cannula for oxygen administration.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-intravenous catheters and tape to fixate on patients.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-two times 500 ml of normal saline or ringers lactate.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pPr fontAlgn="base">
              <a:spcBef>
                <a:spcPts val="505"/>
              </a:spcBef>
              <a:spcAft>
                <a:spcPts val="0"/>
              </a:spcAft>
            </a:pPr>
            <a:r>
              <a:rPr lang="en-US" sz="1400" kern="1200" dirty="0">
                <a:solidFill>
                  <a:srgbClr val="000000"/>
                </a:solidFill>
                <a:effectLst/>
                <a:latin typeface="Times New Roman"/>
                <a:ea typeface="MS PGothic"/>
              </a:rPr>
              <a:t>-two observer registration forms per scenario.</a:t>
            </a:r>
            <a:endParaRPr lang="en-GB" sz="1400" dirty="0">
              <a:effectLst/>
              <a:latin typeface="Times New Roman"/>
              <a:ea typeface="Times New Roman"/>
            </a:endParaRPr>
          </a:p>
          <a:p>
            <a:endParaRPr lang="en-US" baseline="0" dirty="0"/>
          </a:p>
          <a:p>
            <a:endParaRPr lang="nl-NL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BE362E-78BA-324A-8038-5482DADFDF7D}" type="slidenum">
              <a:rPr lang="en-GB" smtClean="0"/>
              <a:pPr/>
              <a:t>1</a:t>
            </a:fld>
            <a:endParaRPr lang="en-GB" sz="120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181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baseline="0" dirty="0"/>
              <a:t>6-16 min:</a:t>
            </a:r>
          </a:p>
          <a:p>
            <a:r>
              <a:rPr lang="nl-NL" b="1" baseline="0" dirty="0" err="1"/>
              <a:t>Dialogue</a:t>
            </a:r>
            <a:r>
              <a:rPr lang="nl-NL" b="1" baseline="0" dirty="0"/>
              <a:t>:</a:t>
            </a:r>
          </a:p>
          <a:p>
            <a:r>
              <a:rPr lang="nl-NL" baseline="0" dirty="0"/>
              <a:t>The scenario.</a:t>
            </a:r>
          </a:p>
          <a:p>
            <a:r>
              <a:rPr lang="nl-NL" baseline="0" dirty="0"/>
              <a:t>See special </a:t>
            </a:r>
            <a:r>
              <a:rPr lang="nl-NL" baseline="0" dirty="0" err="1"/>
              <a:t>forms</a:t>
            </a:r>
            <a:r>
              <a:rPr lang="nl-NL" baseline="0" dirty="0"/>
              <a:t> </a:t>
            </a:r>
            <a:r>
              <a:rPr lang="nl-NL" baseline="0" dirty="0" err="1"/>
              <a:t>for</a:t>
            </a:r>
            <a:r>
              <a:rPr lang="nl-NL" baseline="0" dirty="0"/>
              <a:t> details.</a:t>
            </a:r>
          </a:p>
          <a:p>
            <a:endParaRPr lang="nl-NL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baseline="0" dirty="0"/>
              <a:t>6-16 min:</a:t>
            </a:r>
          </a:p>
          <a:p>
            <a:r>
              <a:rPr lang="en-US" b="1" baseline="0" dirty="0"/>
              <a:t>Dialogue:</a:t>
            </a:r>
          </a:p>
          <a:p>
            <a:r>
              <a:rPr lang="en-US" baseline="0" dirty="0"/>
              <a:t>The scenario.</a:t>
            </a:r>
          </a:p>
          <a:p>
            <a:r>
              <a:rPr lang="en-US" baseline="0" dirty="0"/>
              <a:t>See special forms for details.</a:t>
            </a:r>
          </a:p>
          <a:p>
            <a:endParaRPr lang="en-US" baseline="0" dirty="0"/>
          </a:p>
          <a:p>
            <a:r>
              <a:rPr lang="en-US" b="1" baseline="0" dirty="0"/>
              <a:t>If asked:</a:t>
            </a:r>
          </a:p>
          <a:p>
            <a:r>
              <a:rPr lang="en-US" b="1" baseline="0" dirty="0"/>
              <a:t>Functional: </a:t>
            </a:r>
            <a:r>
              <a:rPr lang="en-US" baseline="0" dirty="0"/>
              <a:t>Living independent. Normal ADL. </a:t>
            </a:r>
          </a:p>
          <a:p>
            <a:r>
              <a:rPr lang="en-US" b="1" baseline="0" dirty="0"/>
              <a:t>Social: </a:t>
            </a:r>
            <a:r>
              <a:rPr lang="en-US" baseline="0" dirty="0"/>
              <a:t>Lives alone. Daughter lives nearby. Her son lives in USA</a:t>
            </a:r>
          </a:p>
          <a:p>
            <a:r>
              <a:rPr lang="en-US" b="1" baseline="0" dirty="0"/>
              <a:t>Cognition: </a:t>
            </a:r>
            <a:r>
              <a:rPr lang="en-US" baseline="0" dirty="0"/>
              <a:t>Normal.</a:t>
            </a:r>
          </a:p>
          <a:p>
            <a:endParaRPr lang="nl-NL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baseline="0" dirty="0"/>
              <a:t>6-16 min:</a:t>
            </a:r>
          </a:p>
          <a:p>
            <a:r>
              <a:rPr lang="en-US" b="1" baseline="0" dirty="0"/>
              <a:t>Dialogue:</a:t>
            </a:r>
          </a:p>
          <a:p>
            <a:r>
              <a:rPr lang="en-US" baseline="0" dirty="0"/>
              <a:t>The scenario.</a:t>
            </a:r>
          </a:p>
          <a:p>
            <a:r>
              <a:rPr lang="en-US" baseline="0" dirty="0"/>
              <a:t>See special forms for details.</a:t>
            </a:r>
          </a:p>
          <a:p>
            <a:endParaRPr lang="nl-NL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baseline="0" dirty="0"/>
              <a:t>6-16 min: Dialogue:</a:t>
            </a:r>
          </a:p>
          <a:p>
            <a:r>
              <a:rPr lang="en-US" baseline="0" dirty="0"/>
              <a:t>The scenario.</a:t>
            </a:r>
          </a:p>
          <a:p>
            <a:r>
              <a:rPr lang="en-US" baseline="0" dirty="0"/>
              <a:t>See special forms for details.</a:t>
            </a:r>
          </a:p>
          <a:p>
            <a:endParaRPr lang="nl-NL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baseline="0" dirty="0"/>
              <a:t>17-23 min: Discussion:</a:t>
            </a:r>
          </a:p>
          <a:p>
            <a:pPr marL="0" indent="0">
              <a:buNone/>
            </a:pPr>
            <a:r>
              <a:rPr lang="en-US" b="1" baseline="0" dirty="0"/>
              <a:t>Slides 6 to 14 function as background and possible aids in the discussion.</a:t>
            </a:r>
          </a:p>
          <a:p>
            <a:pPr marL="0" indent="0">
              <a:buNone/>
            </a:pPr>
            <a:r>
              <a:rPr lang="en-US" b="1" baseline="0" dirty="0"/>
              <a:t>It is not necessary to present them all.</a:t>
            </a:r>
          </a:p>
          <a:p>
            <a:pPr marL="0" indent="0">
              <a:buNone/>
            </a:pPr>
            <a:endParaRPr lang="en-US" baseline="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42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baseline="0" dirty="0"/>
              <a:t>Slides 6 to 14 function as background and possible aids in the discussion.</a:t>
            </a:r>
          </a:p>
          <a:p>
            <a:pPr marL="0" indent="0">
              <a:buNone/>
            </a:pPr>
            <a:r>
              <a:rPr lang="en-US" b="1" baseline="0" dirty="0"/>
              <a:t>It is not necessary to present them all.</a:t>
            </a:r>
          </a:p>
          <a:p>
            <a:pPr marL="0" indent="0">
              <a:buNone/>
            </a:pPr>
            <a:endParaRPr lang="en-GB" baseline="0" dirty="0"/>
          </a:p>
          <a:p>
            <a:pPr marL="0" indent="0"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420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Slides 6 to 14 function as background and possible aids in the discussion.</a:t>
            </a:r>
          </a:p>
          <a:p>
            <a:r>
              <a:rPr lang="en-US" b="1" dirty="0"/>
              <a:t>It is not necessary to present them all.</a:t>
            </a:r>
          </a:p>
          <a:p>
            <a:endParaRPr lang="nl-NL" dirty="0"/>
          </a:p>
          <a:p>
            <a:r>
              <a:rPr lang="nl-NL" b="1" dirty="0"/>
              <a:t>2.</a:t>
            </a:r>
            <a:r>
              <a:rPr lang="nl-NL" b="1" baseline="0" dirty="0"/>
              <a:t> </a:t>
            </a:r>
            <a:r>
              <a:rPr lang="nl-NL" b="1" dirty="0"/>
              <a:t>QUESTION </a:t>
            </a:r>
            <a:r>
              <a:rPr lang="nl-NL" b="1" dirty="0" err="1"/>
              <a:t>to</a:t>
            </a:r>
            <a:r>
              <a:rPr lang="nl-NL" b="1" baseline="0" dirty="0"/>
              <a:t> </a:t>
            </a:r>
            <a:r>
              <a:rPr lang="nl-NL" b="1" baseline="0" dirty="0" err="1"/>
              <a:t>aid</a:t>
            </a:r>
            <a:r>
              <a:rPr lang="nl-NL" b="1" baseline="0" dirty="0"/>
              <a:t> in </a:t>
            </a:r>
            <a:r>
              <a:rPr lang="nl-NL" b="1" baseline="0" dirty="0" err="1"/>
              <a:t>discussion</a:t>
            </a:r>
            <a:r>
              <a:rPr lang="nl-NL" b="1" dirty="0"/>
              <a:t>: </a:t>
            </a:r>
            <a:r>
              <a:rPr lang="nl-NL" b="1" dirty="0" err="1"/>
              <a:t>What</a:t>
            </a:r>
            <a:r>
              <a:rPr lang="nl-NL" b="1" dirty="0"/>
              <a:t> is a </a:t>
            </a:r>
            <a:r>
              <a:rPr lang="nl-NL" b="1" dirty="0" err="1"/>
              <a:t>normal</a:t>
            </a:r>
            <a:r>
              <a:rPr lang="nl-NL" b="1" dirty="0"/>
              <a:t> </a:t>
            </a:r>
            <a:r>
              <a:rPr lang="nl-NL" b="1" dirty="0" err="1"/>
              <a:t>systolic</a:t>
            </a:r>
            <a:r>
              <a:rPr lang="nl-NL" b="1" dirty="0"/>
              <a:t> </a:t>
            </a:r>
            <a:r>
              <a:rPr lang="nl-NL" b="1" dirty="0" err="1"/>
              <a:t>blood</a:t>
            </a:r>
            <a:r>
              <a:rPr lang="nl-NL" b="1" dirty="0"/>
              <a:t> </a:t>
            </a:r>
            <a:r>
              <a:rPr lang="nl-NL" b="1" dirty="0" err="1"/>
              <a:t>pressure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 ED </a:t>
            </a:r>
            <a:r>
              <a:rPr lang="nl-NL" b="1" dirty="0" err="1"/>
              <a:t>patients</a:t>
            </a:r>
            <a:r>
              <a:rPr lang="nl-NL" b="1" dirty="0"/>
              <a:t> of</a:t>
            </a:r>
            <a:r>
              <a:rPr lang="nl-NL" b="1" baseline="0" dirty="0"/>
              <a:t> 70 </a:t>
            </a:r>
            <a:r>
              <a:rPr lang="nl-NL" b="1" baseline="0" dirty="0" err="1"/>
              <a:t>years</a:t>
            </a:r>
            <a:r>
              <a:rPr lang="nl-NL" b="1" baseline="0" dirty="0"/>
              <a:t> or </a:t>
            </a:r>
            <a:r>
              <a:rPr lang="nl-NL" b="1" baseline="0" dirty="0" err="1"/>
              <a:t>older</a:t>
            </a:r>
            <a:r>
              <a:rPr lang="nl-NL" b="1" baseline="0" dirty="0"/>
              <a:t>?</a:t>
            </a:r>
            <a:endParaRPr lang="nl-NL" b="1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/>
              <a:pPr/>
              <a:t>9</a:t>
            </a:fld>
            <a:endParaRPr lang="en-GB" sz="120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Slides 6 to 14 function as background and possible aids in the discussion.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It is not necessary to present them all.</a:t>
            </a:r>
          </a:p>
          <a:p>
            <a:endParaRPr lang="nl-NL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4. QUESTION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to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aid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in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discussion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: Is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it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bad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medicine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to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administer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fluids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to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ED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patients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of 70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years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or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older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with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chronic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</a:t>
            </a: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heart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+mn-cs"/>
              </a:rPr>
              <a:t> failure?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/>
              <a:pPr/>
              <a:t>10</a:t>
            </a:fld>
            <a:endParaRPr lang="en-GB" sz="120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502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baseline="0" dirty="0"/>
              <a:t>24-25 min: Closure: </a:t>
            </a:r>
          </a:p>
          <a:p>
            <a:pPr marL="0" indent="0">
              <a:buNone/>
            </a:pPr>
            <a:r>
              <a:rPr lang="en-US" b="1" baseline="0" dirty="0"/>
              <a:t>-</a:t>
            </a:r>
            <a:r>
              <a:rPr lang="en-US" baseline="0" dirty="0"/>
              <a:t>Summarize key messages on slide and then quit.</a:t>
            </a:r>
            <a:endParaRPr lang="en-GB" baseline="0" dirty="0"/>
          </a:p>
          <a:p>
            <a:pPr marL="0" indent="0"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E362E-78BA-324A-8038-5482DADFDF7D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42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6303" y="709435"/>
            <a:ext cx="6477805" cy="1963916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6303" y="2673351"/>
            <a:ext cx="6477804" cy="8033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5343" y="246981"/>
            <a:ext cx="4457751" cy="231901"/>
          </a:xfrm>
        </p:spPr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43295" y="101197"/>
            <a:ext cx="608264" cy="377684"/>
          </a:xfrm>
        </p:spPr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0652073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0362597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75" y="1317097"/>
            <a:ext cx="6464295" cy="1537549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6875" y="2854647"/>
            <a:ext cx="6464295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5133066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290" y="718528"/>
            <a:ext cx="7204226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6875" y="1624216"/>
            <a:ext cx="3483864" cy="24703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705" y="1628827"/>
            <a:ext cx="3483864" cy="24653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9992948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75" y="715003"/>
            <a:ext cx="7205746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6875" y="1627296"/>
            <a:ext cx="3483864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6875" y="2230836"/>
            <a:ext cx="3483864" cy="18704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0753" y="1629886"/>
            <a:ext cx="3483864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0753" y="2228752"/>
            <a:ext cx="3483864" cy="18653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9395743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1124380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150098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219" y="714434"/>
            <a:ext cx="2456260" cy="1741632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2500" y="714434"/>
            <a:ext cx="4509353" cy="337891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219" y="2456065"/>
            <a:ext cx="2456260" cy="1634189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8557373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43" y="847135"/>
            <a:ext cx="4391154" cy="1443156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6185" y="2290291"/>
            <a:ext cx="4384865" cy="1572010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3975" y="4102393"/>
            <a:ext cx="4387204" cy="240092"/>
          </a:xfrm>
        </p:spPr>
        <p:txBody>
          <a:bodyPr/>
          <a:lstStyle>
            <a:lvl1pPr algn="l">
              <a:defRPr/>
            </a:lvl1pPr>
          </a:lstStyle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43975" y="238981"/>
            <a:ext cx="3658364" cy="240698"/>
          </a:xfrm>
        </p:spPr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632596" y="103056"/>
            <a:ext cx="608264" cy="377684"/>
          </a:xfrm>
        </p:spPr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844095" y="482598"/>
            <a:ext cx="4409694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9702356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5564191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3532" y="599230"/>
            <a:ext cx="1211807" cy="349491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7702" y="599230"/>
            <a:ext cx="5871623" cy="34949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6481709" y="2285187"/>
            <a:ext cx="3497580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8914849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onder voett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Rechthoek 5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858450"/>
            <a:ext cx="8291512" cy="403026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7247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304944" y="2085697"/>
            <a:ext cx="4527551" cy="260918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nl-NL" noProof="0" dirty="0"/>
              <a:t>Subtitel</a:t>
            </a:r>
            <a:endParaRPr lang="en-GB" noProof="0" dirty="0"/>
          </a:p>
        </p:txBody>
      </p:sp>
      <p:sp>
        <p:nvSpPr>
          <p:cNvPr id="2" name="Rechthoek 1"/>
          <p:cNvSpPr/>
          <p:nvPr userDrawn="1"/>
        </p:nvSpPr>
        <p:spPr bwMode="auto">
          <a:xfrm>
            <a:off x="0" y="1"/>
            <a:ext cx="9143958" cy="107358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8" name="Afbeelding 7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pic>
        <p:nvPicPr>
          <p:cNvPr id="11" name="Afbeelding 10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3" name="Rechthoek 2"/>
          <p:cNvSpPr/>
          <p:nvPr userDrawn="1"/>
        </p:nvSpPr>
        <p:spPr bwMode="auto">
          <a:xfrm>
            <a:off x="1146174" y="1073739"/>
            <a:ext cx="7997825" cy="864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1" name="Rectangle 2"/>
          <p:cNvSpPr>
            <a:spLocks noGrp="1" noChangeArrowheads="1"/>
          </p:cNvSpPr>
          <p:nvPr userDrawn="1">
            <p:ph type="title"/>
          </p:nvPr>
        </p:nvSpPr>
        <p:spPr bwMode="auto">
          <a:xfrm>
            <a:off x="1322388" y="1073588"/>
            <a:ext cx="7821570" cy="85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10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en-GB" dirty="0"/>
          </a:p>
        </p:txBody>
      </p:sp>
      <p:sp>
        <p:nvSpPr>
          <p:cNvPr id="24" name="Rectangle 3"/>
          <p:cNvSpPr>
            <a:spLocks noGrp="1" noChangeArrowheads="1"/>
          </p:cNvSpPr>
          <p:nvPr>
            <p:ph idx="10" hasCustomPrompt="1"/>
          </p:nvPr>
        </p:nvSpPr>
        <p:spPr bwMode="auto">
          <a:xfrm>
            <a:off x="1304944" y="3325094"/>
            <a:ext cx="4530829" cy="31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3" name="Rectangle 3"/>
          <p:cNvSpPr>
            <a:spLocks noGrp="1" noChangeArrowheads="1"/>
          </p:cNvSpPr>
          <p:nvPr>
            <p:ph idx="11" hasCustomPrompt="1"/>
          </p:nvPr>
        </p:nvSpPr>
        <p:spPr bwMode="auto">
          <a:xfrm>
            <a:off x="1304944" y="3636820"/>
            <a:ext cx="4545117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>
                <a:solidFill>
                  <a:schemeClr val="bg2"/>
                </a:solidFill>
              </a:defRPr>
            </a:lvl1pPr>
            <a:lvl2pPr marL="0" indent="0">
              <a:buFontTx/>
              <a:buNone/>
              <a:defRPr sz="1600"/>
            </a:lvl2pPr>
            <a:lvl3pPr marL="860425" indent="0">
              <a:buFontTx/>
              <a:buNone/>
              <a:defRPr/>
            </a:lvl3pPr>
            <a:lvl4pPr marL="1236662" indent="0">
              <a:buFontTx/>
              <a:buNone/>
              <a:defRPr/>
            </a:lvl4pPr>
            <a:lvl5pPr marL="1717675" indent="0">
              <a:buFontTx/>
              <a:buNone/>
              <a:defRPr/>
            </a:lvl5pPr>
          </a:lstStyle>
          <a:p>
            <a:pPr lvl="0"/>
            <a:r>
              <a:rPr lang="nl-NL" dirty="0"/>
              <a:t>Naam afdeling</a:t>
            </a:r>
            <a:endParaRPr lang="en-GB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idx="12" hasCustomPrompt="1"/>
          </p:nvPr>
        </p:nvSpPr>
        <p:spPr bwMode="auto">
          <a:xfrm>
            <a:off x="1304943" y="3948547"/>
            <a:ext cx="4527551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dirty="0"/>
              <a:t>Plaats</a:t>
            </a:r>
            <a:endParaRPr lang="en-GB" dirty="0"/>
          </a:p>
        </p:txBody>
      </p:sp>
      <p:sp>
        <p:nvSpPr>
          <p:cNvPr id="26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7" name="Rechthoek 16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801C01BB-2824-B743-B17B-703492C1863F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44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28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ofdstuk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-2" y="0"/>
            <a:ext cx="9144001" cy="49149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6748" y="1"/>
            <a:ext cx="6524625" cy="640556"/>
          </a:xfrm>
        </p:spPr>
        <p:txBody>
          <a:bodyPr/>
          <a:lstStyle>
            <a:lvl1pPr>
              <a:defRPr cap="all"/>
            </a:lvl1pPr>
          </a:lstStyle>
          <a:p>
            <a:r>
              <a:rPr lang="nl-NL" dirty="0"/>
              <a:t>HOOFDSTUK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28B3D-0B57-9A4E-BE76-1A14097B95D1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sz="quarter" idx="15"/>
          </p:nvPr>
        </p:nvSpPr>
        <p:spPr>
          <a:xfrm>
            <a:off x="566738" y="1937740"/>
            <a:ext cx="5283200" cy="2755706"/>
          </a:xfrm>
        </p:spPr>
        <p:txBody>
          <a:bodyPr/>
          <a:lstStyle>
            <a:lvl1pPr>
              <a:lnSpc>
                <a:spcPct val="100000"/>
              </a:lnSpc>
              <a:defRPr sz="5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585801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p 1 reg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 bwMode="auto">
          <a:xfrm>
            <a:off x="0" y="385770"/>
            <a:ext cx="9144000" cy="6715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9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570314"/>
            <a:ext cx="8291512" cy="412313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9"/>
            <a:ext cx="6524625" cy="37623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0" name="Rechthoek 9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9993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625" cy="640556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789AEB-F5B2-2B4F-AD30-EF01FA8B389C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22A6F-56DC-804D-B355-6A0ECE94EB3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66757" y="858450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860045" y="858450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44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2399731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9FF0E8-6C15-D048-9A3A-D4A9C8DC64CC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1B39C-8919-CF47-A161-B6BA50FD6A18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44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4106255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56" y="1"/>
            <a:ext cx="6524815" cy="640556"/>
          </a:xfrm>
        </p:spPr>
        <p:txBody>
          <a:bodyPr/>
          <a:lstStyle>
            <a:lvl1pPr algn="l">
              <a:defRPr sz="2400" b="1"/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66756" y="851307"/>
            <a:ext cx="3008313" cy="3839009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872B92-4883-474E-958A-9DB578D384BE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AB8F7-6B6F-2642-9729-040657DB08FE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44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3740162" y="858450"/>
            <a:ext cx="5123557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3225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d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/>
          <p:cNvSpPr/>
          <p:nvPr userDrawn="1"/>
        </p:nvSpPr>
        <p:spPr bwMode="auto">
          <a:xfrm>
            <a:off x="19" y="0"/>
            <a:ext cx="8921749" cy="95157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12" name="Afbeelding 11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sp>
        <p:nvSpPr>
          <p:cNvPr id="13" name="Rechthoek 12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1146174" y="1073738"/>
            <a:ext cx="7997825" cy="86677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323975" y="1073739"/>
            <a:ext cx="752475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spcCol="360000" anchor="t" anchorCtr="0" compatLnSpc="1">
            <a:prstTxWarp prst="textNoShape">
              <a:avLst/>
            </a:prstTxWarp>
          </a:bodyPr>
          <a:lstStyle>
            <a:lvl1pPr>
              <a:defRPr sz="2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Aftiteling en/of adres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1B18F10-C56E-2942-8023-63F4C343C5B6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44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pic>
        <p:nvPicPr>
          <p:cNvPr id="14" name="Afbeelding 13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17" name="Tijdelijke aanduiding voor tekst 3"/>
          <p:cNvSpPr>
            <a:spLocks noGrp="1"/>
          </p:cNvSpPr>
          <p:nvPr>
            <p:ph type="body" sz="half" idx="10"/>
          </p:nvPr>
        </p:nvSpPr>
        <p:spPr>
          <a:xfrm>
            <a:off x="1323993" y="2129254"/>
            <a:ext cx="7524751" cy="256419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7353769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304947" y="2085697"/>
            <a:ext cx="4527551" cy="260918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nl-NL" noProof="0" dirty="0"/>
              <a:t>Subtitel</a:t>
            </a:r>
            <a:endParaRPr lang="en-GB" noProof="0" dirty="0"/>
          </a:p>
        </p:txBody>
      </p:sp>
      <p:sp>
        <p:nvSpPr>
          <p:cNvPr id="2" name="Rechthoek 1"/>
          <p:cNvSpPr/>
          <p:nvPr userDrawn="1"/>
        </p:nvSpPr>
        <p:spPr bwMode="auto">
          <a:xfrm>
            <a:off x="0" y="1"/>
            <a:ext cx="9143958" cy="107358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pic>
        <p:nvPicPr>
          <p:cNvPr id="8" name="Afbeelding 7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pic>
        <p:nvPicPr>
          <p:cNvPr id="11" name="Afbeelding 10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3" name="Rechthoek 2"/>
          <p:cNvSpPr/>
          <p:nvPr userDrawn="1"/>
        </p:nvSpPr>
        <p:spPr bwMode="auto">
          <a:xfrm>
            <a:off x="1146174" y="1073739"/>
            <a:ext cx="7997825" cy="864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21" name="Rectangle 2"/>
          <p:cNvSpPr>
            <a:spLocks noGrp="1" noChangeArrowheads="1"/>
          </p:cNvSpPr>
          <p:nvPr userDrawn="1">
            <p:ph type="title"/>
          </p:nvPr>
        </p:nvSpPr>
        <p:spPr bwMode="auto">
          <a:xfrm>
            <a:off x="1322388" y="1073588"/>
            <a:ext cx="7821570" cy="85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10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en-GB" dirty="0"/>
          </a:p>
        </p:txBody>
      </p:sp>
      <p:sp>
        <p:nvSpPr>
          <p:cNvPr id="24" name="Rectangle 3"/>
          <p:cNvSpPr>
            <a:spLocks noGrp="1" noChangeArrowheads="1"/>
          </p:cNvSpPr>
          <p:nvPr>
            <p:ph idx="10" hasCustomPrompt="1"/>
          </p:nvPr>
        </p:nvSpPr>
        <p:spPr bwMode="auto">
          <a:xfrm>
            <a:off x="1304948" y="3325094"/>
            <a:ext cx="4530829" cy="31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3" name="Rectangle 3"/>
          <p:cNvSpPr>
            <a:spLocks noGrp="1" noChangeArrowheads="1"/>
          </p:cNvSpPr>
          <p:nvPr>
            <p:ph idx="11" hasCustomPrompt="1"/>
          </p:nvPr>
        </p:nvSpPr>
        <p:spPr bwMode="auto">
          <a:xfrm>
            <a:off x="1304950" y="3636820"/>
            <a:ext cx="4545117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>
                <a:solidFill>
                  <a:schemeClr val="bg2"/>
                </a:solidFill>
              </a:defRPr>
            </a:lvl1pPr>
            <a:lvl2pPr marL="0" indent="0">
              <a:buFontTx/>
              <a:buNone/>
              <a:defRPr sz="1600"/>
            </a:lvl2pPr>
            <a:lvl3pPr marL="860425" indent="0">
              <a:buFontTx/>
              <a:buNone/>
              <a:defRPr/>
            </a:lvl3pPr>
            <a:lvl4pPr marL="1236662" indent="0">
              <a:buFontTx/>
              <a:buNone/>
              <a:defRPr/>
            </a:lvl4pPr>
            <a:lvl5pPr marL="1717675" indent="0">
              <a:buFontTx/>
              <a:buNone/>
              <a:defRPr/>
            </a:lvl5pPr>
          </a:lstStyle>
          <a:p>
            <a:pPr lvl="0"/>
            <a:r>
              <a:rPr lang="nl-NL" dirty="0"/>
              <a:t>Naam afdeling</a:t>
            </a:r>
            <a:endParaRPr lang="en-GB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idx="12" hasCustomPrompt="1"/>
          </p:nvPr>
        </p:nvSpPr>
        <p:spPr bwMode="auto">
          <a:xfrm>
            <a:off x="1304947" y="3948547"/>
            <a:ext cx="4527551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dirty="0"/>
              <a:t>Plaats</a:t>
            </a:r>
            <a:endParaRPr lang="en-GB" dirty="0"/>
          </a:p>
        </p:txBody>
      </p:sp>
      <p:sp>
        <p:nvSpPr>
          <p:cNvPr id="26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7" name="Rechthoek 16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2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801C01BB-2824-B743-B17B-703492C1863F}" type="datetime5">
              <a:rPr lang="nl-NL" smtClean="0"/>
              <a:t>27-sep-25</a:t>
            </a:fld>
            <a:endParaRPr lang="en-GB" dirty="0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50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&gt; Header &amp; footer</a:t>
            </a: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6130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Zonder voett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Rechthoek 5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7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858453"/>
            <a:ext cx="8291512" cy="403026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992346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oofdstuk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-2" y="0"/>
            <a:ext cx="9144001" cy="49149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6748" y="1"/>
            <a:ext cx="6524625" cy="640556"/>
          </a:xfrm>
        </p:spPr>
        <p:txBody>
          <a:bodyPr/>
          <a:lstStyle>
            <a:lvl1pPr>
              <a:defRPr cap="all"/>
            </a:lvl1pPr>
          </a:lstStyle>
          <a:p>
            <a:r>
              <a:rPr lang="nl-NL" dirty="0"/>
              <a:t>HOOFDSTUK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28B3D-0B57-9A4E-BE76-1A14097B95D1}" type="datetime5">
              <a:rPr lang="nl-NL" smtClean="0"/>
              <a:t>27-sep-25</a:t>
            </a:fld>
            <a:endParaRPr lang="en-GB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Insert &gt; Header &amp; footer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sz="quarter" idx="15"/>
          </p:nvPr>
        </p:nvSpPr>
        <p:spPr>
          <a:xfrm>
            <a:off x="566738" y="1937740"/>
            <a:ext cx="5283200" cy="2755706"/>
          </a:xfrm>
        </p:spPr>
        <p:txBody>
          <a:bodyPr/>
          <a:lstStyle>
            <a:lvl1pPr>
              <a:lnSpc>
                <a:spcPct val="100000"/>
              </a:lnSpc>
              <a:defRPr sz="5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13035655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p 1 reg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 bwMode="auto">
          <a:xfrm>
            <a:off x="0" y="385770"/>
            <a:ext cx="9144000" cy="6715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9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570314"/>
            <a:ext cx="8291512" cy="412313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2"/>
            <a:ext cx="6524625" cy="37623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0" name="Rechthoek 9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6538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625" cy="640556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789AEB-F5B2-2B4F-AD30-EF01FA8B389C}" type="datetime5">
              <a:rPr lang="nl-NL" smtClean="0"/>
              <a:t>27-sep-25</a:t>
            </a:fld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22A6F-56DC-804D-B355-6A0ECE94EB36}" type="slidenum">
              <a:rPr lang="en-GB"/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66760" y="858453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860045" y="858453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50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41431825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9FF0E8-6C15-D048-9A3A-D4A9C8DC64CC}" type="datetime5">
              <a:rPr lang="nl-NL" smtClean="0"/>
              <a:t>27-sep-25</a:t>
            </a:fld>
            <a:endParaRPr lang="en-GB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1B39C-8919-CF47-A161-B6BA50FD6A18}" type="slidenum">
              <a:rPr lang="en-GB"/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50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7115891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58" y="1"/>
            <a:ext cx="6524815" cy="640556"/>
          </a:xfrm>
        </p:spPr>
        <p:txBody>
          <a:bodyPr/>
          <a:lstStyle>
            <a:lvl1pPr algn="l">
              <a:defRPr sz="2400" b="1"/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66758" y="851310"/>
            <a:ext cx="3008313" cy="3839009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872B92-4883-474E-958A-9DB578D384BE}" type="datetime5">
              <a:rPr lang="nl-NL" smtClean="0"/>
              <a:t>27-sep-25</a:t>
            </a:fld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AB8F7-6B6F-2642-9729-040657DB08FE}" type="slidenum">
              <a:rPr lang="en-GB"/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50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&gt; Header &amp; footer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3740162" y="858453"/>
            <a:ext cx="5123557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94340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nd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/>
          <p:cNvSpPr/>
          <p:nvPr userDrawn="1"/>
        </p:nvSpPr>
        <p:spPr bwMode="auto">
          <a:xfrm>
            <a:off x="25" y="0"/>
            <a:ext cx="8921749" cy="95157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pic>
        <p:nvPicPr>
          <p:cNvPr id="12" name="Afbeelding 11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sp>
        <p:nvSpPr>
          <p:cNvPr id="13" name="Rechthoek 12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1146174" y="1073738"/>
            <a:ext cx="7997825" cy="86677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2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323975" y="1073739"/>
            <a:ext cx="752475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spcCol="360000" anchor="t" anchorCtr="0" compatLnSpc="1">
            <a:prstTxWarp prst="textNoShape">
              <a:avLst/>
            </a:prstTxWarp>
          </a:bodyPr>
          <a:lstStyle>
            <a:lvl1pPr>
              <a:defRPr sz="2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Aftiteling en/of adres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1B18F10-C56E-2942-8023-63F4C343C5B6}" type="datetime5">
              <a:rPr lang="nl-NL" smtClean="0"/>
              <a:t>27-sep-25</a:t>
            </a:fld>
            <a:endParaRPr lang="en-GB" dirty="0"/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50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&gt; Header &amp; footer</a:t>
            </a:r>
          </a:p>
        </p:txBody>
      </p:sp>
      <p:pic>
        <p:nvPicPr>
          <p:cNvPr id="14" name="Afbeelding 13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17" name="Tijdelijke aanduiding voor tekst 3"/>
          <p:cNvSpPr>
            <a:spLocks noGrp="1"/>
          </p:cNvSpPr>
          <p:nvPr>
            <p:ph type="body" sz="half" idx="10"/>
          </p:nvPr>
        </p:nvSpPr>
        <p:spPr>
          <a:xfrm>
            <a:off x="1323996" y="2129254"/>
            <a:ext cx="7524751" cy="256419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15300306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304936" y="2085697"/>
            <a:ext cx="4527551" cy="260918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nl-NL" noProof="0" dirty="0" err="1"/>
              <a:t>Subtitle</a:t>
            </a:r>
            <a:endParaRPr lang="en-GB" noProof="0" dirty="0"/>
          </a:p>
        </p:txBody>
      </p:sp>
      <p:sp>
        <p:nvSpPr>
          <p:cNvPr id="2" name="Rechthoek 1"/>
          <p:cNvSpPr/>
          <p:nvPr userDrawn="1"/>
        </p:nvSpPr>
        <p:spPr bwMode="auto">
          <a:xfrm>
            <a:off x="0" y="1"/>
            <a:ext cx="9143958" cy="107358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11" name="Afbeelding 10" descr="logo UL_RGB.pd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3" name="Rechthoek 2"/>
          <p:cNvSpPr/>
          <p:nvPr userDrawn="1"/>
        </p:nvSpPr>
        <p:spPr bwMode="auto">
          <a:xfrm>
            <a:off x="1146174" y="1073739"/>
            <a:ext cx="7997825" cy="864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1" name="Rectangle 2"/>
          <p:cNvSpPr>
            <a:spLocks noGrp="1" noChangeArrowheads="1"/>
          </p:cNvSpPr>
          <p:nvPr userDrawn="1">
            <p:ph type="title"/>
          </p:nvPr>
        </p:nvSpPr>
        <p:spPr bwMode="auto">
          <a:xfrm>
            <a:off x="1322388" y="1073588"/>
            <a:ext cx="7821570" cy="85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10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4" name="Rectangle 3"/>
          <p:cNvSpPr>
            <a:spLocks noGrp="1" noChangeArrowheads="1"/>
          </p:cNvSpPr>
          <p:nvPr>
            <p:ph idx="10" hasCustomPrompt="1"/>
          </p:nvPr>
        </p:nvSpPr>
        <p:spPr bwMode="auto">
          <a:xfrm>
            <a:off x="1304936" y="3325094"/>
            <a:ext cx="4530829" cy="31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Speaker</a:t>
            </a:r>
          </a:p>
        </p:txBody>
      </p:sp>
      <p:sp>
        <p:nvSpPr>
          <p:cNvPr id="23" name="Rectangle 3"/>
          <p:cNvSpPr>
            <a:spLocks noGrp="1" noChangeArrowheads="1"/>
          </p:cNvSpPr>
          <p:nvPr>
            <p:ph idx="11" hasCustomPrompt="1"/>
          </p:nvPr>
        </p:nvSpPr>
        <p:spPr bwMode="auto">
          <a:xfrm>
            <a:off x="1304936" y="3636820"/>
            <a:ext cx="4545117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>
                <a:solidFill>
                  <a:schemeClr val="bg2"/>
                </a:solidFill>
              </a:defRPr>
            </a:lvl1pPr>
            <a:lvl2pPr marL="0" indent="0">
              <a:buFontTx/>
              <a:buNone/>
              <a:defRPr sz="1600"/>
            </a:lvl2pPr>
            <a:lvl3pPr marL="860425" indent="0">
              <a:buFontTx/>
              <a:buNone/>
              <a:defRPr/>
            </a:lvl3pPr>
            <a:lvl4pPr marL="1236662" indent="0">
              <a:buFontTx/>
              <a:buNone/>
              <a:defRPr/>
            </a:lvl4pPr>
            <a:lvl5pPr marL="1717675" indent="0">
              <a:buFontTx/>
              <a:buNone/>
              <a:defRPr/>
            </a:lvl5pPr>
          </a:lstStyle>
          <a:p>
            <a:pPr lvl="0"/>
            <a:r>
              <a:rPr lang="nl-NL" dirty="0" err="1"/>
              <a:t>Department</a:t>
            </a:r>
            <a:endParaRPr lang="en-GB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idx="12" hasCustomPrompt="1"/>
          </p:nvPr>
        </p:nvSpPr>
        <p:spPr bwMode="auto">
          <a:xfrm>
            <a:off x="1304935" y="3948547"/>
            <a:ext cx="4527551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dirty="0"/>
              <a:t>LOCATION</a:t>
            </a:r>
            <a:endParaRPr lang="en-GB" dirty="0"/>
          </a:p>
        </p:txBody>
      </p:sp>
      <p:sp>
        <p:nvSpPr>
          <p:cNvPr id="26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nl-NL" dirty="0"/>
          </a:p>
        </p:txBody>
      </p:sp>
      <p:sp>
        <p:nvSpPr>
          <p:cNvPr id="17" name="Rechthoek 16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8" name="Afbeelding 17" descr="logo lumc_Fedra_PPT_20 mm E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49" y="208556"/>
            <a:ext cx="229389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187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-2" y="0"/>
            <a:ext cx="9144001" cy="49149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6748" y="1"/>
            <a:ext cx="6524625" cy="640556"/>
          </a:xfrm>
        </p:spPr>
        <p:txBody>
          <a:bodyPr/>
          <a:lstStyle>
            <a:lvl1pPr>
              <a:defRPr cap="all"/>
            </a:lvl1pPr>
          </a:lstStyle>
          <a:p>
            <a:r>
              <a:rPr lang="nl-NL" dirty="0"/>
              <a:t>SECTION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sz="quarter" idx="15"/>
          </p:nvPr>
        </p:nvSpPr>
        <p:spPr>
          <a:xfrm>
            <a:off x="566738" y="1937740"/>
            <a:ext cx="5283200" cy="2755706"/>
          </a:xfrm>
        </p:spPr>
        <p:txBody>
          <a:bodyPr/>
          <a:lstStyle>
            <a:lvl1pPr>
              <a:lnSpc>
                <a:spcPct val="100000"/>
              </a:lnSpc>
              <a:defRPr sz="5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95244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ou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625" cy="640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7" name="Rechthoek 6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4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858443"/>
            <a:ext cx="8291512" cy="4037409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27392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 bwMode="auto">
          <a:xfrm>
            <a:off x="0" y="385767"/>
            <a:ext cx="9144000" cy="6715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566748" y="5"/>
            <a:ext cx="6524625" cy="3762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622703"/>
            <a:ext cx="8291512" cy="4273153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738344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625" cy="640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22A6F-56DC-804D-B355-6A0ECE94EB3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66749" y="858446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860043" y="858446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675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1B39C-8919-CF47-A161-B6BA50FD6A18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8266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815" cy="640556"/>
          </a:xfrm>
        </p:spPr>
        <p:txBody>
          <a:bodyPr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66748" y="851303"/>
            <a:ext cx="3008313" cy="3839009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AB8F7-6B6F-2642-9729-040657DB08FE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3740161" y="858446"/>
            <a:ext cx="5123557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2168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/>
          <p:cNvSpPr/>
          <p:nvPr userDrawn="1"/>
        </p:nvSpPr>
        <p:spPr bwMode="auto">
          <a:xfrm>
            <a:off x="11" y="0"/>
            <a:ext cx="8921749" cy="95157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3" name="Rechthoek 12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1146174" y="1073738"/>
            <a:ext cx="7997825" cy="86677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323975" y="1073739"/>
            <a:ext cx="752475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spcCol="360000" anchor="t" anchorCtr="0" compatLnSpc="1">
            <a:prstTxWarp prst="textNoShape">
              <a:avLst/>
            </a:prstTxWarp>
          </a:bodyPr>
          <a:lstStyle>
            <a:lvl1pPr>
              <a:defRPr sz="2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 err="1"/>
              <a:t>Title</a:t>
            </a:r>
            <a:r>
              <a:rPr lang="nl-NL" dirty="0"/>
              <a:t> or </a:t>
            </a:r>
            <a:r>
              <a:rPr lang="nl-NL" dirty="0" err="1"/>
              <a:t>Address</a:t>
            </a:r>
            <a:endParaRPr lang="nl-NL" dirty="0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4" name="Afbeelding 13" descr="logo UL_RGB.pd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17" name="Tijdelijke aanduiding voor tekst 3"/>
          <p:cNvSpPr>
            <a:spLocks noGrp="1"/>
          </p:cNvSpPr>
          <p:nvPr>
            <p:ph type="body" sz="half" idx="10"/>
          </p:nvPr>
        </p:nvSpPr>
        <p:spPr>
          <a:xfrm>
            <a:off x="1323985" y="2129254"/>
            <a:ext cx="7524751" cy="256419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Afbeelding 15" descr="logo lumc_Fedra_PPT_20 mm E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49" y="208556"/>
            <a:ext cx="229389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2640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Zonder voett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Rechthoek 5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858447"/>
            <a:ext cx="8291512" cy="403026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390216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304938" y="2085697"/>
            <a:ext cx="4527551" cy="260918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nl-NL" noProof="0" dirty="0"/>
              <a:t>Subtitel</a:t>
            </a:r>
            <a:endParaRPr lang="en-GB" noProof="0" dirty="0"/>
          </a:p>
        </p:txBody>
      </p:sp>
      <p:sp>
        <p:nvSpPr>
          <p:cNvPr id="2" name="Rechthoek 1"/>
          <p:cNvSpPr/>
          <p:nvPr userDrawn="1"/>
        </p:nvSpPr>
        <p:spPr bwMode="auto">
          <a:xfrm>
            <a:off x="0" y="1"/>
            <a:ext cx="9143958" cy="107358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8" name="Afbeelding 7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pic>
        <p:nvPicPr>
          <p:cNvPr id="11" name="Afbeelding 10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3" name="Rechthoek 2"/>
          <p:cNvSpPr/>
          <p:nvPr userDrawn="1"/>
        </p:nvSpPr>
        <p:spPr bwMode="auto">
          <a:xfrm>
            <a:off x="1146174" y="1073739"/>
            <a:ext cx="7997825" cy="864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1" name="Rectangle 2"/>
          <p:cNvSpPr>
            <a:spLocks noGrp="1" noChangeArrowheads="1"/>
          </p:cNvSpPr>
          <p:nvPr userDrawn="1">
            <p:ph type="title"/>
          </p:nvPr>
        </p:nvSpPr>
        <p:spPr bwMode="auto">
          <a:xfrm>
            <a:off x="1322388" y="1073588"/>
            <a:ext cx="7821570" cy="85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10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en-GB" dirty="0"/>
          </a:p>
        </p:txBody>
      </p:sp>
      <p:sp>
        <p:nvSpPr>
          <p:cNvPr id="24" name="Rectangle 3"/>
          <p:cNvSpPr>
            <a:spLocks noGrp="1" noChangeArrowheads="1"/>
          </p:cNvSpPr>
          <p:nvPr>
            <p:ph idx="10" hasCustomPrompt="1"/>
          </p:nvPr>
        </p:nvSpPr>
        <p:spPr bwMode="auto">
          <a:xfrm>
            <a:off x="1304938" y="3325094"/>
            <a:ext cx="4530829" cy="31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3" name="Rectangle 3"/>
          <p:cNvSpPr>
            <a:spLocks noGrp="1" noChangeArrowheads="1"/>
          </p:cNvSpPr>
          <p:nvPr>
            <p:ph idx="11" hasCustomPrompt="1"/>
          </p:nvPr>
        </p:nvSpPr>
        <p:spPr bwMode="auto">
          <a:xfrm>
            <a:off x="1304938" y="3636820"/>
            <a:ext cx="4545117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>
                <a:solidFill>
                  <a:schemeClr val="bg2"/>
                </a:solidFill>
              </a:defRPr>
            </a:lvl1pPr>
            <a:lvl2pPr marL="0" indent="0">
              <a:buFontTx/>
              <a:buNone/>
              <a:defRPr sz="1600"/>
            </a:lvl2pPr>
            <a:lvl3pPr marL="860425" indent="0">
              <a:buFontTx/>
              <a:buNone/>
              <a:defRPr/>
            </a:lvl3pPr>
            <a:lvl4pPr marL="1236662" indent="0">
              <a:buFontTx/>
              <a:buNone/>
              <a:defRPr/>
            </a:lvl4pPr>
            <a:lvl5pPr marL="1717675" indent="0">
              <a:buFontTx/>
              <a:buNone/>
              <a:defRPr/>
            </a:lvl5pPr>
          </a:lstStyle>
          <a:p>
            <a:pPr lvl="0"/>
            <a:r>
              <a:rPr lang="nl-NL" dirty="0"/>
              <a:t>Naam afdeling</a:t>
            </a:r>
            <a:endParaRPr lang="en-GB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idx="12" hasCustomPrompt="1"/>
          </p:nvPr>
        </p:nvSpPr>
        <p:spPr bwMode="auto">
          <a:xfrm>
            <a:off x="1304937" y="3948547"/>
            <a:ext cx="4527551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dirty="0"/>
              <a:t>Plaats</a:t>
            </a:r>
            <a:endParaRPr lang="en-GB" dirty="0"/>
          </a:p>
        </p:txBody>
      </p:sp>
      <p:sp>
        <p:nvSpPr>
          <p:cNvPr id="26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7" name="Rechthoek 16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801C01BB-2824-B743-B17B-703492C1863F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8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162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oofdstuk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-2" y="0"/>
            <a:ext cx="9144001" cy="49149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6748" y="1"/>
            <a:ext cx="6524625" cy="640556"/>
          </a:xfrm>
        </p:spPr>
        <p:txBody>
          <a:bodyPr/>
          <a:lstStyle>
            <a:lvl1pPr>
              <a:defRPr cap="all"/>
            </a:lvl1pPr>
          </a:lstStyle>
          <a:p>
            <a:r>
              <a:rPr lang="nl-NL" dirty="0"/>
              <a:t>HOOFDSTUK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28B3D-0B57-9A4E-BE76-1A14097B95D1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sz="quarter" idx="15"/>
          </p:nvPr>
        </p:nvSpPr>
        <p:spPr>
          <a:xfrm>
            <a:off x="566738" y="1937740"/>
            <a:ext cx="5283200" cy="2755706"/>
          </a:xfrm>
        </p:spPr>
        <p:txBody>
          <a:bodyPr/>
          <a:lstStyle>
            <a:lvl1pPr>
              <a:lnSpc>
                <a:spcPct val="100000"/>
              </a:lnSpc>
              <a:defRPr sz="5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6554468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p 1 reg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 bwMode="auto">
          <a:xfrm>
            <a:off x="0" y="385768"/>
            <a:ext cx="9144000" cy="6715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9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570314"/>
            <a:ext cx="8291512" cy="4123135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6"/>
            <a:ext cx="6524625" cy="37623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0" name="Rechthoek 9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745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48" y="1"/>
            <a:ext cx="6524625" cy="640556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789AEB-F5B2-2B4F-AD30-EF01FA8B389C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22A6F-56DC-804D-B355-6A0ECE94EB3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66751" y="858447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860045" y="858447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8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10457272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9FF0E8-6C15-D048-9A3A-D4A9C8DC64CC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1B39C-8919-CF47-A161-B6BA50FD6A18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8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</p:spTree>
    <p:extLst>
      <p:ext uri="{BB962C8B-B14F-4D97-AF65-F5344CB8AC3E}">
        <p14:creationId xmlns:p14="http://schemas.microsoft.com/office/powerpoint/2010/main" val="9445825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50" y="1"/>
            <a:ext cx="6524815" cy="640556"/>
          </a:xfrm>
        </p:spPr>
        <p:txBody>
          <a:bodyPr/>
          <a:lstStyle>
            <a:lvl1pPr algn="l">
              <a:defRPr sz="2400" b="1"/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66750" y="851304"/>
            <a:ext cx="3008313" cy="3839009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872B92-4883-474E-958A-9DB578D384BE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AB8F7-6B6F-2642-9729-040657DB08FE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8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3740162" y="858447"/>
            <a:ext cx="5123557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2854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ind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/>
          <p:cNvSpPr/>
          <p:nvPr userDrawn="1"/>
        </p:nvSpPr>
        <p:spPr bwMode="auto">
          <a:xfrm>
            <a:off x="13" y="0"/>
            <a:ext cx="8921749" cy="95157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12" name="Afbeelding 11" descr="logo lumc_Fedra_PPT_20 mm NL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838" y="214313"/>
            <a:ext cx="2293899" cy="432000"/>
          </a:xfrm>
          <a:prstGeom prst="rect">
            <a:avLst/>
          </a:prstGeom>
        </p:spPr>
      </p:pic>
      <p:sp>
        <p:nvSpPr>
          <p:cNvPr id="13" name="Rechthoek 12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1146174" y="1073738"/>
            <a:ext cx="7997825" cy="86677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323975" y="1073739"/>
            <a:ext cx="752475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spcCol="360000" anchor="t" anchorCtr="0" compatLnSpc="1">
            <a:prstTxWarp prst="textNoShape">
              <a:avLst/>
            </a:prstTxWarp>
          </a:bodyPr>
          <a:lstStyle>
            <a:lvl1pPr>
              <a:defRPr sz="2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Aftiteling en/of adres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1B18F10-C56E-2942-8023-63F4C343C5B6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38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>
                <a:solidFill>
                  <a:srgbClr val="FFFFFF"/>
                </a:solidFill>
              </a:rPr>
              <a:t>Insert &gt; Header &amp; footer</a:t>
            </a:r>
          </a:p>
        </p:txBody>
      </p:sp>
      <p:pic>
        <p:nvPicPr>
          <p:cNvPr id="14" name="Afbeelding 13" descr="logo UL_RGB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17" name="Tijdelijke aanduiding voor tekst 3"/>
          <p:cNvSpPr>
            <a:spLocks noGrp="1"/>
          </p:cNvSpPr>
          <p:nvPr>
            <p:ph type="body" sz="half" idx="10"/>
          </p:nvPr>
        </p:nvSpPr>
        <p:spPr>
          <a:xfrm>
            <a:off x="1323987" y="2129254"/>
            <a:ext cx="7524751" cy="256419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30600609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304926" y="2085696"/>
            <a:ext cx="4527551" cy="260918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nl-NL" noProof="0" dirty="0" err="1"/>
              <a:t>Subtitle</a:t>
            </a:r>
            <a:endParaRPr lang="en-GB" noProof="0" dirty="0"/>
          </a:p>
        </p:txBody>
      </p:sp>
      <p:sp>
        <p:nvSpPr>
          <p:cNvPr id="2" name="Rechthoek 1"/>
          <p:cNvSpPr/>
          <p:nvPr userDrawn="1"/>
        </p:nvSpPr>
        <p:spPr bwMode="auto">
          <a:xfrm>
            <a:off x="0" y="0"/>
            <a:ext cx="9143958" cy="107358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pic>
        <p:nvPicPr>
          <p:cNvPr id="11" name="Afbeelding 10" descr="logo UL_RGB.pd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3" name="Rechthoek 2"/>
          <p:cNvSpPr/>
          <p:nvPr userDrawn="1"/>
        </p:nvSpPr>
        <p:spPr bwMode="auto">
          <a:xfrm>
            <a:off x="1146174" y="1073739"/>
            <a:ext cx="7997825" cy="864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1" name="Rectangle 2"/>
          <p:cNvSpPr>
            <a:spLocks noGrp="1" noChangeArrowheads="1"/>
          </p:cNvSpPr>
          <p:nvPr userDrawn="1">
            <p:ph type="title"/>
          </p:nvPr>
        </p:nvSpPr>
        <p:spPr bwMode="auto">
          <a:xfrm>
            <a:off x="1322388" y="1073588"/>
            <a:ext cx="7821570" cy="85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10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4" name="Rectangle 3"/>
          <p:cNvSpPr>
            <a:spLocks noGrp="1" noChangeArrowheads="1"/>
          </p:cNvSpPr>
          <p:nvPr>
            <p:ph idx="10" hasCustomPrompt="1"/>
          </p:nvPr>
        </p:nvSpPr>
        <p:spPr bwMode="auto">
          <a:xfrm>
            <a:off x="1304926" y="3325092"/>
            <a:ext cx="4530829" cy="31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Speaker</a:t>
            </a:r>
          </a:p>
        </p:txBody>
      </p:sp>
      <p:sp>
        <p:nvSpPr>
          <p:cNvPr id="23" name="Rectangle 3"/>
          <p:cNvSpPr>
            <a:spLocks noGrp="1" noChangeArrowheads="1"/>
          </p:cNvSpPr>
          <p:nvPr>
            <p:ph idx="11" hasCustomPrompt="1"/>
          </p:nvPr>
        </p:nvSpPr>
        <p:spPr bwMode="auto">
          <a:xfrm>
            <a:off x="1304926" y="3636820"/>
            <a:ext cx="4545117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2000">
                <a:solidFill>
                  <a:schemeClr val="bg2"/>
                </a:solidFill>
              </a:defRPr>
            </a:lvl1pPr>
            <a:lvl2pPr marL="0" indent="0">
              <a:buFontTx/>
              <a:buNone/>
              <a:defRPr sz="1600"/>
            </a:lvl2pPr>
            <a:lvl3pPr marL="860425" indent="0">
              <a:buFontTx/>
              <a:buNone/>
              <a:defRPr/>
            </a:lvl3pPr>
            <a:lvl4pPr marL="1236662" indent="0">
              <a:buFontTx/>
              <a:buNone/>
              <a:defRPr/>
            </a:lvl4pPr>
            <a:lvl5pPr marL="1717675" indent="0">
              <a:buFontTx/>
              <a:buNone/>
              <a:defRPr/>
            </a:lvl5pPr>
          </a:lstStyle>
          <a:p>
            <a:pPr lvl="0"/>
            <a:r>
              <a:rPr lang="nl-NL" dirty="0" err="1"/>
              <a:t>Department</a:t>
            </a:r>
            <a:endParaRPr lang="en-GB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idx="12" hasCustomPrompt="1"/>
          </p:nvPr>
        </p:nvSpPr>
        <p:spPr bwMode="auto">
          <a:xfrm>
            <a:off x="1304925" y="3948546"/>
            <a:ext cx="4527551" cy="31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dirty="0"/>
              <a:t>LOCATION</a:t>
            </a:r>
            <a:endParaRPr lang="en-GB" dirty="0"/>
          </a:p>
        </p:txBody>
      </p:sp>
      <p:sp>
        <p:nvSpPr>
          <p:cNvPr id="26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nl-NL" dirty="0"/>
          </a:p>
        </p:txBody>
      </p:sp>
      <p:sp>
        <p:nvSpPr>
          <p:cNvPr id="17" name="Rechthoek 16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2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8" name="Afbeelding 17" descr="logo lumc_Fedra_PPT_20 mm E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39" y="208556"/>
            <a:ext cx="229389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5674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-2" y="0"/>
            <a:ext cx="9144001" cy="49149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6739" y="1"/>
            <a:ext cx="6524625" cy="640556"/>
          </a:xfrm>
        </p:spPr>
        <p:txBody>
          <a:bodyPr/>
          <a:lstStyle>
            <a:lvl1pPr>
              <a:defRPr cap="all"/>
            </a:lvl1pPr>
          </a:lstStyle>
          <a:p>
            <a:r>
              <a:rPr lang="nl-NL" dirty="0"/>
              <a:t>SECTION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4"/>
          </p:nvPr>
        </p:nvSpPr>
        <p:spPr>
          <a:xfrm>
            <a:off x="5969102" y="1937739"/>
            <a:ext cx="2880000" cy="2160000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sz="quarter" idx="15"/>
          </p:nvPr>
        </p:nvSpPr>
        <p:spPr>
          <a:xfrm>
            <a:off x="566738" y="1937739"/>
            <a:ext cx="5283200" cy="2755706"/>
          </a:xfrm>
        </p:spPr>
        <p:txBody>
          <a:bodyPr/>
          <a:lstStyle>
            <a:lvl1pPr>
              <a:lnSpc>
                <a:spcPct val="100000"/>
              </a:lnSpc>
              <a:defRPr sz="5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2891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withou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39" y="1"/>
            <a:ext cx="6524625" cy="640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7" name="Rechthoek 6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4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858441"/>
            <a:ext cx="8291512" cy="4037409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125393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 bwMode="auto">
          <a:xfrm>
            <a:off x="0" y="4895850"/>
            <a:ext cx="9144000" cy="2476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 bwMode="auto">
          <a:xfrm>
            <a:off x="0" y="385762"/>
            <a:ext cx="9144000" cy="6715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566739" y="0"/>
            <a:ext cx="6524625" cy="3762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566738" y="622698"/>
            <a:ext cx="8291512" cy="4273153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411226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39" y="1"/>
            <a:ext cx="6524625" cy="640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22A6F-56DC-804D-B355-6A0ECE94EB3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66739" y="858441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860033" y="858441"/>
            <a:ext cx="4003675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2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0953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1B39C-8919-CF47-A161-B6BA50FD6A18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2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8884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6738" y="1"/>
            <a:ext cx="6524815" cy="640556"/>
          </a:xfrm>
        </p:spPr>
        <p:txBody>
          <a:bodyPr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66738" y="851298"/>
            <a:ext cx="3008313" cy="3839009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AB8F7-6B6F-2642-9729-040657DB08FE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2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3740151" y="858441"/>
            <a:ext cx="5123557" cy="383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  <a:lvl2pPr marL="0">
              <a:defRPr/>
            </a:lvl2pPr>
            <a:lvl3pPr marL="360000">
              <a:defRPr/>
            </a:lvl3pPr>
            <a:lvl4pPr marL="720000">
              <a:defRPr/>
            </a:lvl4pPr>
            <a:lvl5pPr marL="108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14014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/>
          <p:cNvSpPr/>
          <p:nvPr userDrawn="1"/>
        </p:nvSpPr>
        <p:spPr bwMode="auto">
          <a:xfrm>
            <a:off x="1" y="0"/>
            <a:ext cx="8921749" cy="95157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3" name="Rechthoek 12"/>
          <p:cNvSpPr/>
          <p:nvPr userDrawn="1"/>
        </p:nvSpPr>
        <p:spPr bwMode="auto">
          <a:xfrm>
            <a:off x="-2" y="1940513"/>
            <a:ext cx="1146175" cy="8640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1146174" y="1073738"/>
            <a:ext cx="7997825" cy="86677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nl-NL">
              <a:solidFill>
                <a:srgbClr val="FFFFFF"/>
              </a:solidFill>
            </a:endParaRPr>
          </a:p>
        </p:txBody>
      </p:sp>
      <p:sp>
        <p:nvSpPr>
          <p:cNvPr id="2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323975" y="1073739"/>
            <a:ext cx="752475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spcCol="360000" anchor="t" anchorCtr="0" compatLnSpc="1">
            <a:prstTxWarp prst="textNoShape">
              <a:avLst/>
            </a:prstTxWarp>
          </a:bodyPr>
          <a:lstStyle>
            <a:lvl1pPr>
              <a:defRPr sz="2400" b="1" i="0"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 err="1"/>
              <a:t>Title</a:t>
            </a:r>
            <a:r>
              <a:rPr lang="nl-NL" dirty="0"/>
              <a:t> or </a:t>
            </a:r>
            <a:r>
              <a:rPr lang="nl-NL" dirty="0" err="1"/>
              <a:t>Address</a:t>
            </a:r>
            <a:endParaRPr lang="nl-NL" dirty="0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50000" y="4914900"/>
            <a:ext cx="2508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Ouderen op de SEH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6738" y="4914900"/>
            <a:ext cx="54239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04926" y="4914900"/>
            <a:ext cx="47085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s-IS">
                <a:solidFill>
                  <a:srgbClr val="FFFFFF"/>
                </a:solidFill>
              </a:rPr>
              <a:t>15 december 2017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4" name="Afbeelding 13" descr="logo UL_RGB.pd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939" y="4307659"/>
            <a:ext cx="495798" cy="432000"/>
          </a:xfrm>
          <a:prstGeom prst="rect">
            <a:avLst/>
          </a:prstGeom>
        </p:spPr>
      </p:pic>
      <p:sp>
        <p:nvSpPr>
          <p:cNvPr id="17" name="Tijdelijke aanduiding voor tekst 3"/>
          <p:cNvSpPr>
            <a:spLocks noGrp="1"/>
          </p:cNvSpPr>
          <p:nvPr>
            <p:ph type="body" sz="half" idx="10"/>
          </p:nvPr>
        </p:nvSpPr>
        <p:spPr>
          <a:xfrm>
            <a:off x="1323975" y="2129252"/>
            <a:ext cx="7524751" cy="256419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Afbeelding 15" descr="logo lumc_Fedra_PPT_20 mm E.pd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39" y="208556"/>
            <a:ext cx="229389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82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4589502"/>
            <a:ext cx="9144000" cy="55721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351577"/>
            <a:ext cx="9144000" cy="423526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0" y="4590952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7703" y="714994"/>
            <a:ext cx="7202456" cy="7869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03" y="1628827"/>
            <a:ext cx="7202456" cy="2470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24623" y="247778"/>
            <a:ext cx="188654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47703" y="246981"/>
            <a:ext cx="445412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38558" y="103056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7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677" r:id="rId13"/>
    <p:sldLayoutId id="2147483678" r:id="rId14"/>
    <p:sldLayoutId id="2147483680" r:id="rId15"/>
    <p:sldLayoutId id="2147483682" r:id="rId16"/>
    <p:sldLayoutId id="2147483685" r:id="rId17"/>
    <p:sldLayoutId id="2147483686" r:id="rId18"/>
    <p:sldLayoutId id="2147483688" r:id="rId19"/>
    <p:sldLayoutId id="2147483812" r:id="rId20"/>
    <p:sldLayoutId id="2147483813" r:id="rId21"/>
    <p:sldLayoutId id="2147483660" r:id="rId22"/>
    <p:sldLayoutId id="2147483662" r:id="rId23"/>
    <p:sldLayoutId id="2147483652" r:id="rId24"/>
    <p:sldLayoutId id="2147483655" r:id="rId25"/>
    <p:sldLayoutId id="2147483656" r:id="rId26"/>
    <p:sldLayoutId id="2147483658" r:id="rId27"/>
    <p:sldLayoutId id="2147483716" r:id="rId28"/>
    <p:sldLayoutId id="2147483717" r:id="rId29"/>
    <p:sldLayoutId id="2147483719" r:id="rId30"/>
    <p:sldLayoutId id="2147483720" r:id="rId31"/>
    <p:sldLayoutId id="2147483721" r:id="rId32"/>
    <p:sldLayoutId id="2147483724" r:id="rId33"/>
    <p:sldLayoutId id="2147483725" r:id="rId34"/>
    <p:sldLayoutId id="2147483727" r:id="rId35"/>
    <p:sldLayoutId id="2147483728" r:id="rId36"/>
    <p:sldLayoutId id="2147483690" r:id="rId37"/>
    <p:sldLayoutId id="2147483691" r:id="rId38"/>
    <p:sldLayoutId id="2147483693" r:id="rId39"/>
    <p:sldLayoutId id="2147483695" r:id="rId40"/>
    <p:sldLayoutId id="2147483698" r:id="rId41"/>
    <p:sldLayoutId id="2147483699" r:id="rId42"/>
    <p:sldLayoutId id="2147483701" r:id="rId43"/>
    <p:sldLayoutId id="2147483703" r:id="rId44"/>
    <p:sldLayoutId id="2147483704" r:id="rId45"/>
    <p:sldLayoutId id="2147483706" r:id="rId46"/>
    <p:sldLayoutId id="2147483707" r:id="rId47"/>
    <p:sldLayoutId id="2147483708" r:id="rId48"/>
    <p:sldLayoutId id="2147483711" r:id="rId49"/>
    <p:sldLayoutId id="2147483712" r:id="rId50"/>
    <p:sldLayoutId id="2147483714" r:id="rId5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nl/url?sa=i&amp;rct=j&amp;q=&amp;esrc=s&amp;source=images&amp;cd=&amp;cad=rja&amp;uact=8&amp;ved=2ahUKEwjW4bnixIfcAhWFvRQKHUhoAnMQjRx6BAgBEAU&amp;url=https://weheartit.com/entry/72668064&amp;psig=AOvVaw3BchiMdEsfeMZw9Kcbg0fU&amp;ust=1530865562678689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28373B5-F4E4-4102-9D27-E17631B4C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4589502"/>
            <a:ext cx="9144000" cy="55721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23306E6-5D0B-439F-BB88-7F1CEA89B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1576"/>
            <a:ext cx="9144000" cy="423526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3D9016E-713D-40ED-A242-4F407E905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9095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6E4F4B6-B981-4284-BB88-5B702BA3D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14607"/>
            <a:ext cx="9144000" cy="3079455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385" y="478881"/>
            <a:ext cx="8179004" cy="363257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100000">
                <a:sysClr val="windowText" lastClr="000000">
                  <a:lumMod val="95000"/>
                  <a:lumOff val="5000"/>
                </a:sysClr>
              </a:gs>
            </a:gsLst>
            <a:lin ang="5400000" scaled="0"/>
          </a:gradFill>
          <a:ln w="76200" cap="flat" cmpd="sng" algn="ctr">
            <a:noFill/>
            <a:prstDash val="solid"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rtlCol="0" anchor="ctr"/>
          <a:lstStyle/>
          <a:p>
            <a:pPr algn="ctr" defTabSz="914400"/>
            <a:endParaRPr lang="en-US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2539" y="649250"/>
            <a:ext cx="7838694" cy="3291840"/>
          </a:xfrm>
          <a:prstGeom prst="rect">
            <a:avLst/>
          </a:prstGeom>
          <a:gradFill rotWithShape="1">
            <a:gsLst>
              <a:gs pos="0">
                <a:srgbClr val="DADADA"/>
              </a:gs>
              <a:gs pos="100000">
                <a:srgbClr val="FFFFFE"/>
              </a:gs>
            </a:gsLst>
            <a:lin ang="16200000" scaled="0"/>
          </a:gradFill>
          <a:ln w="50800" cap="flat" cmpd="sng" algn="ctr">
            <a:solidFill>
              <a:srgbClr val="191919"/>
            </a:solidFill>
            <a:prstDash val="solid"/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rtlCol="0" anchor="ctr"/>
          <a:lstStyle/>
          <a:p>
            <a:pPr algn="ctr" defTabSz="914400"/>
            <a:endParaRPr lang="en-US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5983" y="772694"/>
            <a:ext cx="7591806" cy="3044952"/>
          </a:xfrm>
          <a:prstGeom prst="rect">
            <a:avLst/>
          </a:prstGeom>
          <a:solidFill>
            <a:srgbClr val="FFFFFE"/>
          </a:solidFill>
          <a:ln w="6350" cap="flat" cmpd="sng" algn="ctr">
            <a:solidFill>
              <a:srgbClr val="DCDCE0"/>
            </a:solidFill>
            <a:prstDash val="solid"/>
          </a:ln>
          <a:effectLst/>
        </p:spPr>
        <p:txBody>
          <a:bodyPr rtlCol="0" anchor="ctr"/>
          <a:lstStyle/>
          <a:p>
            <a:pPr algn="ctr" defTabSz="914400"/>
            <a:endParaRPr lang="en-US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7A9CC4-4151-4BC6-875B-85138BCA0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9666" y="1188414"/>
            <a:ext cx="6824441" cy="1902938"/>
          </a:xfrm>
        </p:spPr>
        <p:txBody>
          <a:bodyPr vert="horz" lIns="91440" tIns="45720" rIns="91440" bIns="0" rtlCol="0" anchor="ctr">
            <a:normAutofit fontScale="90000"/>
          </a:bodyPr>
          <a:lstStyle/>
          <a:p>
            <a:pPr algn="ctr" defTabSz="914400"/>
            <a:br>
              <a:rPr lang="nl-NL" sz="6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nl-NL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SEPSIS</a:t>
            </a:r>
            <a:br>
              <a:rPr lang="nl-NL" sz="6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nl-NL" sz="6000" dirty="0"/>
              <a:t>Mrs Johnson </a:t>
            </a:r>
            <a:br>
              <a:rPr lang="nl-NL" sz="6000" dirty="0"/>
            </a:br>
            <a:r>
              <a:rPr lang="nl-NL" sz="4000" dirty="0"/>
              <a:t>...and her daughter</a:t>
            </a:r>
            <a:br>
              <a:rPr lang="en-GB" sz="6000" dirty="0"/>
            </a:br>
            <a:endParaRPr lang="en-US" sz="6000" dirty="0">
              <a:solidFill>
                <a:srgbClr val="454545"/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96309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1EDE8358-DCAB-4435-B043-58877C674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4589502"/>
            <a:ext cx="9144000" cy="557212"/>
          </a:xfrm>
          <a:prstGeom prst="rect">
            <a:avLst/>
          </a:prstGeom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08F9238A-A99D-475E-97FE-EE00E5089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60" y="3400365"/>
            <a:ext cx="1754549" cy="39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706843D-6EFB-4252-AA30-8D30F168C34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5301" r="1654" b="36106"/>
          <a:stretch/>
        </p:blipFill>
        <p:spPr>
          <a:xfrm>
            <a:off x="6611192" y="3079559"/>
            <a:ext cx="1756597" cy="68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008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771" y="711529"/>
            <a:ext cx="3380780" cy="7869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914400"/>
            <a:r>
              <a:rPr lang="en-US" sz="2500"/>
              <a:t>Meet Mrs Johnson…</a:t>
            </a:r>
          </a:p>
        </p:txBody>
      </p:sp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840772" y="1625363"/>
            <a:ext cx="3377300" cy="24743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lnSpc>
                <a:spcPct val="120000"/>
              </a:lnSpc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20000"/>
              </a:lnSpc>
              <a:spcBef>
                <a:spcPct val="20000"/>
              </a:spcBef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indent="-228600" eaLnBrk="1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>
                <a:latin typeface="+mn-lt"/>
                <a:ea typeface="+mn-ea"/>
              </a:rPr>
              <a:t>An 80-year old woman who is brought in by her daughter </a:t>
            </a:r>
          </a:p>
          <a:p>
            <a:pPr indent="-228600" eaLnBrk="1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>
                <a:latin typeface="+mn-lt"/>
                <a:ea typeface="+mn-ea"/>
              </a:rPr>
              <a:t>although her mother has no complaints.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0808" y="914903"/>
            <a:ext cx="3720331" cy="287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8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38" r="-2" b="11378"/>
          <a:stretch/>
        </p:blipFill>
        <p:spPr bwMode="auto">
          <a:xfrm>
            <a:off x="228" y="10"/>
            <a:ext cx="9143772" cy="514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47703" y="895350"/>
            <a:ext cx="2394787" cy="35242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000"/>
              <a:t>Medical information Mrs Johnson…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3732477" y="202301"/>
            <a:ext cx="4563818" cy="4644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b="1" dirty="0">
                <a:latin typeface="+mn-lt"/>
                <a:ea typeface="+mn-ea"/>
              </a:rPr>
              <a:t>Past Medical History: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1998:COPD Gold 2, 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2008: DM2, 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2010: Anterior myocardial infarction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400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b="1" dirty="0">
                <a:latin typeface="+mn-lt"/>
                <a:ea typeface="+mn-ea"/>
              </a:rPr>
              <a:t>Medication: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Seretide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Metformin 1dd500 mg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Aspirin 1dd 100 mg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Perindopril 1dd2 mg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Nitroglycerin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  <a:ea typeface="+mn-ea"/>
              </a:rPr>
              <a:t>Furosemide 1dd20 mg </a:t>
            </a:r>
          </a:p>
        </p:txBody>
      </p:sp>
    </p:spTree>
    <p:extLst>
      <p:ext uri="{BB962C8B-B14F-4D97-AF65-F5344CB8AC3E}">
        <p14:creationId xmlns:p14="http://schemas.microsoft.com/office/powerpoint/2010/main" val="320599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38" r="-2" b="11378"/>
          <a:stretch/>
        </p:blipFill>
        <p:spPr bwMode="auto">
          <a:xfrm>
            <a:off x="228" y="10"/>
            <a:ext cx="9143772" cy="514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47703" y="895350"/>
            <a:ext cx="2394787" cy="35242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200"/>
              <a:t>Vital signs at triage Mrs Johnson…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3732477" y="895350"/>
            <a:ext cx="4563818" cy="3524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+mn-lt"/>
                <a:ea typeface="+mn-ea"/>
              </a:rPr>
              <a:t>Triage (</a:t>
            </a:r>
            <a:r>
              <a:rPr lang="en-US" altLang="en-US" sz="1700" b="1" dirty="0">
                <a:solidFill>
                  <a:srgbClr val="FF0000"/>
                </a:solidFill>
                <a:latin typeface="+mn-lt"/>
                <a:ea typeface="+mn-ea"/>
              </a:rPr>
              <a:t>Manchester</a:t>
            </a:r>
            <a:r>
              <a:rPr lang="en-US" altLang="en-US" sz="1700" b="1" dirty="0">
                <a:latin typeface="+mn-lt"/>
                <a:ea typeface="+mn-ea"/>
              </a:rPr>
              <a:t> </a:t>
            </a:r>
            <a:r>
              <a:rPr lang="en-US" altLang="en-US" sz="1700" b="1" dirty="0">
                <a:solidFill>
                  <a:schemeClr val="accent5"/>
                </a:solidFill>
                <a:latin typeface="+mn-lt"/>
                <a:ea typeface="+mn-ea"/>
              </a:rPr>
              <a:t>Triage</a:t>
            </a:r>
            <a:r>
              <a:rPr lang="en-US" altLang="en-US" sz="1700" b="1" dirty="0">
                <a:latin typeface="+mn-lt"/>
                <a:ea typeface="+mn-ea"/>
              </a:rPr>
              <a:t> </a:t>
            </a:r>
            <a:r>
              <a:rPr lang="en-US" altLang="en-US" sz="1700" b="1" dirty="0">
                <a:solidFill>
                  <a:srgbClr val="FFFF00"/>
                </a:solidFill>
                <a:latin typeface="+mn-lt"/>
                <a:ea typeface="+mn-ea"/>
              </a:rPr>
              <a:t>System</a:t>
            </a:r>
            <a:r>
              <a:rPr lang="en-US" altLang="en-US" sz="1700" b="1" dirty="0">
                <a:latin typeface="+mn-lt"/>
                <a:ea typeface="+mn-ea"/>
              </a:rPr>
              <a:t>):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700" b="1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+mn-lt"/>
                <a:ea typeface="+mn-ea"/>
              </a:rPr>
              <a:t>O</a:t>
            </a:r>
            <a:r>
              <a:rPr lang="en-US" altLang="en-US" sz="1700" b="1" baseline="-25000" dirty="0">
                <a:latin typeface="+mn-lt"/>
                <a:ea typeface="+mn-ea"/>
              </a:rPr>
              <a:t>2</a:t>
            </a:r>
            <a:r>
              <a:rPr lang="en-US" altLang="en-US" sz="1700" b="1" dirty="0">
                <a:latin typeface="+mn-lt"/>
                <a:ea typeface="+mn-ea"/>
              </a:rPr>
              <a:t> saturation: </a:t>
            </a:r>
            <a:r>
              <a:rPr lang="en-US" altLang="en-US" sz="1700" dirty="0">
                <a:latin typeface="+mn-lt"/>
                <a:ea typeface="+mn-ea"/>
              </a:rPr>
              <a:t>97%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700" b="1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+mn-lt"/>
                <a:ea typeface="+mn-ea"/>
              </a:rPr>
              <a:t>Heart rate: </a:t>
            </a:r>
            <a:r>
              <a:rPr lang="en-US" altLang="en-US" sz="1700" dirty="0">
                <a:latin typeface="+mn-lt"/>
                <a:ea typeface="+mn-ea"/>
              </a:rPr>
              <a:t>75/min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700" b="1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+mn-lt"/>
                <a:ea typeface="+mn-ea"/>
              </a:rPr>
              <a:t>Temperature: </a:t>
            </a:r>
            <a:r>
              <a:rPr lang="en-US" altLang="en-US" sz="1700" dirty="0">
                <a:latin typeface="+mn-lt"/>
                <a:ea typeface="+mn-ea"/>
              </a:rPr>
              <a:t>37.7 </a:t>
            </a:r>
            <a:r>
              <a:rPr lang="en-US" altLang="en-US" sz="1700" baseline="30000" dirty="0" err="1">
                <a:latin typeface="+mn-lt"/>
                <a:ea typeface="+mn-ea"/>
              </a:rPr>
              <a:t>o</a:t>
            </a:r>
            <a:r>
              <a:rPr lang="en-US" altLang="en-US" sz="1700" dirty="0" err="1">
                <a:latin typeface="+mn-lt"/>
                <a:ea typeface="+mn-ea"/>
              </a:rPr>
              <a:t>C</a:t>
            </a:r>
            <a:endParaRPr lang="en-US" altLang="en-US" sz="1700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700" b="1" dirty="0">
              <a:latin typeface="+mn-lt"/>
              <a:ea typeface="+mn-ea"/>
            </a:endParaRP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+mn-lt"/>
                <a:ea typeface="+mn-ea"/>
              </a:rPr>
              <a:t>MTS category: </a:t>
            </a:r>
            <a:r>
              <a:rPr lang="en-US" altLang="en-US" sz="1700" b="1" dirty="0">
                <a:solidFill>
                  <a:schemeClr val="accent4"/>
                </a:solidFill>
                <a:latin typeface="+mn-lt"/>
                <a:ea typeface="+mn-ea"/>
              </a:rPr>
              <a:t>GREEN</a:t>
            </a:r>
          </a:p>
          <a:p>
            <a:pPr lvl="0" indent="-228600" eaLnBrk="1" hangingPunct="1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altLang="en-US" sz="17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3850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326" y="76199"/>
            <a:ext cx="4013716" cy="564357"/>
          </a:xfrm>
        </p:spPr>
        <p:txBody>
          <a:bodyPr>
            <a:normAutofit/>
          </a:bodyPr>
          <a:lstStyle/>
          <a:p>
            <a:r>
              <a:rPr lang="en-US" sz="3200" dirty="0"/>
              <a:t>Now it’s your turn…</a:t>
            </a:r>
            <a:endParaRPr lang="en-GB" sz="3200" dirty="0"/>
          </a:p>
        </p:txBody>
      </p:sp>
      <p:pic>
        <p:nvPicPr>
          <p:cNvPr id="4098" name="Picture 2" descr="Afbeeldingsresultaat voor anton corbijn clint eastwoo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5" y="931333"/>
            <a:ext cx="3979334" cy="3979334"/>
          </a:xfrm>
          <a:prstGeom prst="rect">
            <a:avLst/>
          </a:prstGeom>
          <a:noFill/>
          <a:ln w="28575">
            <a:solidFill>
              <a:schemeClr val="bg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91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071099" y="951192"/>
            <a:ext cx="1505540" cy="1304925"/>
            <a:chOff x="1071099" y="1268254"/>
            <a:chExt cx="1505540" cy="1739900"/>
          </a:xfrm>
        </p:grpSpPr>
        <p:sp>
          <p:nvSpPr>
            <p:cNvPr id="3" name="TextBox 2"/>
            <p:cNvSpPr txBox="1"/>
            <p:nvPr/>
          </p:nvSpPr>
          <p:spPr>
            <a:xfrm>
              <a:off x="1071099" y="1268254"/>
              <a:ext cx="1505540" cy="779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sz="3200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Unwell</a:t>
              </a:r>
              <a:endParaRPr lang="nl-N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611311" y="2228454"/>
              <a:ext cx="425116" cy="779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sz="32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</a:t>
              </a: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04" y="2497668"/>
            <a:ext cx="2947319" cy="2288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3556000" y="886512"/>
            <a:ext cx="4883150" cy="3899801"/>
            <a:chOff x="3214667" y="645471"/>
            <a:chExt cx="5224483" cy="5736279"/>
          </a:xfrm>
        </p:grpSpPr>
        <p:grpSp>
          <p:nvGrpSpPr>
            <p:cNvPr id="15" name="Group 14"/>
            <p:cNvGrpSpPr/>
            <p:nvPr/>
          </p:nvGrpSpPr>
          <p:grpSpPr>
            <a:xfrm>
              <a:off x="6305550" y="645471"/>
              <a:ext cx="2133600" cy="5736279"/>
              <a:chOff x="6305550" y="645471"/>
              <a:chExt cx="2133600" cy="5736279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676485" y="645471"/>
                <a:ext cx="1464999" cy="1584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nl-NL" sz="32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Under</a:t>
                </a:r>
              </a:p>
              <a:p>
                <a:r>
                  <a:rPr lang="nl-NL" sz="32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triage</a:t>
                </a:r>
              </a:p>
            </p:txBody>
          </p:sp>
          <p:sp>
            <p:nvSpPr>
              <p:cNvPr id="7" name="Rectangle 6"/>
              <p:cNvSpPr/>
              <p:nvPr/>
            </p:nvSpPr>
            <p:spPr bwMode="auto">
              <a:xfrm>
                <a:off x="6305550" y="2320333"/>
                <a:ext cx="2133600" cy="840711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nl-NL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 bwMode="auto">
              <a:xfrm>
                <a:off x="6305550" y="3064539"/>
                <a:ext cx="2133600" cy="840711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nl-NL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 bwMode="auto">
              <a:xfrm>
                <a:off x="6305550" y="3884944"/>
                <a:ext cx="2133600" cy="840711"/>
              </a:xfrm>
              <a:prstGeom prst="rect">
                <a:avLst/>
              </a:prstGeom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nl-NL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6305550" y="4697698"/>
                <a:ext cx="2133600" cy="840711"/>
              </a:xfrm>
              <a:prstGeom prst="rect">
                <a:avLst/>
              </a:prstGeom>
              <a:solidFill>
                <a:srgbClr val="00B05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nl-NL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 bwMode="auto">
              <a:xfrm>
                <a:off x="6305550" y="5541039"/>
                <a:ext cx="2133600" cy="840711"/>
              </a:xfrm>
              <a:prstGeom prst="rect">
                <a:avLst/>
              </a:prstGeom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nl-NL" sz="32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" name="Curved Down Arrow 11"/>
            <p:cNvSpPr/>
            <p:nvPr/>
          </p:nvSpPr>
          <p:spPr bwMode="auto">
            <a:xfrm rot="16200000">
              <a:off x="4363079" y="3549685"/>
              <a:ext cx="2170445" cy="1393161"/>
            </a:xfrm>
            <a:prstGeom prst="curvedDownArrow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nl-NL" sz="3200">
                <a:solidFill>
                  <a:srgbClr val="FFFFFF"/>
                </a:solidFill>
              </a:endParaRPr>
            </a:p>
          </p:txBody>
        </p:sp>
        <p:sp>
          <p:nvSpPr>
            <p:cNvPr id="14" name="Right Arrow 13"/>
            <p:cNvSpPr/>
            <p:nvPr/>
          </p:nvSpPr>
          <p:spPr bwMode="auto">
            <a:xfrm>
              <a:off x="3214667" y="1271895"/>
              <a:ext cx="1981200" cy="685800"/>
            </a:xfrm>
            <a:prstGeom prst="rightArrow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nl-NL" sz="32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01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475" y="741073"/>
            <a:ext cx="2130086" cy="1805792"/>
          </a:xfrm>
        </p:spPr>
        <p:txBody>
          <a:bodyPr vert="horz" lIns="91440" tIns="45720" rIns="91440" bIns="0" rtlCol="0" anchor="b">
            <a:normAutofit/>
          </a:bodyPr>
          <a:lstStyle/>
          <a:p>
            <a:pPr defTabSz="914400"/>
            <a:r>
              <a:rPr lang="en-US" sz="2500"/>
              <a:t>Non-specific complaints (Feeling unwell)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6417" y="837258"/>
            <a:ext cx="4426915" cy="289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095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4D629-7EDA-3CD3-216B-C4B8E6829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Risk </a:t>
            </a:r>
            <a:r>
              <a:rPr lang="nl-NL" dirty="0" err="1"/>
              <a:t>stratification</a:t>
            </a:r>
            <a:endParaRPr lang="nl-NL" dirty="0"/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608CEF4-B936-926A-D8BE-19E19A45B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Most risk </a:t>
            </a:r>
            <a:r>
              <a:rPr lang="nl-NL" dirty="0" err="1"/>
              <a:t>straticiation</a:t>
            </a:r>
            <a:r>
              <a:rPr lang="nl-NL" dirty="0"/>
              <a:t> scores (MEWS/</a:t>
            </a:r>
            <a:r>
              <a:rPr lang="nl-NL" dirty="0" err="1"/>
              <a:t>qSOFA</a:t>
            </a:r>
            <a:r>
              <a:rPr lang="nl-NL" dirty="0"/>
              <a:t>/PIRO) </a:t>
            </a:r>
            <a:r>
              <a:rPr lang="nl-NL" dirty="0" err="1"/>
              <a:t>dont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in </a:t>
            </a:r>
            <a:r>
              <a:rPr lang="nl-NL" dirty="0" err="1"/>
              <a:t>older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 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378BFE1-B222-D032-6EEA-EC655DF39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D303-CE7D-9244-B277-A262BA939E07}" type="datetime5">
              <a:rPr lang="nl-NL" smtClean="0">
                <a:solidFill>
                  <a:srgbClr val="FFFFFF"/>
                </a:solidFill>
              </a:rPr>
              <a:pPr/>
              <a:t>27-sep-25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B0923C5-D12D-A337-E193-5F9AC6D8C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Insert &gt; Header &amp; footer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478D567-4447-927E-9B0C-ACCFDC3A9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6AC46-015F-6E44-B83A-36E79AEF5356}" type="slidenum">
              <a:rPr lang="en-GB" smtClean="0">
                <a:solidFill>
                  <a:srgbClr val="FFFFFF"/>
                </a:solidFill>
              </a:rPr>
              <a:pPr/>
              <a:t>8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15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/>
              <a:t>'Normal’ vital signs change with age</a:t>
            </a:r>
            <a:endParaRPr lang="en-GB" sz="3200" dirty="0"/>
          </a:p>
        </p:txBody>
      </p:sp>
      <p:grpSp>
        <p:nvGrpSpPr>
          <p:cNvPr id="4" name="Group 3"/>
          <p:cNvGrpSpPr/>
          <p:nvPr/>
        </p:nvGrpSpPr>
        <p:grpSpPr>
          <a:xfrm>
            <a:off x="107798" y="1814854"/>
            <a:ext cx="2618868" cy="2166639"/>
            <a:chOff x="107798" y="959687"/>
            <a:chExt cx="2618868" cy="2166639"/>
          </a:xfrm>
        </p:grpSpPr>
        <p:sp>
          <p:nvSpPr>
            <p:cNvPr id="7" name="TextBox 6"/>
            <p:cNvSpPr txBox="1"/>
            <p:nvPr/>
          </p:nvSpPr>
          <p:spPr>
            <a:xfrm>
              <a:off x="107798" y="2655139"/>
              <a:ext cx="14510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Syst</a:t>
              </a:r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BP: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284138" y="959687"/>
              <a:ext cx="1442528" cy="2166639"/>
              <a:chOff x="1252539" y="1552576"/>
              <a:chExt cx="1442528" cy="2166639"/>
            </a:xfrm>
          </p:grpSpPr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2539" y="1552576"/>
                <a:ext cx="1442528" cy="1114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1372831" y="3257550"/>
                <a:ext cx="97334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70-90</a:t>
                </a:r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4189273" y="1814853"/>
            <a:ext cx="1674681" cy="2555020"/>
            <a:chOff x="4157663" y="1552577"/>
            <a:chExt cx="1674681" cy="2555020"/>
          </a:xfrm>
        </p:grpSpPr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7663" y="1552577"/>
              <a:ext cx="1674681" cy="1114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4265738" y="3276600"/>
              <a:ext cx="131638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100-120</a:t>
              </a:r>
            </a:p>
            <a:p>
              <a:endPara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46575" y="1814862"/>
            <a:ext cx="1680774" cy="2195215"/>
            <a:chOff x="5514976" y="1552575"/>
            <a:chExt cx="1680774" cy="2195215"/>
          </a:xfrm>
        </p:grpSpPr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4976" y="1552575"/>
              <a:ext cx="1680774" cy="1114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5892518" y="3286125"/>
              <a:ext cx="699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120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227349" y="1814862"/>
            <a:ext cx="1681550" cy="2157115"/>
            <a:chOff x="7195750" y="1552575"/>
            <a:chExt cx="1681550" cy="2157115"/>
          </a:xfrm>
        </p:grpSpPr>
        <p:pic>
          <p:nvPicPr>
            <p:cNvPr id="18" name="Picture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5750" y="1552575"/>
              <a:ext cx="1681550" cy="1116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7616528" y="3248025"/>
              <a:ext cx="699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140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725673" y="1814862"/>
            <a:ext cx="1487815" cy="2157115"/>
            <a:chOff x="2694053" y="1552575"/>
            <a:chExt cx="1487815" cy="2157115"/>
          </a:xfrm>
        </p:grpSpPr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4053" y="1552575"/>
              <a:ext cx="1487815" cy="1114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2744431" y="3248025"/>
              <a:ext cx="9733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80-95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913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03" y="318754"/>
            <a:ext cx="7202456" cy="786926"/>
          </a:xfrm>
        </p:spPr>
        <p:txBody>
          <a:bodyPr/>
          <a:lstStyle/>
          <a:p>
            <a:r>
              <a:rPr lang="en-US" sz="3200" dirty="0"/>
              <a:t>Changing (</a:t>
            </a:r>
            <a:r>
              <a:rPr lang="en-US" sz="3200" dirty="0" err="1"/>
              <a:t>patho</a:t>
            </a:r>
            <a:r>
              <a:rPr lang="en-US" sz="3200" dirty="0"/>
              <a:t>)physiology</a:t>
            </a:r>
            <a:endParaRPr lang="en-GB" sz="3200" dirty="0"/>
          </a:p>
        </p:txBody>
      </p:sp>
      <p:pic>
        <p:nvPicPr>
          <p:cNvPr id="8" name="Tijdelijke aanduiding voor inhoud 10">
            <a:extLst>
              <a:ext uri="{FF2B5EF4-FFF2-40B4-BE49-F238E27FC236}">
                <a16:creationId xmlns:a16="http://schemas.microsoft.com/office/drawing/2014/main" id="{F94EBFC4-6C1B-4656-AEFC-E72073E5C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89617" y="1917696"/>
            <a:ext cx="6201640" cy="2114845"/>
          </a:xfrm>
          <a:prstGeom prst="rect">
            <a:avLst/>
          </a:prstGeom>
        </p:spPr>
      </p:pic>
      <p:sp>
        <p:nvSpPr>
          <p:cNvPr id="9" name="Vermenigvuldigingsteken 11">
            <a:extLst>
              <a:ext uri="{FF2B5EF4-FFF2-40B4-BE49-F238E27FC236}">
                <a16:creationId xmlns:a16="http://schemas.microsoft.com/office/drawing/2014/main" id="{EB4693C9-C075-46CA-ABF4-38376306ABCB}"/>
              </a:ext>
            </a:extLst>
          </p:cNvPr>
          <p:cNvSpPr/>
          <p:nvPr/>
        </p:nvSpPr>
        <p:spPr bwMode="auto">
          <a:xfrm>
            <a:off x="1489617" y="3845336"/>
            <a:ext cx="1285875" cy="1476523"/>
          </a:xfrm>
          <a:prstGeom prst="mathMultiply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pic>
        <p:nvPicPr>
          <p:cNvPr id="10" name="Afbeelding 12">
            <a:extLst>
              <a:ext uri="{FF2B5EF4-FFF2-40B4-BE49-F238E27FC236}">
                <a16:creationId xmlns:a16="http://schemas.microsoft.com/office/drawing/2014/main" id="{BA416713-3BBA-4BA8-AA6E-F6F1C67AB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7" y="1003180"/>
            <a:ext cx="3506065" cy="2240990"/>
          </a:xfrm>
          <a:prstGeom prst="rect">
            <a:avLst/>
          </a:prstGeom>
        </p:spPr>
      </p:pic>
      <p:sp>
        <p:nvSpPr>
          <p:cNvPr id="11" name="Pijl: rechts 13">
            <a:extLst>
              <a:ext uri="{FF2B5EF4-FFF2-40B4-BE49-F238E27FC236}">
                <a16:creationId xmlns:a16="http://schemas.microsoft.com/office/drawing/2014/main" id="{957C0F7C-8500-4BAA-B958-EC05C2FB2137}"/>
              </a:ext>
            </a:extLst>
          </p:cNvPr>
          <p:cNvSpPr/>
          <p:nvPr/>
        </p:nvSpPr>
        <p:spPr bwMode="auto">
          <a:xfrm>
            <a:off x="3826573" y="1289456"/>
            <a:ext cx="1291166" cy="553017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Times" charset="0"/>
              <a:ea typeface="ＭＳ Ｐゴシック" charset="0"/>
            </a:endParaRPr>
          </a:p>
        </p:txBody>
      </p:sp>
      <p:pic>
        <p:nvPicPr>
          <p:cNvPr id="13" name="Picture 6" descr="Afbeeldingsresultaat voor frank starling curve">
            <a:extLst>
              <a:ext uri="{FF2B5EF4-FFF2-40B4-BE49-F238E27FC236}">
                <a16:creationId xmlns:a16="http://schemas.microsoft.com/office/drawing/2014/main" id="{C8D7B69F-FC9D-40DD-B2D7-736C7CB55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706" y="2743848"/>
            <a:ext cx="2472924" cy="228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5513670" y="886656"/>
            <a:ext cx="3181598" cy="1828800"/>
            <a:chOff x="5513670" y="1003296"/>
            <a:chExt cx="3181598" cy="1828800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3670" y="1003296"/>
              <a:ext cx="2495550" cy="182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Up Arrow 3"/>
            <p:cNvSpPr/>
            <p:nvPr/>
          </p:nvSpPr>
          <p:spPr bwMode="auto">
            <a:xfrm>
              <a:off x="8102354" y="1202267"/>
              <a:ext cx="592914" cy="1397000"/>
            </a:xfrm>
            <a:prstGeom prst="upArrow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ＭＳ Ｐゴシック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422760" y="3563009"/>
            <a:ext cx="133722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99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Afterload</a:t>
            </a:r>
          </a:p>
          <a:p>
            <a:r>
              <a:rPr lang="en-US" sz="1400" b="1" dirty="0" err="1">
                <a:solidFill>
                  <a:srgbClr val="99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Contractiliteit</a:t>
            </a:r>
            <a:endParaRPr lang="en-US" sz="1400" b="1" dirty="0">
              <a:solidFill>
                <a:srgbClr val="99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rgbClr val="99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Preload</a:t>
            </a:r>
            <a:endParaRPr lang="en-GB" sz="1400" b="1" dirty="0">
              <a:solidFill>
                <a:srgbClr val="99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Vermenigvuldigingsteken 11">
            <a:extLst>
              <a:ext uri="{FF2B5EF4-FFF2-40B4-BE49-F238E27FC236}">
                <a16:creationId xmlns:a16="http://schemas.microsoft.com/office/drawing/2014/main" id="{EB4693C9-C075-46CA-ABF4-38376306ABCB}"/>
              </a:ext>
            </a:extLst>
          </p:cNvPr>
          <p:cNvSpPr/>
          <p:nvPr/>
        </p:nvSpPr>
        <p:spPr bwMode="auto">
          <a:xfrm>
            <a:off x="6274859" y="3940662"/>
            <a:ext cx="1285875" cy="1476523"/>
          </a:xfrm>
          <a:prstGeom prst="mathMultiply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17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59" y="1540230"/>
            <a:ext cx="2751871" cy="207007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defTabSz="914400"/>
            <a:r>
              <a:rPr lang="en-US" sz="3700" kern="1200" dirty="0">
                <a:latin typeface="+mj-lt"/>
                <a:ea typeface="+mj-ea"/>
                <a:cs typeface="+mj-cs"/>
              </a:rPr>
              <a:t>Take home messages Sepsis in 70+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67930" y="601399"/>
            <a:ext cx="3979563" cy="39229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>
                <a:solidFill>
                  <a:srgbClr val="000000"/>
                </a:solidFill>
                <a:latin typeface="+mn-lt"/>
                <a:ea typeface="+mn-ea"/>
              </a:rPr>
              <a:t>1. You will miss it because: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>
                <a:solidFill>
                  <a:srgbClr val="000000"/>
                </a:solidFill>
                <a:latin typeface="+mn-lt"/>
                <a:ea typeface="+mn-ea"/>
              </a:rPr>
              <a:t>    </a:t>
            </a:r>
            <a:r>
              <a:rPr lang="en-US" sz="1800">
                <a:solidFill>
                  <a:srgbClr val="000000"/>
                </a:solidFill>
                <a:latin typeface="+mn-lt"/>
                <a:ea typeface="+mn-ea"/>
              </a:rPr>
              <a:t>-Atypical patient presentations (i.e. falls, syncope…)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rgbClr val="000000"/>
                </a:solidFill>
                <a:latin typeface="+mn-lt"/>
                <a:ea typeface="+mn-ea"/>
              </a:rPr>
              <a:t>    -Normal vital signs are not normal 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rgbClr val="000000"/>
                </a:solidFill>
                <a:latin typeface="+mn-lt"/>
                <a:ea typeface="+mn-ea"/>
              </a:rPr>
              <a:t>    -Most used scores do not work in older patient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>
              <a:solidFill>
                <a:srgbClr val="000000"/>
              </a:solidFill>
              <a:latin typeface="+mn-lt"/>
              <a:ea typeface="+mn-ea"/>
            </a:endParaRP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>
                <a:solidFill>
                  <a:srgbClr val="000000"/>
                </a:solidFill>
                <a:latin typeface="+mn-lt"/>
                <a:ea typeface="+mn-ea"/>
              </a:rPr>
              <a:t>2. You will undertreat it because: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>
                <a:solidFill>
                  <a:srgbClr val="000000"/>
                </a:solidFill>
                <a:latin typeface="+mn-lt"/>
                <a:ea typeface="+mn-ea"/>
              </a:rPr>
              <a:t>    </a:t>
            </a:r>
            <a:r>
              <a:rPr lang="en-US" sz="1800">
                <a:solidFill>
                  <a:srgbClr val="000000"/>
                </a:solidFill>
                <a:latin typeface="+mn-lt"/>
                <a:ea typeface="+mn-ea"/>
              </a:rPr>
              <a:t>-Undertriage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rgbClr val="000000"/>
                </a:solidFill>
                <a:latin typeface="+mn-lt"/>
                <a:ea typeface="+mn-ea"/>
              </a:rPr>
              <a:t>    -You are scared to administer fluids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>
              <a:solidFill>
                <a:srgbClr val="00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6346213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728</Words>
  <Application>Microsoft Macintosh PowerPoint</Application>
  <PresentationFormat>On-screen Show (16:9)</PresentationFormat>
  <Paragraphs>127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</vt:lpstr>
      <vt:lpstr>Times New Roman</vt:lpstr>
      <vt:lpstr>Gallery</vt:lpstr>
      <vt:lpstr> SEPSIS Mrs Johnson  ...and her daughter </vt:lpstr>
      <vt:lpstr>Meet Mrs Johnson…</vt:lpstr>
      <vt:lpstr>Medical information Mrs Johnson…</vt:lpstr>
      <vt:lpstr>Vital signs at triage Mrs Johnson…</vt:lpstr>
      <vt:lpstr>Now it’s your turn…</vt:lpstr>
      <vt:lpstr>PowerPoint Presentation</vt:lpstr>
      <vt:lpstr>Non-specific complaints (Feeling unwell)</vt:lpstr>
      <vt:lpstr>Risk stratification</vt:lpstr>
      <vt:lpstr>'Normal’ vital signs change with age</vt:lpstr>
      <vt:lpstr>Changing (patho)physiology</vt:lpstr>
      <vt:lpstr>Take home messages Sepsis in 70+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Mrs Johnson  ...and her daughter </dc:title>
  <dc:creator>SHANE O'HANLON</dc:creator>
  <cp:lastModifiedBy>James van Oppen</cp:lastModifiedBy>
  <cp:revision>7</cp:revision>
  <dcterms:created xsi:type="dcterms:W3CDTF">2020-02-27T13:59:41Z</dcterms:created>
  <dcterms:modified xsi:type="dcterms:W3CDTF">2025-09-27T06:28:33Z</dcterms:modified>
</cp:coreProperties>
</file>