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1.jpeg" ContentType="image/jpe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 b="def" i="def"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 b="def" i="def"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 b="def" i="def"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2" name="Shape 9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</Relationships>
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</Relationships>
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</Relationships>
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</Relationships>
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</Relationships>
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</Relationships>
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</Relationships>

</file>

<file path=ppt/notesSlides/_rels/notesSlide9.xml.rels><?xml version="1.0" encoding="UTF-8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</Relationships>

</file>

<file path=ppt/notesSlides/_rels/notesSlide10.xml.rels><?xml version="1.0" encoding="UTF-8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</Relationships>

</file>

<file path=ppt/notesSlides/_rels/notesSlide11.xml.rels><?xml version="1.0" encoding="UTF-8"?>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</Relationships>

</file>

<file path=ppt/notesSlides/_rels/notesSlide12.xml.rels><?xml version="1.0" encoding="UTF-8"?>
<Relationships xmlns="http://schemas.openxmlformats.org/package/2006/relationships"><Relationship Id="rId1" Type="http://schemas.openxmlformats.org/officeDocument/2006/relationships/slide" Target="../slides/slide14.xml"/><Relationship Id="rId2" Type="http://schemas.openxmlformats.org/officeDocument/2006/relationships/notesMaster" Target="../notesMasters/notesMaster1.xml"/></Relationships>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3" name="Shape 123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Importance and comfort</a:t>
            </a:r>
          </a:p>
          <a:p>
            <a:pPr/>
          </a:p>
          <a:p>
            <a:pPr/>
            <a:r>
              <a:t>Identify pain</a:t>
            </a:r>
          </a:p>
          <a:p>
            <a:pPr/>
            <a:r>
              <a:t>Rate it</a:t>
            </a:r>
          </a:p>
          <a:p>
            <a:pPr/>
            <a:r>
              <a:t>Approach and options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9" name="Shape 159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Co-codamol - paracetamol codeine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3" name="Shape 213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Normal pain assessment</a:t>
            </a:r>
          </a:p>
          <a:p>
            <a:pPr/>
          </a:p>
          <a:p>
            <a:pPr/>
            <a:r>
              <a:t>Scales / Scores</a:t>
            </a:r>
          </a:p>
          <a:p>
            <a:pPr/>
            <a:r>
              <a:t>1-10 NRS</a:t>
            </a:r>
          </a:p>
          <a:p>
            <a:pPr/>
            <a:r>
              <a:t>Cognitive impairment</a:t>
            </a:r>
          </a:p>
          <a:p>
            <a:pPr/>
            <a:r>
              <a:t>VAS - smiley faces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Shape 243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4" name="Shape 244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PAINAD - developed in the USA - behavioural score. Useful for triage -</a:t>
            </a:r>
          </a:p>
          <a:p>
            <a:pPr/>
            <a:r>
              <a:t>Abbey pain score - also behavioural score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hape 247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Shape 248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Cancer / AAA / medical concerns,…</a:t>
            </a:r>
          </a:p>
          <a:p>
            <a:pPr/>
          </a:p>
          <a:p>
            <a:pPr/>
            <a:r>
              <a:t>Weight based dosing</a:t>
            </a:r>
          </a:p>
          <a:p>
            <a:pPr/>
            <a:r>
              <a:t>Constipation</a:t>
            </a:r>
          </a:p>
          <a:p>
            <a:pPr/>
            <a:r>
              <a:t>Delirium</a:t>
            </a:r>
          </a:p>
          <a:p>
            <a:pPr/>
            <a:r>
              <a:t>Social setting: New carers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Shape 252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3" name="Shape 253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Weight based dosing - Paracetamol</a:t>
            </a:r>
          </a:p>
          <a:p>
            <a:pPr/>
            <a:r>
              <a:t>Think about Weight based dosing - lots medications not licensed &lt;50Kg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8" name="Shape 258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“Observation unit” / Short stay unit</a:t>
            </a:r>
          </a:p>
          <a:p>
            <a:pPr/>
            <a:r>
              <a:t>Pain control and functional assessment</a:t>
            </a:r>
          </a:p>
          <a:p>
            <a:pPr/>
            <a:r>
              <a:t>Constipation - enema and oral laxatives</a:t>
            </a:r>
          </a:p>
          <a:p>
            <a:pPr/>
          </a:p>
          <a:p>
            <a:pPr/>
            <a:r>
              <a:t>Topical NSAIDs - should be well tolerated in CKD, just need to be monitored</a:t>
            </a:r>
          </a:p>
          <a:p>
            <a:pPr/>
            <a:r>
              <a:t>Bracing - difficult in low weight, what you are achieving (if mobilising without, not shown benefit to reduce pain)</a:t>
            </a:r>
          </a:p>
          <a:p>
            <a:pPr/>
            <a:r>
              <a:t>Consider: NSAIDs; opiate sparing / margin ; neuropathic pain meds. Joint injection, knee replacement…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3" name="Shape 263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What special nighttime medication</a:t>
            </a:r>
          </a:p>
          <a:p>
            <a:pPr/>
            <a:r>
              <a:t>sleeping tablet - falls risk</a:t>
            </a:r>
          </a:p>
          <a:p>
            <a:pPr/>
            <a:r>
              <a:t>amitriptyline</a:t>
            </a:r>
          </a:p>
          <a:p>
            <a:pPr/>
            <a:r>
              <a:t>lots of people can be on atypical medications</a:t>
            </a:r>
          </a:p>
          <a:p>
            <a:pPr/>
            <a:r>
              <a:t>If the pain is bad enough, they can have tried anything - Worth bearing in mind side effects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Shape 292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3" name="Shape 293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SSRI - widely used, minimal evidence in neuropathic pain</a:t>
            </a:r>
          </a:p>
          <a:p>
            <a:pPr/>
          </a:p>
          <a:p>
            <a:pPr/>
            <a:r>
              <a:t>topical NSAIDs - less systemic effects</a:t>
            </a:r>
          </a:p>
          <a:p>
            <a:pPr/>
            <a:r>
              <a:t>reduce spasm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Shape 319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0" name="Shape 320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We have the pain and constipation managed, temporarily we have a plan. Not all referrals need to happen from ED - consider from community…</a:t>
            </a:r>
          </a:p>
          <a:p>
            <a:pPr/>
            <a:r>
              <a:t>Social prescription - keeping mobile.</a:t>
            </a:r>
          </a:p>
          <a:p>
            <a:pPr/>
            <a:r>
              <a:t>Pain team</a:t>
            </a:r>
          </a:p>
          <a:p>
            <a:pPr/>
            <a:r>
              <a:t>MDT - Physiotherapy, geriatric falls clinic, OT. GP. Acupuncture. CBT. </a:t>
            </a:r>
          </a:p>
          <a:p>
            <a:pPr/>
            <a:r>
              <a:t>What do you have in your own countries?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Shape 340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1" name="Shape 341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Buprenorphine - The patch check before considering opiates</a:t>
            </a:r>
          </a:p>
          <a:p>
            <a:pPr/>
            <a:r>
              <a:t>Any other modes you would consider</a:t>
            </a:r>
          </a:p>
          <a:p>
            <a:pPr/>
            <a:r>
              <a:t>Acute pain - block - ED / anaesthesia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hape 371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72" name="Shape 372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50% &gt; 65 have pain, 45-83% of patients in care have at least one painful problem</a:t>
            </a:r>
          </a:p>
          <a:p>
            <a:pPr/>
            <a:r>
              <a:t>Assessing pain can be difficult, especially in patients with a cognitive or communication impairment (pain body map, numeric rating scale, pain thermometer, abbey pain scale)</a:t>
            </a:r>
          </a:p>
          <a:p>
            <a:pPr/>
            <a:r>
              <a:t>Most patients will present with nociceptive pain secondary to osteoarthritis, soft tissue pain and visceral pathology</a:t>
            </a:r>
          </a:p>
          <a:p>
            <a:pPr/>
            <a:r>
              <a:t>Detecting neuropathic pain is essential as management differs</a:t>
            </a:r>
          </a:p>
          <a:p>
            <a:pPr/>
            <a:r>
              <a:t>Attempt non-pharmacological treatments first (physio, acupuncture, CBT)</a:t>
            </a:r>
          </a:p>
          <a:p>
            <a:pPr/>
            <a:r>
              <a:t>Try to avoid opioids and opiates, start low and go slow (dose reduced by 25% in 60 year old, 50% 80 year old)</a:t>
            </a:r>
          </a:p>
          <a:p>
            <a:pPr/>
            <a:r>
              <a:t>Topical analgesics have lower systemic adverse effects</a:t>
            </a:r>
          </a:p>
          <a:p>
            <a:pPr/>
            <a:r>
              <a:t>Regular pain assessments are key</a:t>
            </a:r>
          </a:p>
          <a:p>
            <a:pPr/>
            <a:r>
              <a:t>If discharging with opiates give bowel protection</a:t>
            </a:r>
          </a:p>
        </p:txBody>
      </p:sp>
    </p:spTree>
  </p:cSld>
  <p:clrMapOvr>
    <a:masterClrMapping/>
  </p:clrMapOvr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30" name="Body Level One…"/>
          <p:cNvSpPr txBox="1"/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9" name="Body Level One…"/>
          <p:cNvSpPr txBox="1"/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/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b="1" sz="2400"/>
            </a:lvl1pPr>
            <a:lvl2pPr marL="0" indent="457200">
              <a:buSzTx/>
              <a:buFontTx/>
              <a:buNone/>
              <a:defRPr b="1" sz="2400"/>
            </a:lvl2pPr>
            <a:lvl3pPr marL="0" indent="914400">
              <a:buSzTx/>
              <a:buFontTx/>
              <a:buNone/>
              <a:defRPr b="1" sz="2400"/>
            </a:lvl3pPr>
            <a:lvl4pPr marL="0" indent="1371600">
              <a:buSzTx/>
              <a:buFontTx/>
              <a:buNone/>
              <a:defRPr b="1" sz="2400"/>
            </a:lvl4pPr>
            <a:lvl5pPr marL="0" indent="1828800">
              <a:buSzTx/>
              <a:buFontTx/>
              <a:buNone/>
              <a:defRPr b="1" sz="2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/>
          <p:nvPr>
            <p:ph type="body" sz="quarter" idx="2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b="1" sz="2400"/>
            </a:pPr>
          </a:p>
        </p:txBody>
      </p:sp>
      <p:sp>
        <p:nvSpPr>
          <p:cNvPr id="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/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/>
            <a:r>
              <a:t>Title Text</a:t>
            </a:r>
          </a:p>
        </p:txBody>
      </p:sp>
      <p:sp>
        <p:nvSpPr>
          <p:cNvPr id="73" name="Body Level One…"/>
          <p:cNvSpPr txBox="1"/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/>
          <p:nvPr>
            <p:ph type="body" sz="quarter" idx="2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</a:p>
        </p:txBody>
      </p:sp>
      <p:sp>
        <p:nvSpPr>
          <p:cNvPr id="7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/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/>
            <a:r>
              <a:t>Title Text</a:t>
            </a:r>
          </a:p>
        </p:txBody>
      </p:sp>
      <p:sp>
        <p:nvSpPr>
          <p:cNvPr id="83" name="Picture Placeholder 2"/>
          <p:cNvSpPr/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84" name="Body Level One…"/>
          <p:cNvSpPr txBox="1"/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 xmlns:p14="http://schemas.microsoft.com/office/powerpoint/2010/main" spd="med" advClick="1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1.tif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 20"/>
          <p:cNvSpPr/>
          <p:nvPr/>
        </p:nvSpPr>
        <p:spPr>
          <a:xfrm>
            <a:off x="-1" y="0"/>
            <a:ext cx="12191697" cy="685800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grpSp>
        <p:nvGrpSpPr>
          <p:cNvPr id="114" name="Group 22"/>
          <p:cNvGrpSpPr/>
          <p:nvPr/>
        </p:nvGrpSpPr>
        <p:grpSpPr>
          <a:xfrm>
            <a:off x="-1062" y="-6705"/>
            <a:ext cx="12187239" cy="6871128"/>
            <a:chOff x="0" y="0"/>
            <a:chExt cx="12187238" cy="6871127"/>
          </a:xfrm>
        </p:grpSpPr>
        <p:sp>
          <p:nvSpPr>
            <p:cNvPr id="95" name="Freeform 5"/>
            <p:cNvSpPr/>
            <p:nvPr/>
          </p:nvSpPr>
          <p:spPr>
            <a:xfrm>
              <a:off x="213200" y="1390795"/>
              <a:ext cx="8302435" cy="54803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83" h="21239" fill="norm" stroke="1" extrusionOk="0">
                  <a:moveTo>
                    <a:pt x="17363" y="21239"/>
                  </a:moveTo>
                  <a:cubicBezTo>
                    <a:pt x="20394" y="16786"/>
                    <a:pt x="16526" y="9118"/>
                    <a:pt x="14554" y="5810"/>
                  </a:cubicBezTo>
                  <a:cubicBezTo>
                    <a:pt x="12742" y="2780"/>
                    <a:pt x="10442" y="434"/>
                    <a:pt x="7909" y="46"/>
                  </a:cubicBezTo>
                  <a:cubicBezTo>
                    <a:pt x="5376" y="-361"/>
                    <a:pt x="2408" y="2004"/>
                    <a:pt x="903" y="5515"/>
                  </a:cubicBezTo>
                  <a:cubicBezTo>
                    <a:pt x="-1206" y="10467"/>
                    <a:pt x="744" y="17470"/>
                    <a:pt x="3023" y="21165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96" name="Freeform 6"/>
            <p:cNvSpPr/>
            <p:nvPr/>
          </p:nvSpPr>
          <p:spPr>
            <a:xfrm>
              <a:off x="1165425" y="2209625"/>
              <a:ext cx="6473905" cy="4656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4" h="20744" fill="norm" stroke="1" extrusionOk="0">
                  <a:moveTo>
                    <a:pt x="12846" y="20723"/>
                  </a:moveTo>
                  <a:cubicBezTo>
                    <a:pt x="15607" y="19767"/>
                    <a:pt x="20153" y="17346"/>
                    <a:pt x="18675" y="11717"/>
                  </a:cubicBezTo>
                  <a:cubicBezTo>
                    <a:pt x="17294" y="6450"/>
                    <a:pt x="13069" y="1502"/>
                    <a:pt x="9458" y="270"/>
                  </a:cubicBezTo>
                  <a:cubicBezTo>
                    <a:pt x="6153" y="-856"/>
                    <a:pt x="2388" y="1629"/>
                    <a:pt x="645" y="6132"/>
                  </a:cubicBezTo>
                  <a:cubicBezTo>
                    <a:pt x="-1447" y="11548"/>
                    <a:pt x="1942" y="18493"/>
                    <a:pt x="5205" y="20744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97" name="Freeform 7"/>
            <p:cNvSpPr/>
            <p:nvPr/>
          </p:nvSpPr>
          <p:spPr>
            <a:xfrm>
              <a:off x="771885" y="1903918"/>
              <a:ext cx="7299250" cy="49672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20" h="21106" fill="norm" stroke="1" extrusionOk="0">
                  <a:moveTo>
                    <a:pt x="15265" y="21106"/>
                  </a:moveTo>
                  <a:cubicBezTo>
                    <a:pt x="16723" y="20255"/>
                    <a:pt x="18451" y="18999"/>
                    <a:pt x="19244" y="16729"/>
                  </a:cubicBezTo>
                  <a:cubicBezTo>
                    <a:pt x="20204" y="13994"/>
                    <a:pt x="19155" y="11157"/>
                    <a:pt x="18016" y="9050"/>
                  </a:cubicBezTo>
                  <a:cubicBezTo>
                    <a:pt x="15700" y="4734"/>
                    <a:pt x="12475" y="762"/>
                    <a:pt x="8815" y="73"/>
                  </a:cubicBezTo>
                  <a:cubicBezTo>
                    <a:pt x="5757" y="-494"/>
                    <a:pt x="2660" y="2302"/>
                    <a:pt x="920" y="6253"/>
                  </a:cubicBezTo>
                  <a:cubicBezTo>
                    <a:pt x="-1396" y="11501"/>
                    <a:pt x="1048" y="17884"/>
                    <a:pt x="3978" y="21106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98" name="Freeform 8"/>
            <p:cNvSpPr/>
            <p:nvPr/>
          </p:nvSpPr>
          <p:spPr>
            <a:xfrm>
              <a:off x="0" y="784329"/>
              <a:ext cx="9467530" cy="6086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788" h="20796" fill="norm" stroke="1" extrusionOk="0">
                  <a:moveTo>
                    <a:pt x="18635" y="20796"/>
                  </a:moveTo>
                  <a:cubicBezTo>
                    <a:pt x="21600" y="16219"/>
                    <a:pt x="18158" y="10240"/>
                    <a:pt x="16008" y="6901"/>
                  </a:cubicBezTo>
                  <a:cubicBezTo>
                    <a:pt x="13989" y="3773"/>
                    <a:pt x="11531" y="1086"/>
                    <a:pt x="8755" y="222"/>
                  </a:cubicBezTo>
                  <a:cubicBezTo>
                    <a:pt x="5422" y="-804"/>
                    <a:pt x="2129" y="1819"/>
                    <a:pt x="0" y="6086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99" name="Freeform 9"/>
            <p:cNvSpPr/>
            <p:nvPr/>
          </p:nvSpPr>
          <p:spPr>
            <a:xfrm>
              <a:off x="4762" y="6185456"/>
              <a:ext cx="504826" cy="6815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132" y="8157"/>
                    <a:pt x="14264" y="15256"/>
                    <a:pt x="21600" y="21600"/>
                  </a:cubicBezTo>
                </a:path>
              </a:pathLst>
            </a:custGeom>
            <a:noFill/>
            <a:ln w="4763" cap="flat">
              <a:solidFill>
                <a:srgbClr val="000000">
                  <a:alpha val="20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00" name="Freeform 10"/>
            <p:cNvSpPr/>
            <p:nvPr/>
          </p:nvSpPr>
          <p:spPr>
            <a:xfrm>
              <a:off x="0" y="237459"/>
              <a:ext cx="10308865" cy="6633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75" h="20695" fill="norm" stroke="1" extrusionOk="0">
                  <a:moveTo>
                    <a:pt x="18967" y="20695"/>
                  </a:moveTo>
                  <a:cubicBezTo>
                    <a:pt x="21600" y="16247"/>
                    <a:pt x="18995" y="11308"/>
                    <a:pt x="16807" y="8035"/>
                  </a:cubicBezTo>
                  <a:cubicBezTo>
                    <a:pt x="14545" y="4674"/>
                    <a:pt x="11885" y="1758"/>
                    <a:pt x="8862" y="538"/>
                  </a:cubicBezTo>
                  <a:cubicBezTo>
                    <a:pt x="5303" y="-905"/>
                    <a:pt x="2707" y="597"/>
                    <a:pt x="0" y="4540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01" name="Freeform 11"/>
            <p:cNvSpPr/>
            <p:nvPr/>
          </p:nvSpPr>
          <p:spPr>
            <a:xfrm>
              <a:off x="5427662" y="4789"/>
              <a:ext cx="5338228" cy="6847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21" h="21600" fill="norm" stroke="1" extrusionOk="0">
                  <a:moveTo>
                    <a:pt x="19433" y="21600"/>
                  </a:moveTo>
                  <a:cubicBezTo>
                    <a:pt x="21600" y="16757"/>
                    <a:pt x="16058" y="11582"/>
                    <a:pt x="12594" y="8288"/>
                  </a:cubicBezTo>
                  <a:cubicBezTo>
                    <a:pt x="9041" y="4919"/>
                    <a:pt x="4867" y="1910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02" name="Freeform 12"/>
            <p:cNvSpPr/>
            <p:nvPr/>
          </p:nvSpPr>
          <p:spPr>
            <a:xfrm>
              <a:off x="0" y="4789"/>
              <a:ext cx="1057276" cy="614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789" y="5860"/>
                    <a:pt x="7395" y="13060"/>
                    <a:pt x="0" y="21600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03" name="Freeform 13"/>
            <p:cNvSpPr/>
            <p:nvPr/>
          </p:nvSpPr>
          <p:spPr>
            <a:xfrm>
              <a:off x="5822950" y="4789"/>
              <a:ext cx="5189203" cy="6866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58" h="21600" fill="norm" stroke="1" extrusionOk="0">
                  <a:moveTo>
                    <a:pt x="19631" y="21600"/>
                  </a:moveTo>
                  <a:cubicBezTo>
                    <a:pt x="21600" y="16860"/>
                    <a:pt x="16320" y="11955"/>
                    <a:pt x="12842" y="8655"/>
                  </a:cubicBezTo>
                  <a:cubicBezTo>
                    <a:pt x="9199" y="5220"/>
                    <a:pt x="4968" y="2115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04" name="Freeform 14"/>
            <p:cNvSpPr/>
            <p:nvPr/>
          </p:nvSpPr>
          <p:spPr>
            <a:xfrm>
              <a:off x="4761" y="0"/>
              <a:ext cx="595314" cy="352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688" y="6422"/>
                    <a:pt x="7430" y="13719"/>
                    <a:pt x="0" y="21600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05" name="Freeform 15"/>
            <p:cNvSpPr/>
            <p:nvPr/>
          </p:nvSpPr>
          <p:spPr>
            <a:xfrm>
              <a:off x="6013450" y="4789"/>
              <a:ext cx="5124325" cy="6866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34" h="21600" fill="norm" stroke="1" extrusionOk="0">
                  <a:moveTo>
                    <a:pt x="19749" y="21600"/>
                  </a:moveTo>
                  <a:cubicBezTo>
                    <a:pt x="21600" y="16845"/>
                    <a:pt x="16364" y="12015"/>
                    <a:pt x="12829" y="8700"/>
                  </a:cubicBezTo>
                  <a:cubicBezTo>
                    <a:pt x="9182" y="5280"/>
                    <a:pt x="4937" y="2175"/>
                    <a:pt x="0" y="0"/>
                  </a:cubicBezTo>
                </a:path>
              </a:pathLst>
            </a:custGeom>
            <a:noFill/>
            <a:ln w="12700" cap="flat">
              <a:solidFill>
                <a:srgbClr val="000000">
                  <a:alpha val="20000"/>
                </a:srgbClr>
              </a:solidFill>
              <a:prstDash val="dash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06" name="Freeform 16"/>
            <p:cNvSpPr/>
            <p:nvPr/>
          </p:nvSpPr>
          <p:spPr>
            <a:xfrm>
              <a:off x="0" y="4789"/>
              <a:ext cx="357189" cy="213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6720"/>
                    <a:pt x="7200" y="13920"/>
                    <a:pt x="0" y="21600"/>
                  </a:cubicBezTo>
                </a:path>
              </a:pathLst>
            </a:custGeom>
            <a:noFill/>
            <a:ln w="12700" cap="flat">
              <a:solidFill>
                <a:srgbClr val="000000">
                  <a:alpha val="20000"/>
                </a:srgbClr>
              </a:solidFill>
              <a:prstDash val="dash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07" name="Freeform 17"/>
            <p:cNvSpPr/>
            <p:nvPr/>
          </p:nvSpPr>
          <p:spPr>
            <a:xfrm>
              <a:off x="6211887" y="0"/>
              <a:ext cx="5129797" cy="68711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63" h="21600" fill="norm" stroke="1" extrusionOk="0">
                  <a:moveTo>
                    <a:pt x="19608" y="21600"/>
                  </a:moveTo>
                  <a:cubicBezTo>
                    <a:pt x="21600" y="16923"/>
                    <a:pt x="16610" y="12246"/>
                    <a:pt x="13128" y="8979"/>
                  </a:cubicBezTo>
                  <a:cubicBezTo>
                    <a:pt x="9366" y="5471"/>
                    <a:pt x="5028" y="2278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08" name="Freeform 18"/>
            <p:cNvSpPr/>
            <p:nvPr/>
          </p:nvSpPr>
          <p:spPr>
            <a:xfrm>
              <a:off x="6464300" y="4789"/>
              <a:ext cx="5053334" cy="6866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63" h="21600" fill="norm" stroke="1" extrusionOk="0">
                  <a:moveTo>
                    <a:pt x="19757" y="21600"/>
                  </a:moveTo>
                  <a:cubicBezTo>
                    <a:pt x="21600" y="16965"/>
                    <a:pt x="16775" y="12420"/>
                    <a:pt x="13260" y="9165"/>
                  </a:cubicBezTo>
                  <a:cubicBezTo>
                    <a:pt x="9461" y="5625"/>
                    <a:pt x="5091" y="2385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09" name="Freeform 19"/>
            <p:cNvSpPr/>
            <p:nvPr/>
          </p:nvSpPr>
          <p:spPr>
            <a:xfrm>
              <a:off x="6878636" y="4788"/>
              <a:ext cx="4842568" cy="6861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6" h="21600" fill="norm" stroke="1" extrusionOk="0">
                  <a:moveTo>
                    <a:pt x="20640" y="21600"/>
                  </a:moveTo>
                  <a:cubicBezTo>
                    <a:pt x="21600" y="16977"/>
                    <a:pt x="16843" y="12624"/>
                    <a:pt x="13229" y="9261"/>
                  </a:cubicBezTo>
                  <a:cubicBezTo>
                    <a:pt x="9432" y="5749"/>
                    <a:pt x="5063" y="2522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10" name="Freeform 20"/>
            <p:cNvSpPr/>
            <p:nvPr/>
          </p:nvSpPr>
          <p:spPr>
            <a:xfrm>
              <a:off x="8769350" y="4789"/>
              <a:ext cx="3417888" cy="2742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5042" y="13523"/>
                    <a:pt x="7822" y="6123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11" name="Freeform 21"/>
            <p:cNvSpPr/>
            <p:nvPr/>
          </p:nvSpPr>
          <p:spPr>
            <a:xfrm>
              <a:off x="9236075" y="9577"/>
              <a:ext cx="2951164" cy="2555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075" y="12654"/>
                    <a:pt x="6828" y="5561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12" name="Freeform 22"/>
            <p:cNvSpPr/>
            <p:nvPr/>
          </p:nvSpPr>
          <p:spPr>
            <a:xfrm>
              <a:off x="10021887" y="4789"/>
              <a:ext cx="2165351" cy="1358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63" y="6442"/>
                    <a:pt x="14622" y="13642"/>
                    <a:pt x="21600" y="21600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13" name="Freeform 23"/>
            <p:cNvSpPr/>
            <p:nvPr/>
          </p:nvSpPr>
          <p:spPr>
            <a:xfrm>
              <a:off x="11291887" y="4789"/>
              <a:ext cx="895351" cy="53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38" y="6943"/>
                    <a:pt x="14477" y="14079"/>
                    <a:pt x="21600" y="21600"/>
                  </a:cubicBezTo>
                </a:path>
              </a:pathLst>
            </a:custGeom>
            <a:noFill/>
            <a:ln w="9525" cap="flat">
              <a:solidFill>
                <a:srgbClr val="000000">
                  <a:alpha val="20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</p:grpSp>
      <p:sp>
        <p:nvSpPr>
          <p:cNvPr id="115" name="Rectangle 43"/>
          <p:cNvSpPr/>
          <p:nvPr/>
        </p:nvSpPr>
        <p:spPr>
          <a:xfrm>
            <a:off x="-2681" y="-6707"/>
            <a:ext cx="12194682" cy="4127712"/>
          </a:xfrm>
          <a:prstGeom prst="rect">
            <a:avLst/>
          </a:prstGeom>
          <a:solidFill>
            <a:srgbClr val="FFFFFF"/>
          </a:solidFill>
          <a:ln>
            <a:solidFill>
              <a:srgbClr val="000000">
                <a:alpha val="20000"/>
              </a:srgbClr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16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18979" y="1707201"/>
            <a:ext cx="11552981" cy="95312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19" name="Group 45"/>
          <p:cNvGrpSpPr/>
          <p:nvPr/>
        </p:nvGrpSpPr>
        <p:grpSpPr>
          <a:xfrm>
            <a:off x="1" y="4206292"/>
            <a:ext cx="12192755" cy="1771276"/>
            <a:chOff x="0" y="0"/>
            <a:chExt cx="12192754" cy="1771274"/>
          </a:xfrm>
        </p:grpSpPr>
        <p:sp>
          <p:nvSpPr>
            <p:cNvPr id="117" name="Isosceles Triangle 39"/>
            <p:cNvSpPr/>
            <p:nvPr/>
          </p:nvSpPr>
          <p:spPr>
            <a:xfrm rot="10800000">
              <a:off x="5892382" y="1420211"/>
              <a:ext cx="407234" cy="351064"/>
            </a:xfrm>
            <a:prstGeom prst="triangle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18" name="Rectangle 47"/>
            <p:cNvSpPr/>
            <p:nvPr/>
          </p:nvSpPr>
          <p:spPr>
            <a:xfrm>
              <a:off x="0" y="-1"/>
              <a:ext cx="12192755" cy="14202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</p:grpSp>
      <p:sp>
        <p:nvSpPr>
          <p:cNvPr id="120" name="Title 1"/>
          <p:cNvSpPr txBox="1"/>
          <p:nvPr>
            <p:ph type="ctrTitle"/>
          </p:nvPr>
        </p:nvSpPr>
        <p:spPr>
          <a:xfrm>
            <a:off x="1683981" y="4293387"/>
            <a:ext cx="8833657" cy="727749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rgbClr val="FFFFFE"/>
                </a:solidFill>
              </a:defRPr>
            </a:lvl1pPr>
          </a:lstStyle>
          <a:p>
            <a:pPr/>
            <a:r>
              <a:t>Pain in the older patient tabletop discussion</a:t>
            </a:r>
          </a:p>
        </p:txBody>
      </p:sp>
      <p:sp>
        <p:nvSpPr>
          <p:cNvPr id="121" name="Subtitle 2"/>
          <p:cNvSpPr txBox="1"/>
          <p:nvPr>
            <p:ph type="subTitle" sz="quarter" idx="1"/>
          </p:nvPr>
        </p:nvSpPr>
        <p:spPr>
          <a:xfrm>
            <a:off x="1683983" y="5021136"/>
            <a:ext cx="8833654" cy="522636"/>
          </a:xfrm>
          <a:prstGeom prst="rect">
            <a:avLst/>
          </a:prstGeom>
        </p:spPr>
        <p:txBody>
          <a:bodyPr/>
          <a:lstStyle/>
          <a:p>
            <a:pPr>
              <a:defRPr sz="1600">
                <a:solidFill>
                  <a:srgbClr val="FFFFFE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itle 1"/>
          <p:cNvSpPr txBox="1"/>
          <p:nvPr>
            <p:ph type="title"/>
          </p:nvPr>
        </p:nvSpPr>
        <p:spPr>
          <a:xfrm>
            <a:off x="648929" y="629265"/>
            <a:ext cx="3505495" cy="1622323"/>
          </a:xfrm>
          <a:prstGeom prst="rect">
            <a:avLst/>
          </a:prstGeom>
        </p:spPr>
        <p:txBody>
          <a:bodyPr/>
          <a:lstStyle/>
          <a:p>
            <a:pPr>
              <a:defRPr i="1">
                <a:latin typeface="+mn-lt"/>
                <a:ea typeface="+mn-ea"/>
                <a:cs typeface="+mn-cs"/>
                <a:sym typeface="Calibri"/>
              </a:defRPr>
            </a:pPr>
            <a:r>
              <a:t>Edna Jones</a:t>
            </a:r>
            <a:br/>
          </a:p>
        </p:txBody>
      </p:sp>
      <p:sp>
        <p:nvSpPr>
          <p:cNvPr id="126" name="Content Placeholder 2"/>
          <p:cNvSpPr txBox="1"/>
          <p:nvPr>
            <p:ph type="body" sz="quarter" idx="1"/>
          </p:nvPr>
        </p:nvSpPr>
        <p:spPr>
          <a:xfrm>
            <a:off x="648930" y="2438400"/>
            <a:ext cx="3505496" cy="3785419"/>
          </a:xfrm>
          <a:prstGeom prst="rect">
            <a:avLst/>
          </a:prstGeom>
        </p:spPr>
        <p:txBody>
          <a:bodyPr/>
          <a:lstStyle/>
          <a:p>
            <a:pPr>
              <a:defRPr b="1" i="1" sz="2000"/>
            </a:pPr>
            <a:r>
              <a:t>Age:</a:t>
            </a:r>
            <a:r>
              <a:rPr b="0"/>
              <a:t> 79</a:t>
            </a:r>
          </a:p>
          <a:p>
            <a:pPr>
              <a:defRPr b="1" i="1" sz="2000"/>
            </a:pPr>
            <a:r>
              <a:t>Presenting complaint:</a:t>
            </a:r>
            <a:r>
              <a:rPr b="0"/>
              <a:t> lower back pain, nausea, abdominal distention</a:t>
            </a:r>
          </a:p>
        </p:txBody>
      </p:sp>
      <p:sp>
        <p:nvSpPr>
          <p:cNvPr id="127" name="Rectangle 1030"/>
          <p:cNvSpPr/>
          <p:nvPr/>
        </p:nvSpPr>
        <p:spPr>
          <a:xfrm>
            <a:off x="4639055" y="0"/>
            <a:ext cx="7552944" cy="6858000"/>
          </a:xfrm>
          <a:prstGeom prst="rect">
            <a:avLst/>
          </a:prstGeom>
          <a:solidFill>
            <a:srgbClr val="C8CACA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28" name="Rounded Rectangle 9"/>
          <p:cNvSpPr/>
          <p:nvPr/>
        </p:nvSpPr>
        <p:spPr>
          <a:xfrm>
            <a:off x="5123688" y="557783"/>
            <a:ext cx="6584099" cy="573918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>
            <a:solidFill>
              <a:srgbClr val="C8CACA"/>
            </a:solidFill>
            <a:miter/>
          </a:ln>
          <a:effectLst>
            <a:outerShdw sx="100000" sy="100000" kx="0" ky="0" algn="b" rotWithShape="0" blurRad="63500" dist="19050" dir="5400000">
              <a:srgbClr val="000000">
                <a:alpha val="63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29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05861" y="1017246"/>
            <a:ext cx="6019332" cy="482026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Rectangle 22"/>
          <p:cNvSpPr/>
          <p:nvPr/>
        </p:nvSpPr>
        <p:spPr>
          <a:xfrm>
            <a:off x="-1" y="0"/>
            <a:ext cx="12188954" cy="685800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grpSp>
        <p:nvGrpSpPr>
          <p:cNvPr id="153" name="Group 24"/>
          <p:cNvGrpSpPr/>
          <p:nvPr/>
        </p:nvGrpSpPr>
        <p:grpSpPr>
          <a:xfrm>
            <a:off x="4762" y="0"/>
            <a:ext cx="12161840" cy="6853239"/>
            <a:chOff x="0" y="0"/>
            <a:chExt cx="12161838" cy="6853238"/>
          </a:xfrm>
        </p:grpSpPr>
        <p:sp>
          <p:nvSpPr>
            <p:cNvPr id="132" name="Freeform 5"/>
            <p:cNvSpPr/>
            <p:nvPr/>
          </p:nvSpPr>
          <p:spPr>
            <a:xfrm>
              <a:off x="2406230" y="0"/>
              <a:ext cx="2757909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23" h="21600" fill="norm" stroke="1" extrusionOk="0">
                  <a:moveTo>
                    <a:pt x="15423" y="0"/>
                  </a:moveTo>
                  <a:cubicBezTo>
                    <a:pt x="2617" y="3315"/>
                    <a:pt x="-6177" y="15585"/>
                    <a:pt x="538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33" name="Freeform 6"/>
            <p:cNvSpPr/>
            <p:nvPr/>
          </p:nvSpPr>
          <p:spPr>
            <a:xfrm>
              <a:off x="10621962" y="9525"/>
              <a:ext cx="1539876" cy="555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867" y="11815"/>
                    <a:pt x="7133" y="5169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34" name="Freeform 7"/>
            <p:cNvSpPr/>
            <p:nvPr/>
          </p:nvSpPr>
          <p:spPr>
            <a:xfrm>
              <a:off x="10242550" y="5013325"/>
              <a:ext cx="1919289" cy="18303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806" y="15260"/>
                    <a:pt x="15238" y="7967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35" name="Freeform 8"/>
            <p:cNvSpPr/>
            <p:nvPr/>
          </p:nvSpPr>
          <p:spPr>
            <a:xfrm>
              <a:off x="2159639" y="0"/>
              <a:ext cx="2633024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69" h="21600" fill="norm" stroke="1" extrusionOk="0">
                  <a:moveTo>
                    <a:pt x="15469" y="0"/>
                  </a:moveTo>
                  <a:cubicBezTo>
                    <a:pt x="2576" y="3600"/>
                    <a:pt x="-6131" y="15510"/>
                    <a:pt x="5339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36" name="Freeform 9"/>
            <p:cNvSpPr/>
            <p:nvPr/>
          </p:nvSpPr>
          <p:spPr>
            <a:xfrm>
              <a:off x="11198225" y="9525"/>
              <a:ext cx="963613" cy="366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684" y="12904"/>
                    <a:pt x="7235" y="5891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37" name="Freeform 10"/>
            <p:cNvSpPr/>
            <p:nvPr/>
          </p:nvSpPr>
          <p:spPr>
            <a:xfrm>
              <a:off x="10490200" y="5275263"/>
              <a:ext cx="1666875" cy="15779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92" y="15094"/>
                    <a:pt x="15077" y="7872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38" name="Freeform 11"/>
            <p:cNvSpPr/>
            <p:nvPr/>
          </p:nvSpPr>
          <p:spPr>
            <a:xfrm>
              <a:off x="2023292" y="0"/>
              <a:ext cx="259474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78" h="21600" fill="norm" stroke="1" extrusionOk="0">
                  <a:moveTo>
                    <a:pt x="15478" y="0"/>
                  </a:moveTo>
                  <a:cubicBezTo>
                    <a:pt x="2609" y="3675"/>
                    <a:pt x="-6122" y="15495"/>
                    <a:pt x="5302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39" name="Freeform 12"/>
            <p:cNvSpPr/>
            <p:nvPr/>
          </p:nvSpPr>
          <p:spPr>
            <a:xfrm>
              <a:off x="11496675" y="9525"/>
              <a:ext cx="665163" cy="2571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657" y="13600"/>
                    <a:pt x="7406" y="6400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40" name="Freeform 13"/>
            <p:cNvSpPr/>
            <p:nvPr/>
          </p:nvSpPr>
          <p:spPr>
            <a:xfrm>
              <a:off x="10636250" y="5408613"/>
              <a:ext cx="1525588" cy="1435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71" y="15020"/>
                    <a:pt x="15006" y="7796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41" name="Freeform 14"/>
            <p:cNvSpPr/>
            <p:nvPr/>
          </p:nvSpPr>
          <p:spPr>
            <a:xfrm>
              <a:off x="1889106" y="0"/>
              <a:ext cx="2352695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661" h="21600" fill="norm" stroke="1" extrusionOk="0">
                  <a:moveTo>
                    <a:pt x="15661" y="0"/>
                  </a:moveTo>
                  <a:cubicBezTo>
                    <a:pt x="2220" y="3840"/>
                    <a:pt x="-5939" y="15615"/>
                    <a:pt x="5288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42" name="Freeform 15"/>
            <p:cNvSpPr/>
            <p:nvPr/>
          </p:nvSpPr>
          <p:spPr>
            <a:xfrm>
              <a:off x="10798175" y="5518150"/>
              <a:ext cx="1363663" cy="1325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01" y="14942"/>
                    <a:pt x="14902" y="7742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43" name="Freeform 16"/>
            <p:cNvSpPr/>
            <p:nvPr/>
          </p:nvSpPr>
          <p:spPr>
            <a:xfrm>
              <a:off x="1748561" y="0"/>
              <a:ext cx="2366240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21" h="21600" fill="norm" stroke="1" extrusionOk="0">
                  <a:moveTo>
                    <a:pt x="15821" y="0"/>
                  </a:moveTo>
                  <a:cubicBezTo>
                    <a:pt x="2385" y="3975"/>
                    <a:pt x="-5779" y="15390"/>
                    <a:pt x="4926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44" name="Freeform 17"/>
            <p:cNvSpPr/>
            <p:nvPr/>
          </p:nvSpPr>
          <p:spPr>
            <a:xfrm>
              <a:off x="10974387" y="5694363"/>
              <a:ext cx="1187451" cy="1149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03" y="14817"/>
                    <a:pt x="14861" y="7587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45" name="Freeform 18"/>
            <p:cNvSpPr/>
            <p:nvPr/>
          </p:nvSpPr>
          <p:spPr>
            <a:xfrm>
              <a:off x="1445051" y="0"/>
              <a:ext cx="245543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503" h="21600" fill="norm" stroke="1" extrusionOk="0">
                  <a:moveTo>
                    <a:pt x="15503" y="0"/>
                  </a:moveTo>
                  <a:cubicBezTo>
                    <a:pt x="3383" y="4230"/>
                    <a:pt x="-6097" y="15270"/>
                    <a:pt x="4763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46" name="Freeform 19"/>
            <p:cNvSpPr/>
            <p:nvPr/>
          </p:nvSpPr>
          <p:spPr>
            <a:xfrm>
              <a:off x="11282362" y="6049963"/>
              <a:ext cx="879476" cy="793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356" y="14745"/>
                    <a:pt x="14595" y="7502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47" name="Freeform 20"/>
            <p:cNvSpPr/>
            <p:nvPr/>
          </p:nvSpPr>
          <p:spPr>
            <a:xfrm>
              <a:off x="1106121" y="0"/>
              <a:ext cx="2205404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528" h="21600" fill="norm" stroke="1" extrusionOk="0">
                  <a:moveTo>
                    <a:pt x="17528" y="0"/>
                  </a:moveTo>
                  <a:cubicBezTo>
                    <a:pt x="3971" y="4800"/>
                    <a:pt x="-4072" y="14685"/>
                    <a:pt x="2121" y="21600"/>
                  </a:cubicBezTo>
                </a:path>
              </a:pathLst>
            </a:custGeom>
            <a:noFill/>
            <a:ln w="12700" cap="flat">
              <a:solidFill>
                <a:srgbClr val="FFFFFF">
                  <a:alpha val="35000"/>
                </a:srgbClr>
              </a:solidFill>
              <a:prstDash val="dash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48" name="Freeform 21"/>
            <p:cNvSpPr/>
            <p:nvPr/>
          </p:nvSpPr>
          <p:spPr>
            <a:xfrm>
              <a:off x="840192" y="0"/>
              <a:ext cx="236179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324" h="21600" fill="norm" stroke="1" extrusionOk="0">
                  <a:moveTo>
                    <a:pt x="17324" y="0"/>
                  </a:moveTo>
                  <a:cubicBezTo>
                    <a:pt x="4364" y="4875"/>
                    <a:pt x="-4276" y="14400"/>
                    <a:pt x="2204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lg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49" name="Freeform 22"/>
            <p:cNvSpPr/>
            <p:nvPr/>
          </p:nvSpPr>
          <p:spPr>
            <a:xfrm>
              <a:off x="19004" y="0"/>
              <a:ext cx="1962195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34" h="21600" fill="norm" stroke="1" extrusionOk="0">
                  <a:moveTo>
                    <a:pt x="17634" y="0"/>
                  </a:moveTo>
                  <a:cubicBezTo>
                    <a:pt x="687" y="5340"/>
                    <a:pt x="-3966" y="14145"/>
                    <a:pt x="3334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50" name="Freeform 23"/>
            <p:cNvSpPr/>
            <p:nvPr/>
          </p:nvSpPr>
          <p:spPr>
            <a:xfrm>
              <a:off x="9525" y="9524"/>
              <a:ext cx="1771651" cy="31988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0134" y="5873"/>
                    <a:pt x="2953" y="13127"/>
                    <a:pt x="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51" name="Freeform 24"/>
            <p:cNvSpPr/>
            <p:nvPr/>
          </p:nvSpPr>
          <p:spPr>
            <a:xfrm>
              <a:off x="0" y="6016625"/>
              <a:ext cx="214313" cy="827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280" y="7324"/>
                    <a:pt x="12480" y="14648"/>
                    <a:pt x="2160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52" name="Freeform 25"/>
            <p:cNvSpPr/>
            <p:nvPr/>
          </p:nvSpPr>
          <p:spPr>
            <a:xfrm>
              <a:off x="9525" y="0"/>
              <a:ext cx="1562101" cy="22288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2409" y="6125"/>
                    <a:pt x="4530" y="13264"/>
                    <a:pt x="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</p:grpSp>
      <p:sp>
        <p:nvSpPr>
          <p:cNvPr id="154" name="Rectangle 47"/>
          <p:cNvSpPr/>
          <p:nvPr/>
        </p:nvSpPr>
        <p:spPr>
          <a:xfrm>
            <a:off x="1923663" y="0"/>
            <a:ext cx="10268337" cy="686920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55" name="Title 1"/>
          <p:cNvSpPr txBox="1"/>
          <p:nvPr>
            <p:ph type="title"/>
          </p:nvPr>
        </p:nvSpPr>
        <p:spPr>
          <a:xfrm>
            <a:off x="2880360" y="841247"/>
            <a:ext cx="6227065" cy="1234442"/>
          </a:xfrm>
          <a:prstGeom prst="rect">
            <a:avLst/>
          </a:prstGeom>
        </p:spPr>
        <p:txBody>
          <a:bodyPr anchor="t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pPr/>
            <a:r>
              <a:t>History </a:t>
            </a:r>
          </a:p>
        </p:txBody>
      </p:sp>
      <p:sp>
        <p:nvSpPr>
          <p:cNvPr id="156" name="Isosceles Triangle 49"/>
          <p:cNvSpPr/>
          <p:nvPr/>
        </p:nvSpPr>
        <p:spPr>
          <a:xfrm rot="5400000">
            <a:off x="1797902" y="954813"/>
            <a:ext cx="300775" cy="259289"/>
          </a:xfrm>
          <a:prstGeom prst="triangl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57" name="Content Placeholder 2"/>
          <p:cNvSpPr txBox="1"/>
          <p:nvPr>
            <p:ph type="body" idx="1"/>
          </p:nvPr>
        </p:nvSpPr>
        <p:spPr>
          <a:xfrm>
            <a:off x="2820603" y="1993187"/>
            <a:ext cx="8723698" cy="4222678"/>
          </a:xfrm>
          <a:prstGeom prst="rect">
            <a:avLst/>
          </a:prstGeom>
        </p:spPr>
        <p:txBody>
          <a:bodyPr numCol="2"/>
          <a:lstStyle/>
          <a:p>
            <a:pPr>
              <a:lnSpc>
                <a:spcPct val="81000"/>
              </a:lnSpc>
              <a:defRPr i="1" sz="1900"/>
            </a:pPr>
            <a:r>
              <a:t>CKD2</a:t>
            </a:r>
            <a:endParaRPr sz="2300"/>
          </a:p>
          <a:p>
            <a:pPr>
              <a:lnSpc>
                <a:spcPct val="81000"/>
              </a:lnSpc>
              <a:defRPr i="1" sz="1900"/>
            </a:pPr>
            <a:r>
              <a:t>Controlled hypertension</a:t>
            </a:r>
            <a:endParaRPr sz="2300"/>
          </a:p>
          <a:p>
            <a:pPr>
              <a:lnSpc>
                <a:spcPct val="81000"/>
              </a:lnSpc>
              <a:defRPr i="1" sz="1900"/>
            </a:pPr>
            <a:r>
              <a:t>Previous stroke – expressive dysphasia</a:t>
            </a:r>
            <a:endParaRPr sz="2300"/>
          </a:p>
          <a:p>
            <a:pPr>
              <a:lnSpc>
                <a:spcPct val="81000"/>
              </a:lnSpc>
              <a:defRPr i="1" sz="1900"/>
            </a:pPr>
            <a:r>
              <a:t>Osteoarthritis - knees</a:t>
            </a:r>
            <a:endParaRPr sz="2300"/>
          </a:p>
          <a:p>
            <a:pPr>
              <a:lnSpc>
                <a:spcPct val="81000"/>
              </a:lnSpc>
              <a:defRPr i="1" sz="1900"/>
            </a:pPr>
            <a:r>
              <a:t>Fibromyalgia </a:t>
            </a:r>
            <a:endParaRPr sz="2300"/>
          </a:p>
          <a:p>
            <a:pPr>
              <a:lnSpc>
                <a:spcPct val="81000"/>
              </a:lnSpc>
              <a:defRPr i="1" sz="2300"/>
            </a:pPr>
          </a:p>
          <a:p>
            <a:pPr>
              <a:lnSpc>
                <a:spcPct val="81000"/>
              </a:lnSpc>
              <a:defRPr i="1" sz="2300"/>
            </a:pPr>
          </a:p>
          <a:p>
            <a:pPr>
              <a:lnSpc>
                <a:spcPct val="81000"/>
              </a:lnSpc>
              <a:defRPr sz="2300"/>
            </a:pPr>
          </a:p>
          <a:p>
            <a:pPr>
              <a:lnSpc>
                <a:spcPct val="81000"/>
              </a:lnSpc>
              <a:defRPr sz="2300"/>
            </a:pPr>
          </a:p>
          <a:p>
            <a:pPr marL="0" indent="0">
              <a:lnSpc>
                <a:spcPct val="81000"/>
              </a:lnSpc>
              <a:buSzTx/>
              <a:buNone/>
              <a:defRPr b="1" i="1" sz="1900"/>
            </a:pPr>
            <a:endParaRPr sz="2300"/>
          </a:p>
          <a:p>
            <a:pPr marL="0" indent="0">
              <a:lnSpc>
                <a:spcPct val="81000"/>
              </a:lnSpc>
              <a:buSzTx/>
              <a:buNone/>
              <a:defRPr b="1" i="1" sz="1900"/>
            </a:pPr>
            <a:r>
              <a:t>Medication:</a:t>
            </a:r>
            <a:endParaRPr sz="2300"/>
          </a:p>
          <a:p>
            <a:pPr>
              <a:lnSpc>
                <a:spcPct val="81000"/>
              </a:lnSpc>
              <a:defRPr i="1" sz="1900"/>
            </a:pPr>
            <a:r>
              <a:t>Aspirin</a:t>
            </a:r>
            <a:endParaRPr sz="2300"/>
          </a:p>
          <a:p>
            <a:pPr>
              <a:lnSpc>
                <a:spcPct val="81000"/>
              </a:lnSpc>
              <a:defRPr i="1" sz="1900"/>
            </a:pPr>
            <a:r>
              <a:t>Bisoprolol</a:t>
            </a:r>
            <a:endParaRPr sz="2300"/>
          </a:p>
          <a:p>
            <a:pPr>
              <a:lnSpc>
                <a:spcPct val="81000"/>
              </a:lnSpc>
              <a:defRPr i="1" sz="1900"/>
            </a:pPr>
            <a:r>
              <a:t>Amlodipine</a:t>
            </a:r>
            <a:endParaRPr sz="2300"/>
          </a:p>
          <a:p>
            <a:pPr>
              <a:lnSpc>
                <a:spcPct val="81000"/>
              </a:lnSpc>
              <a:defRPr i="1" sz="1900"/>
            </a:pPr>
            <a:r>
              <a:t>Simvastatin</a:t>
            </a:r>
            <a:endParaRPr sz="2300"/>
          </a:p>
          <a:p>
            <a:pPr>
              <a:lnSpc>
                <a:spcPct val="81000"/>
              </a:lnSpc>
              <a:defRPr i="1" sz="1900"/>
            </a:pPr>
            <a:r>
              <a:t>Citalopram</a:t>
            </a:r>
            <a:endParaRPr sz="2300"/>
          </a:p>
          <a:p>
            <a:pPr>
              <a:lnSpc>
                <a:spcPct val="81000"/>
              </a:lnSpc>
              <a:defRPr i="1" sz="1900"/>
            </a:pPr>
            <a:r>
              <a:t>Co-codamol 8/500mg</a:t>
            </a:r>
            <a:endParaRPr sz="2300"/>
          </a:p>
          <a:p>
            <a:pPr>
              <a:lnSpc>
                <a:spcPct val="81000"/>
              </a:lnSpc>
              <a:defRPr i="1" sz="1900"/>
            </a:pPr>
            <a:r>
              <a:t>Ferrous fumarate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2" name="Group 22"/>
          <p:cNvGrpSpPr/>
          <p:nvPr/>
        </p:nvGrpSpPr>
        <p:grpSpPr>
          <a:xfrm>
            <a:off x="4762" y="0"/>
            <a:ext cx="12161840" cy="6853239"/>
            <a:chOff x="0" y="0"/>
            <a:chExt cx="12161838" cy="6853238"/>
          </a:xfrm>
        </p:grpSpPr>
        <p:sp>
          <p:nvSpPr>
            <p:cNvPr id="161" name="Freeform 5"/>
            <p:cNvSpPr/>
            <p:nvPr/>
          </p:nvSpPr>
          <p:spPr>
            <a:xfrm>
              <a:off x="2406230" y="0"/>
              <a:ext cx="2757909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23" h="21600" fill="norm" stroke="1" extrusionOk="0">
                  <a:moveTo>
                    <a:pt x="15423" y="0"/>
                  </a:moveTo>
                  <a:cubicBezTo>
                    <a:pt x="2617" y="3315"/>
                    <a:pt x="-6177" y="15585"/>
                    <a:pt x="5380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20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62" name="Freeform 6"/>
            <p:cNvSpPr/>
            <p:nvPr/>
          </p:nvSpPr>
          <p:spPr>
            <a:xfrm>
              <a:off x="10621962" y="9525"/>
              <a:ext cx="1539876" cy="555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867" y="11815"/>
                    <a:pt x="7133" y="516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20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63" name="Freeform 7"/>
            <p:cNvSpPr/>
            <p:nvPr/>
          </p:nvSpPr>
          <p:spPr>
            <a:xfrm>
              <a:off x="10242550" y="5013325"/>
              <a:ext cx="1919289" cy="18303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806" y="15260"/>
                    <a:pt x="15238" y="7967"/>
                    <a:pt x="2160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20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64" name="Freeform 8"/>
            <p:cNvSpPr/>
            <p:nvPr/>
          </p:nvSpPr>
          <p:spPr>
            <a:xfrm>
              <a:off x="2159639" y="0"/>
              <a:ext cx="2633024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69" h="21600" fill="norm" stroke="1" extrusionOk="0">
                  <a:moveTo>
                    <a:pt x="15469" y="0"/>
                  </a:moveTo>
                  <a:cubicBezTo>
                    <a:pt x="2576" y="3600"/>
                    <a:pt x="-6131" y="15510"/>
                    <a:pt x="5339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8000"/>
                </a:scheme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65" name="Freeform 9"/>
            <p:cNvSpPr/>
            <p:nvPr/>
          </p:nvSpPr>
          <p:spPr>
            <a:xfrm>
              <a:off x="11198225" y="9525"/>
              <a:ext cx="963613" cy="366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684" y="12904"/>
                    <a:pt x="7235" y="589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8000"/>
                </a:scheme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66" name="Freeform 10"/>
            <p:cNvSpPr/>
            <p:nvPr/>
          </p:nvSpPr>
          <p:spPr>
            <a:xfrm>
              <a:off x="10490200" y="5275263"/>
              <a:ext cx="1666875" cy="15779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92" y="15094"/>
                    <a:pt x="15077" y="7872"/>
                    <a:pt x="2160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8000"/>
                </a:scheme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67" name="Freeform 11"/>
            <p:cNvSpPr/>
            <p:nvPr/>
          </p:nvSpPr>
          <p:spPr>
            <a:xfrm>
              <a:off x="2023292" y="0"/>
              <a:ext cx="259474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78" h="21600" fill="norm" stroke="1" extrusionOk="0">
                  <a:moveTo>
                    <a:pt x="15478" y="0"/>
                  </a:moveTo>
                  <a:cubicBezTo>
                    <a:pt x="2609" y="3675"/>
                    <a:pt x="-6122" y="15495"/>
                    <a:pt x="5302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5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68" name="Freeform 12"/>
            <p:cNvSpPr/>
            <p:nvPr/>
          </p:nvSpPr>
          <p:spPr>
            <a:xfrm>
              <a:off x="11496675" y="9525"/>
              <a:ext cx="665163" cy="2571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657" y="13600"/>
                    <a:pt x="7406" y="640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5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69" name="Freeform 13"/>
            <p:cNvSpPr/>
            <p:nvPr/>
          </p:nvSpPr>
          <p:spPr>
            <a:xfrm>
              <a:off x="10636250" y="5408613"/>
              <a:ext cx="1525588" cy="1435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71" y="15020"/>
                    <a:pt x="15006" y="7796"/>
                    <a:pt x="2160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5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70" name="Freeform 14"/>
            <p:cNvSpPr/>
            <p:nvPr/>
          </p:nvSpPr>
          <p:spPr>
            <a:xfrm>
              <a:off x="1889106" y="0"/>
              <a:ext cx="2352695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661" h="21600" fill="norm" stroke="1" extrusionOk="0">
                  <a:moveTo>
                    <a:pt x="15661" y="0"/>
                  </a:moveTo>
                  <a:cubicBezTo>
                    <a:pt x="2220" y="3840"/>
                    <a:pt x="-5939" y="15615"/>
                    <a:pt x="5288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3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71" name="Freeform 15"/>
            <p:cNvSpPr/>
            <p:nvPr/>
          </p:nvSpPr>
          <p:spPr>
            <a:xfrm>
              <a:off x="10798175" y="5518150"/>
              <a:ext cx="1363663" cy="1325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01" y="14942"/>
                    <a:pt x="14902" y="7742"/>
                    <a:pt x="2160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2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72" name="Freeform 16"/>
            <p:cNvSpPr/>
            <p:nvPr/>
          </p:nvSpPr>
          <p:spPr>
            <a:xfrm>
              <a:off x="1748561" y="0"/>
              <a:ext cx="2366240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21" h="21600" fill="norm" stroke="1" extrusionOk="0">
                  <a:moveTo>
                    <a:pt x="15821" y="0"/>
                  </a:moveTo>
                  <a:cubicBezTo>
                    <a:pt x="2385" y="3975"/>
                    <a:pt x="-5779" y="15390"/>
                    <a:pt x="4926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3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73" name="Freeform 17"/>
            <p:cNvSpPr/>
            <p:nvPr/>
          </p:nvSpPr>
          <p:spPr>
            <a:xfrm>
              <a:off x="10974387" y="5694363"/>
              <a:ext cx="1187451" cy="1149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03" y="14817"/>
                    <a:pt x="14861" y="7587"/>
                    <a:pt x="2160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0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74" name="Freeform 18"/>
            <p:cNvSpPr/>
            <p:nvPr/>
          </p:nvSpPr>
          <p:spPr>
            <a:xfrm>
              <a:off x="1445051" y="0"/>
              <a:ext cx="245543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503" h="21600" fill="norm" stroke="1" extrusionOk="0">
                  <a:moveTo>
                    <a:pt x="15503" y="0"/>
                  </a:moveTo>
                  <a:cubicBezTo>
                    <a:pt x="3383" y="4230"/>
                    <a:pt x="-6097" y="15270"/>
                    <a:pt x="4763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2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75" name="Freeform 19"/>
            <p:cNvSpPr/>
            <p:nvPr/>
          </p:nvSpPr>
          <p:spPr>
            <a:xfrm>
              <a:off x="11282362" y="6049963"/>
              <a:ext cx="879476" cy="793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356" y="14745"/>
                    <a:pt x="14595" y="7502"/>
                    <a:pt x="2160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8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76" name="Freeform 20"/>
            <p:cNvSpPr/>
            <p:nvPr/>
          </p:nvSpPr>
          <p:spPr>
            <a:xfrm>
              <a:off x="1106121" y="0"/>
              <a:ext cx="2205404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528" h="21600" fill="norm" stroke="1" extrusionOk="0">
                  <a:moveTo>
                    <a:pt x="17528" y="0"/>
                  </a:moveTo>
                  <a:cubicBezTo>
                    <a:pt x="3971" y="4800"/>
                    <a:pt x="-4072" y="14685"/>
                    <a:pt x="2121" y="21600"/>
                  </a:cubicBezTo>
                </a:path>
              </a:pathLst>
            </a:custGeom>
            <a:noFill/>
            <a:ln w="12700" cap="flat">
              <a:solidFill>
                <a:schemeClr val="accent1">
                  <a:alpha val="12000"/>
                </a:schemeClr>
              </a:solidFill>
              <a:prstDash val="dash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77" name="Freeform 21"/>
            <p:cNvSpPr/>
            <p:nvPr/>
          </p:nvSpPr>
          <p:spPr>
            <a:xfrm>
              <a:off x="840192" y="0"/>
              <a:ext cx="236179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324" h="21600" fill="norm" stroke="1" extrusionOk="0">
                  <a:moveTo>
                    <a:pt x="17324" y="0"/>
                  </a:moveTo>
                  <a:cubicBezTo>
                    <a:pt x="4364" y="4875"/>
                    <a:pt x="-4276" y="14400"/>
                    <a:pt x="2204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2000"/>
                </a:schemeClr>
              </a:solidFill>
              <a:prstDash val="lg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78" name="Freeform 22"/>
            <p:cNvSpPr/>
            <p:nvPr/>
          </p:nvSpPr>
          <p:spPr>
            <a:xfrm>
              <a:off x="19004" y="0"/>
              <a:ext cx="1962195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34" h="21600" fill="norm" stroke="1" extrusionOk="0">
                  <a:moveTo>
                    <a:pt x="17634" y="0"/>
                  </a:moveTo>
                  <a:cubicBezTo>
                    <a:pt x="687" y="5340"/>
                    <a:pt x="-3966" y="14145"/>
                    <a:pt x="3334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1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79" name="Freeform 23"/>
            <p:cNvSpPr/>
            <p:nvPr/>
          </p:nvSpPr>
          <p:spPr>
            <a:xfrm>
              <a:off x="9525" y="9524"/>
              <a:ext cx="1771651" cy="31988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0134" y="5873"/>
                    <a:pt x="2953" y="13127"/>
                    <a:pt x="0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0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80" name="Freeform 24"/>
            <p:cNvSpPr/>
            <p:nvPr/>
          </p:nvSpPr>
          <p:spPr>
            <a:xfrm>
              <a:off x="0" y="6016625"/>
              <a:ext cx="214313" cy="827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280" y="7324"/>
                    <a:pt x="12480" y="14648"/>
                    <a:pt x="21600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20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81" name="Freeform 25"/>
            <p:cNvSpPr/>
            <p:nvPr/>
          </p:nvSpPr>
          <p:spPr>
            <a:xfrm>
              <a:off x="9525" y="0"/>
              <a:ext cx="1562101" cy="22288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2409" y="6125"/>
                    <a:pt x="4530" y="13264"/>
                    <a:pt x="0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8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</p:grpSp>
      <p:sp>
        <p:nvSpPr>
          <p:cNvPr id="183" name="Title 1"/>
          <p:cNvSpPr txBox="1"/>
          <p:nvPr>
            <p:ph type="title"/>
          </p:nvPr>
        </p:nvSpPr>
        <p:spPr>
          <a:xfrm>
            <a:off x="4069079" y="630935"/>
            <a:ext cx="6675120" cy="1353314"/>
          </a:xfrm>
          <a:prstGeom prst="rect">
            <a:avLst/>
          </a:prstGeom>
        </p:spPr>
        <p:txBody>
          <a:bodyPr anchor="b"/>
          <a:lstStyle/>
          <a:p>
            <a:pPr>
              <a:defRPr b="1" i="1" sz="4000">
                <a:latin typeface="+mn-lt"/>
                <a:ea typeface="+mn-ea"/>
                <a:cs typeface="+mn-cs"/>
                <a:sym typeface="Calibri"/>
              </a:defRPr>
            </a:pPr>
            <a:r>
              <a:t>Social history:</a:t>
            </a:r>
            <a:br/>
          </a:p>
        </p:txBody>
      </p:sp>
      <p:sp>
        <p:nvSpPr>
          <p:cNvPr id="184" name="Content Placeholder 2"/>
          <p:cNvSpPr txBox="1"/>
          <p:nvPr>
            <p:ph type="body" sz="half" idx="1"/>
          </p:nvPr>
        </p:nvSpPr>
        <p:spPr>
          <a:xfrm>
            <a:off x="4069079" y="2157983"/>
            <a:ext cx="6675120" cy="3895345"/>
          </a:xfrm>
          <a:prstGeom prst="rect">
            <a:avLst/>
          </a:prstGeom>
        </p:spPr>
        <p:txBody>
          <a:bodyPr anchor="ctr"/>
          <a:lstStyle/>
          <a:p>
            <a:pPr>
              <a:defRPr i="1" sz="2200"/>
            </a:pPr>
            <a:r>
              <a:t>Lives alone in a 3 bedroomed flat</a:t>
            </a:r>
          </a:p>
          <a:p>
            <a:pPr>
              <a:defRPr i="1" sz="2200"/>
            </a:pPr>
            <a:r>
              <a:t>Stairlift</a:t>
            </a:r>
          </a:p>
          <a:p>
            <a:pPr>
              <a:defRPr i="1" sz="2200"/>
            </a:pPr>
            <a:r>
              <a:t>Carers twice per day for washing and medication</a:t>
            </a:r>
          </a:p>
          <a:p>
            <a:pPr>
              <a:defRPr i="1" sz="2200"/>
            </a:pPr>
            <a:r>
              <a:t>Can walk 2-3 metres due to knee and lower back pain</a:t>
            </a:r>
          </a:p>
          <a:p>
            <a:pPr>
              <a:defRPr i="1" sz="2200"/>
            </a:pPr>
            <a:r>
              <a:t>weight 52 kg</a:t>
            </a:r>
          </a:p>
          <a:p>
            <a:pPr marL="0" indent="0">
              <a:buSzTx/>
              <a:buNone/>
              <a:defRPr i="1" sz="2200"/>
            </a:pPr>
            <a:b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Rectangle 7"/>
          <p:cNvSpPr/>
          <p:nvPr/>
        </p:nvSpPr>
        <p:spPr>
          <a:xfrm>
            <a:off x="-1" y="0"/>
            <a:ext cx="12188954" cy="685800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grpSp>
        <p:nvGrpSpPr>
          <p:cNvPr id="208" name="Group 9"/>
          <p:cNvGrpSpPr/>
          <p:nvPr/>
        </p:nvGrpSpPr>
        <p:grpSpPr>
          <a:xfrm>
            <a:off x="4762" y="0"/>
            <a:ext cx="12161840" cy="6853239"/>
            <a:chOff x="0" y="0"/>
            <a:chExt cx="12161838" cy="6853238"/>
          </a:xfrm>
        </p:grpSpPr>
        <p:sp>
          <p:nvSpPr>
            <p:cNvPr id="187" name="Freeform 5"/>
            <p:cNvSpPr/>
            <p:nvPr/>
          </p:nvSpPr>
          <p:spPr>
            <a:xfrm>
              <a:off x="2406230" y="0"/>
              <a:ext cx="2757909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23" h="21600" fill="norm" stroke="1" extrusionOk="0">
                  <a:moveTo>
                    <a:pt x="15423" y="0"/>
                  </a:moveTo>
                  <a:cubicBezTo>
                    <a:pt x="2617" y="3315"/>
                    <a:pt x="-6177" y="15585"/>
                    <a:pt x="538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88" name="Freeform 6"/>
            <p:cNvSpPr/>
            <p:nvPr/>
          </p:nvSpPr>
          <p:spPr>
            <a:xfrm>
              <a:off x="10621962" y="9525"/>
              <a:ext cx="1539876" cy="555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867" y="11815"/>
                    <a:pt x="7133" y="5169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89" name="Freeform 7"/>
            <p:cNvSpPr/>
            <p:nvPr/>
          </p:nvSpPr>
          <p:spPr>
            <a:xfrm>
              <a:off x="10242550" y="5013325"/>
              <a:ext cx="1919289" cy="18303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806" y="15260"/>
                    <a:pt x="15238" y="7967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90" name="Freeform 8"/>
            <p:cNvSpPr/>
            <p:nvPr/>
          </p:nvSpPr>
          <p:spPr>
            <a:xfrm>
              <a:off x="2159639" y="0"/>
              <a:ext cx="2633024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69" h="21600" fill="norm" stroke="1" extrusionOk="0">
                  <a:moveTo>
                    <a:pt x="15469" y="0"/>
                  </a:moveTo>
                  <a:cubicBezTo>
                    <a:pt x="2576" y="3600"/>
                    <a:pt x="-6131" y="15510"/>
                    <a:pt x="5339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91" name="Freeform 9"/>
            <p:cNvSpPr/>
            <p:nvPr/>
          </p:nvSpPr>
          <p:spPr>
            <a:xfrm>
              <a:off x="11198225" y="9525"/>
              <a:ext cx="963613" cy="366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684" y="12904"/>
                    <a:pt x="7235" y="5891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92" name="Freeform 10"/>
            <p:cNvSpPr/>
            <p:nvPr/>
          </p:nvSpPr>
          <p:spPr>
            <a:xfrm>
              <a:off x="10490200" y="5275263"/>
              <a:ext cx="1666875" cy="15779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92" y="15094"/>
                    <a:pt x="15077" y="7872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93" name="Freeform 11"/>
            <p:cNvSpPr/>
            <p:nvPr/>
          </p:nvSpPr>
          <p:spPr>
            <a:xfrm>
              <a:off x="2023292" y="0"/>
              <a:ext cx="259474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78" h="21600" fill="norm" stroke="1" extrusionOk="0">
                  <a:moveTo>
                    <a:pt x="15478" y="0"/>
                  </a:moveTo>
                  <a:cubicBezTo>
                    <a:pt x="2609" y="3675"/>
                    <a:pt x="-6122" y="15495"/>
                    <a:pt x="5302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94" name="Freeform 12"/>
            <p:cNvSpPr/>
            <p:nvPr/>
          </p:nvSpPr>
          <p:spPr>
            <a:xfrm>
              <a:off x="11496675" y="9525"/>
              <a:ext cx="665163" cy="2571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657" y="13600"/>
                    <a:pt x="7406" y="6400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95" name="Freeform 13"/>
            <p:cNvSpPr/>
            <p:nvPr/>
          </p:nvSpPr>
          <p:spPr>
            <a:xfrm>
              <a:off x="10636250" y="5408613"/>
              <a:ext cx="1525588" cy="1435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71" y="15020"/>
                    <a:pt x="15006" y="7796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96" name="Freeform 14"/>
            <p:cNvSpPr/>
            <p:nvPr/>
          </p:nvSpPr>
          <p:spPr>
            <a:xfrm>
              <a:off x="1889106" y="0"/>
              <a:ext cx="2352695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661" h="21600" fill="norm" stroke="1" extrusionOk="0">
                  <a:moveTo>
                    <a:pt x="15661" y="0"/>
                  </a:moveTo>
                  <a:cubicBezTo>
                    <a:pt x="2220" y="3840"/>
                    <a:pt x="-5939" y="15615"/>
                    <a:pt x="5288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97" name="Freeform 15"/>
            <p:cNvSpPr/>
            <p:nvPr/>
          </p:nvSpPr>
          <p:spPr>
            <a:xfrm>
              <a:off x="10798175" y="5518150"/>
              <a:ext cx="1363663" cy="1325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01" y="14942"/>
                    <a:pt x="14902" y="7742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98" name="Freeform 16"/>
            <p:cNvSpPr/>
            <p:nvPr/>
          </p:nvSpPr>
          <p:spPr>
            <a:xfrm>
              <a:off x="1748561" y="0"/>
              <a:ext cx="2366240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21" h="21600" fill="norm" stroke="1" extrusionOk="0">
                  <a:moveTo>
                    <a:pt x="15821" y="0"/>
                  </a:moveTo>
                  <a:cubicBezTo>
                    <a:pt x="2385" y="3975"/>
                    <a:pt x="-5779" y="15390"/>
                    <a:pt x="4926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199" name="Freeform 17"/>
            <p:cNvSpPr/>
            <p:nvPr/>
          </p:nvSpPr>
          <p:spPr>
            <a:xfrm>
              <a:off x="10974387" y="5694363"/>
              <a:ext cx="1187451" cy="1149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03" y="14817"/>
                    <a:pt x="14861" y="7587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00" name="Freeform 18"/>
            <p:cNvSpPr/>
            <p:nvPr/>
          </p:nvSpPr>
          <p:spPr>
            <a:xfrm>
              <a:off x="1445051" y="0"/>
              <a:ext cx="245543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503" h="21600" fill="norm" stroke="1" extrusionOk="0">
                  <a:moveTo>
                    <a:pt x="15503" y="0"/>
                  </a:moveTo>
                  <a:cubicBezTo>
                    <a:pt x="3383" y="4230"/>
                    <a:pt x="-6097" y="15270"/>
                    <a:pt x="4763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01" name="Freeform 19"/>
            <p:cNvSpPr/>
            <p:nvPr/>
          </p:nvSpPr>
          <p:spPr>
            <a:xfrm>
              <a:off x="11282362" y="6049963"/>
              <a:ext cx="879476" cy="793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356" y="14745"/>
                    <a:pt x="14595" y="7502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02" name="Freeform 20"/>
            <p:cNvSpPr/>
            <p:nvPr/>
          </p:nvSpPr>
          <p:spPr>
            <a:xfrm>
              <a:off x="1106121" y="0"/>
              <a:ext cx="2205404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528" h="21600" fill="norm" stroke="1" extrusionOk="0">
                  <a:moveTo>
                    <a:pt x="17528" y="0"/>
                  </a:moveTo>
                  <a:cubicBezTo>
                    <a:pt x="3971" y="4800"/>
                    <a:pt x="-4072" y="14685"/>
                    <a:pt x="2121" y="21600"/>
                  </a:cubicBezTo>
                </a:path>
              </a:pathLst>
            </a:custGeom>
            <a:noFill/>
            <a:ln w="12700" cap="flat">
              <a:solidFill>
                <a:srgbClr val="FFFFFF">
                  <a:alpha val="35000"/>
                </a:srgbClr>
              </a:solidFill>
              <a:prstDash val="dash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03" name="Freeform 21"/>
            <p:cNvSpPr/>
            <p:nvPr/>
          </p:nvSpPr>
          <p:spPr>
            <a:xfrm>
              <a:off x="840192" y="0"/>
              <a:ext cx="236179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324" h="21600" fill="norm" stroke="1" extrusionOk="0">
                  <a:moveTo>
                    <a:pt x="17324" y="0"/>
                  </a:moveTo>
                  <a:cubicBezTo>
                    <a:pt x="4364" y="4875"/>
                    <a:pt x="-4276" y="14400"/>
                    <a:pt x="2204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lg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04" name="Freeform 22"/>
            <p:cNvSpPr/>
            <p:nvPr/>
          </p:nvSpPr>
          <p:spPr>
            <a:xfrm>
              <a:off x="19004" y="0"/>
              <a:ext cx="1962195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34" h="21600" fill="norm" stroke="1" extrusionOk="0">
                  <a:moveTo>
                    <a:pt x="17634" y="0"/>
                  </a:moveTo>
                  <a:cubicBezTo>
                    <a:pt x="687" y="5340"/>
                    <a:pt x="-3966" y="14145"/>
                    <a:pt x="3334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05" name="Freeform 23"/>
            <p:cNvSpPr/>
            <p:nvPr/>
          </p:nvSpPr>
          <p:spPr>
            <a:xfrm>
              <a:off x="9525" y="9524"/>
              <a:ext cx="1771651" cy="31988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0134" y="5873"/>
                    <a:pt x="2953" y="13127"/>
                    <a:pt x="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06" name="Freeform 24"/>
            <p:cNvSpPr/>
            <p:nvPr/>
          </p:nvSpPr>
          <p:spPr>
            <a:xfrm>
              <a:off x="0" y="6016625"/>
              <a:ext cx="214313" cy="827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280" y="7324"/>
                    <a:pt x="12480" y="14648"/>
                    <a:pt x="2160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07" name="Freeform 25"/>
            <p:cNvSpPr/>
            <p:nvPr/>
          </p:nvSpPr>
          <p:spPr>
            <a:xfrm>
              <a:off x="9525" y="0"/>
              <a:ext cx="1562101" cy="22288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2409" y="6125"/>
                    <a:pt x="4530" y="13264"/>
                    <a:pt x="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</p:grpSp>
      <p:sp>
        <p:nvSpPr>
          <p:cNvPr id="209" name="Rectangle 32"/>
          <p:cNvSpPr/>
          <p:nvPr/>
        </p:nvSpPr>
        <p:spPr>
          <a:xfrm>
            <a:off x="1923663" y="0"/>
            <a:ext cx="10268337" cy="686920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10" name="Isosceles Triangle 34"/>
          <p:cNvSpPr/>
          <p:nvPr/>
        </p:nvSpPr>
        <p:spPr>
          <a:xfrm rot="5400000">
            <a:off x="1797902" y="954813"/>
            <a:ext cx="300775" cy="259289"/>
          </a:xfrm>
          <a:prstGeom prst="triangl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11" name="Content Placeholder 2"/>
          <p:cNvSpPr txBox="1"/>
          <p:nvPr>
            <p:ph type="body" idx="1"/>
          </p:nvPr>
        </p:nvSpPr>
        <p:spPr>
          <a:xfrm>
            <a:off x="2445505" y="568959"/>
            <a:ext cx="9484557" cy="3803905"/>
          </a:xfrm>
          <a:prstGeom prst="rect">
            <a:avLst/>
          </a:prstGeom>
        </p:spPr>
        <p:txBody>
          <a:bodyPr/>
          <a:lstStyle/>
          <a:p>
            <a:pPr marL="0" indent="0" algn="r">
              <a:buSzTx/>
              <a:buNone/>
              <a:defRPr b="1" sz="3600"/>
            </a:pPr>
            <a:r>
              <a:t>How will you assess Mrs Jones’s pain?</a:t>
            </a:r>
          </a:p>
          <a:p>
            <a:pPr marL="0" indent="0" algn="r">
              <a:buSzTx/>
              <a:buNone/>
              <a:defRPr b="1" sz="3600"/>
            </a:pPr>
            <a:r>
              <a:t>Location, chronicity and severity?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Rectangle 7"/>
          <p:cNvSpPr/>
          <p:nvPr/>
        </p:nvSpPr>
        <p:spPr>
          <a:xfrm>
            <a:off x="-1" y="0"/>
            <a:ext cx="12188954" cy="685800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grpSp>
        <p:nvGrpSpPr>
          <p:cNvPr id="237" name="Group 9"/>
          <p:cNvGrpSpPr/>
          <p:nvPr/>
        </p:nvGrpSpPr>
        <p:grpSpPr>
          <a:xfrm>
            <a:off x="4762" y="0"/>
            <a:ext cx="12161840" cy="6853239"/>
            <a:chOff x="0" y="0"/>
            <a:chExt cx="12161838" cy="6853238"/>
          </a:xfrm>
        </p:grpSpPr>
        <p:sp>
          <p:nvSpPr>
            <p:cNvPr id="216" name="Freeform 5"/>
            <p:cNvSpPr/>
            <p:nvPr/>
          </p:nvSpPr>
          <p:spPr>
            <a:xfrm>
              <a:off x="2406230" y="0"/>
              <a:ext cx="2757909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23" h="21600" fill="norm" stroke="1" extrusionOk="0">
                  <a:moveTo>
                    <a:pt x="15423" y="0"/>
                  </a:moveTo>
                  <a:cubicBezTo>
                    <a:pt x="2617" y="3315"/>
                    <a:pt x="-6177" y="15585"/>
                    <a:pt x="538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17" name="Freeform 6"/>
            <p:cNvSpPr/>
            <p:nvPr/>
          </p:nvSpPr>
          <p:spPr>
            <a:xfrm>
              <a:off x="10621962" y="9525"/>
              <a:ext cx="1539876" cy="555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867" y="11815"/>
                    <a:pt x="7133" y="5169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18" name="Freeform 7"/>
            <p:cNvSpPr/>
            <p:nvPr/>
          </p:nvSpPr>
          <p:spPr>
            <a:xfrm>
              <a:off x="10242550" y="5013325"/>
              <a:ext cx="1919289" cy="18303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806" y="15260"/>
                    <a:pt x="15238" y="7967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19" name="Freeform 8"/>
            <p:cNvSpPr/>
            <p:nvPr/>
          </p:nvSpPr>
          <p:spPr>
            <a:xfrm>
              <a:off x="2159639" y="0"/>
              <a:ext cx="2633024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69" h="21600" fill="norm" stroke="1" extrusionOk="0">
                  <a:moveTo>
                    <a:pt x="15469" y="0"/>
                  </a:moveTo>
                  <a:cubicBezTo>
                    <a:pt x="2576" y="3600"/>
                    <a:pt x="-6131" y="15510"/>
                    <a:pt x="5339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20" name="Freeform 9"/>
            <p:cNvSpPr/>
            <p:nvPr/>
          </p:nvSpPr>
          <p:spPr>
            <a:xfrm>
              <a:off x="11198225" y="9525"/>
              <a:ext cx="963613" cy="366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684" y="12904"/>
                    <a:pt x="7235" y="5891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21" name="Freeform 10"/>
            <p:cNvSpPr/>
            <p:nvPr/>
          </p:nvSpPr>
          <p:spPr>
            <a:xfrm>
              <a:off x="10490200" y="5275263"/>
              <a:ext cx="1666875" cy="15779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92" y="15094"/>
                    <a:pt x="15077" y="7872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22" name="Freeform 11"/>
            <p:cNvSpPr/>
            <p:nvPr/>
          </p:nvSpPr>
          <p:spPr>
            <a:xfrm>
              <a:off x="2023292" y="0"/>
              <a:ext cx="259474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78" h="21600" fill="norm" stroke="1" extrusionOk="0">
                  <a:moveTo>
                    <a:pt x="15478" y="0"/>
                  </a:moveTo>
                  <a:cubicBezTo>
                    <a:pt x="2609" y="3675"/>
                    <a:pt x="-6122" y="15495"/>
                    <a:pt x="5302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23" name="Freeform 12"/>
            <p:cNvSpPr/>
            <p:nvPr/>
          </p:nvSpPr>
          <p:spPr>
            <a:xfrm>
              <a:off x="11496675" y="9525"/>
              <a:ext cx="665163" cy="2571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657" y="13600"/>
                    <a:pt x="7406" y="6400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24" name="Freeform 13"/>
            <p:cNvSpPr/>
            <p:nvPr/>
          </p:nvSpPr>
          <p:spPr>
            <a:xfrm>
              <a:off x="10636250" y="5408613"/>
              <a:ext cx="1525588" cy="1435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71" y="15020"/>
                    <a:pt x="15006" y="7796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25" name="Freeform 14"/>
            <p:cNvSpPr/>
            <p:nvPr/>
          </p:nvSpPr>
          <p:spPr>
            <a:xfrm>
              <a:off x="1889106" y="0"/>
              <a:ext cx="2352695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661" h="21600" fill="norm" stroke="1" extrusionOk="0">
                  <a:moveTo>
                    <a:pt x="15661" y="0"/>
                  </a:moveTo>
                  <a:cubicBezTo>
                    <a:pt x="2220" y="3840"/>
                    <a:pt x="-5939" y="15615"/>
                    <a:pt x="5288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26" name="Freeform 15"/>
            <p:cNvSpPr/>
            <p:nvPr/>
          </p:nvSpPr>
          <p:spPr>
            <a:xfrm>
              <a:off x="10798175" y="5518150"/>
              <a:ext cx="1363663" cy="1325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01" y="14942"/>
                    <a:pt x="14902" y="7742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27" name="Freeform 16"/>
            <p:cNvSpPr/>
            <p:nvPr/>
          </p:nvSpPr>
          <p:spPr>
            <a:xfrm>
              <a:off x="1748561" y="0"/>
              <a:ext cx="2366240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21" h="21600" fill="norm" stroke="1" extrusionOk="0">
                  <a:moveTo>
                    <a:pt x="15821" y="0"/>
                  </a:moveTo>
                  <a:cubicBezTo>
                    <a:pt x="2385" y="3975"/>
                    <a:pt x="-5779" y="15390"/>
                    <a:pt x="4926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28" name="Freeform 17"/>
            <p:cNvSpPr/>
            <p:nvPr/>
          </p:nvSpPr>
          <p:spPr>
            <a:xfrm>
              <a:off x="10974387" y="5694363"/>
              <a:ext cx="1187451" cy="1149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03" y="14817"/>
                    <a:pt x="14861" y="7587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29" name="Freeform 18"/>
            <p:cNvSpPr/>
            <p:nvPr/>
          </p:nvSpPr>
          <p:spPr>
            <a:xfrm>
              <a:off x="1445051" y="0"/>
              <a:ext cx="245543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503" h="21600" fill="norm" stroke="1" extrusionOk="0">
                  <a:moveTo>
                    <a:pt x="15503" y="0"/>
                  </a:moveTo>
                  <a:cubicBezTo>
                    <a:pt x="3383" y="4230"/>
                    <a:pt x="-6097" y="15270"/>
                    <a:pt x="4763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30" name="Freeform 19"/>
            <p:cNvSpPr/>
            <p:nvPr/>
          </p:nvSpPr>
          <p:spPr>
            <a:xfrm>
              <a:off x="11282362" y="6049963"/>
              <a:ext cx="879476" cy="793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356" y="14745"/>
                    <a:pt x="14595" y="7502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31" name="Freeform 20"/>
            <p:cNvSpPr/>
            <p:nvPr/>
          </p:nvSpPr>
          <p:spPr>
            <a:xfrm>
              <a:off x="1106121" y="0"/>
              <a:ext cx="2205404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528" h="21600" fill="norm" stroke="1" extrusionOk="0">
                  <a:moveTo>
                    <a:pt x="17528" y="0"/>
                  </a:moveTo>
                  <a:cubicBezTo>
                    <a:pt x="3971" y="4800"/>
                    <a:pt x="-4072" y="14685"/>
                    <a:pt x="2121" y="21600"/>
                  </a:cubicBezTo>
                </a:path>
              </a:pathLst>
            </a:custGeom>
            <a:noFill/>
            <a:ln w="12700" cap="flat">
              <a:solidFill>
                <a:srgbClr val="FFFFFF">
                  <a:alpha val="35000"/>
                </a:srgbClr>
              </a:solidFill>
              <a:prstDash val="dash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32" name="Freeform 21"/>
            <p:cNvSpPr/>
            <p:nvPr/>
          </p:nvSpPr>
          <p:spPr>
            <a:xfrm>
              <a:off x="840192" y="0"/>
              <a:ext cx="236179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324" h="21600" fill="norm" stroke="1" extrusionOk="0">
                  <a:moveTo>
                    <a:pt x="17324" y="0"/>
                  </a:moveTo>
                  <a:cubicBezTo>
                    <a:pt x="4364" y="4875"/>
                    <a:pt x="-4276" y="14400"/>
                    <a:pt x="2204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lg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33" name="Freeform 22"/>
            <p:cNvSpPr/>
            <p:nvPr/>
          </p:nvSpPr>
          <p:spPr>
            <a:xfrm>
              <a:off x="19004" y="0"/>
              <a:ext cx="1962195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34" h="21600" fill="norm" stroke="1" extrusionOk="0">
                  <a:moveTo>
                    <a:pt x="17634" y="0"/>
                  </a:moveTo>
                  <a:cubicBezTo>
                    <a:pt x="687" y="5340"/>
                    <a:pt x="-3966" y="14145"/>
                    <a:pt x="3334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34" name="Freeform 23"/>
            <p:cNvSpPr/>
            <p:nvPr/>
          </p:nvSpPr>
          <p:spPr>
            <a:xfrm>
              <a:off x="9525" y="9524"/>
              <a:ext cx="1771651" cy="31988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0134" y="5873"/>
                    <a:pt x="2953" y="13127"/>
                    <a:pt x="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35" name="Freeform 24"/>
            <p:cNvSpPr/>
            <p:nvPr/>
          </p:nvSpPr>
          <p:spPr>
            <a:xfrm>
              <a:off x="0" y="6016625"/>
              <a:ext cx="214313" cy="827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280" y="7324"/>
                    <a:pt x="12480" y="14648"/>
                    <a:pt x="2160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36" name="Freeform 25"/>
            <p:cNvSpPr/>
            <p:nvPr/>
          </p:nvSpPr>
          <p:spPr>
            <a:xfrm>
              <a:off x="9525" y="0"/>
              <a:ext cx="1562101" cy="22288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2409" y="6125"/>
                    <a:pt x="4530" y="13264"/>
                    <a:pt x="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</p:grpSp>
      <p:sp>
        <p:nvSpPr>
          <p:cNvPr id="238" name="Rectangle 32"/>
          <p:cNvSpPr/>
          <p:nvPr/>
        </p:nvSpPr>
        <p:spPr>
          <a:xfrm>
            <a:off x="1923663" y="0"/>
            <a:ext cx="10268337" cy="686920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39" name="Isosceles Triangle 34"/>
          <p:cNvSpPr/>
          <p:nvPr/>
        </p:nvSpPr>
        <p:spPr>
          <a:xfrm rot="5400000">
            <a:off x="1797902" y="954813"/>
            <a:ext cx="300775" cy="259289"/>
          </a:xfrm>
          <a:prstGeom prst="triangl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40" name="Content Placeholder 2"/>
          <p:cNvSpPr txBox="1"/>
          <p:nvPr>
            <p:ph type="body" idx="1"/>
          </p:nvPr>
        </p:nvSpPr>
        <p:spPr>
          <a:xfrm>
            <a:off x="2445505" y="568959"/>
            <a:ext cx="9484557" cy="3803905"/>
          </a:xfrm>
          <a:prstGeom prst="rect">
            <a:avLst/>
          </a:prstGeom>
        </p:spPr>
        <p:txBody>
          <a:bodyPr/>
          <a:lstStyle/>
          <a:p>
            <a:pPr marL="0" indent="0" algn="r">
              <a:buSzTx/>
              <a:buNone/>
              <a:defRPr b="1" sz="3600"/>
            </a:pPr>
            <a:r>
              <a:t>How will you assess Mrs Jones’s pain?</a:t>
            </a:r>
          </a:p>
          <a:p>
            <a:pPr marL="0" indent="0" algn="r">
              <a:buSzTx/>
              <a:buNone/>
              <a:defRPr b="1" sz="3600"/>
            </a:pPr>
            <a:r>
              <a:t>Location, chronicity and severity?</a:t>
            </a:r>
          </a:p>
        </p:txBody>
      </p:sp>
      <p:pic>
        <p:nvPicPr>
          <p:cNvPr id="241" name="Picture 4" descr="Picture 4"/>
          <p:cNvPicPr>
            <a:picLocks noChangeAspect="1"/>
          </p:cNvPicPr>
          <p:nvPr/>
        </p:nvPicPr>
        <p:blipFill>
          <a:blip r:embed="rId3">
            <a:extLst/>
          </a:blip>
          <a:srcRect l="0" t="0" r="6444" b="0"/>
          <a:stretch>
            <a:fillRect/>
          </a:stretch>
        </p:blipFill>
        <p:spPr>
          <a:xfrm>
            <a:off x="-378526" y="-60353"/>
            <a:ext cx="5048181" cy="6978706"/>
          </a:xfrm>
          <a:prstGeom prst="rect">
            <a:avLst/>
          </a:prstGeom>
          <a:ln w="12700">
            <a:miter lim="400000"/>
          </a:ln>
        </p:spPr>
      </p:pic>
      <p:pic>
        <p:nvPicPr>
          <p:cNvPr id="242" name="Image" descr="Image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918667" y="2851575"/>
            <a:ext cx="6895287" cy="31459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Content Placeholder 2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 i="1" sz="3200"/>
            </a:pPr>
          </a:p>
          <a:p>
            <a:pPr marL="0" indent="0">
              <a:buSzTx/>
              <a:buNone/>
              <a:defRPr i="1" sz="3200"/>
            </a:pPr>
          </a:p>
          <a:p>
            <a:pPr marL="0" indent="0">
              <a:buSzTx/>
              <a:buNone/>
              <a:defRPr i="1" sz="3200"/>
            </a:pPr>
          </a:p>
          <a:p>
            <a:pPr marL="0" indent="0">
              <a:buSzTx/>
              <a:buNone/>
              <a:defRPr i="1" sz="3200"/>
            </a:pPr>
          </a:p>
          <a:p>
            <a:pPr/>
            <a:endParaRPr sz="3200"/>
          </a:p>
          <a:p>
            <a:pPr marL="0" indent="0">
              <a:buSzTx/>
              <a:buNone/>
              <a:defRPr b="1"/>
            </a:pPr>
            <a:r>
              <a:t>What is worrying about Mrs Jones’ presentation, medication and social history?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1" name="Content Placeholder 2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 i="1" sz="3200"/>
            </a:pPr>
            <a:r>
              <a:t>Mrs Jones has had unchanged bilateral knee pain and lower back ache for several years, following a fall three months ago she was started on oral co-codamol 8/500mg as required. Her carers changed last week, and her medicines chart show she has received 8 tablets per day. </a:t>
            </a:r>
          </a:p>
          <a:p>
            <a:pPr/>
            <a:endParaRPr sz="3200"/>
          </a:p>
          <a:p>
            <a:pPr marL="0" indent="0">
              <a:buSzTx/>
              <a:buNone/>
              <a:defRPr b="1"/>
            </a:pPr>
            <a:r>
              <a:t>What is worrying about Mrs Jones’ presentation, medication and social history?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5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6" name="Content Placeholder 2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7000"/>
              </a:lnSpc>
              <a:buSzTx/>
              <a:buNone/>
              <a:defRPr i="1"/>
            </a:pPr>
            <a:r>
              <a:t>Mrs Jones’ examination is mostly normal, there is a soft fullness in the left iliac fossa, some hard stool in her rectum but her bloods are essentially normal apart from a slightly chronically raised urea and creatinine (7 and 70). And abdominal x-ray performed from triage shows an old wedge fracture of L3</a:t>
            </a:r>
            <a:r>
              <a:rPr sz="1800"/>
              <a:t>. </a:t>
            </a:r>
            <a:endParaRPr sz="1800"/>
          </a:p>
          <a:p>
            <a:pPr marL="0" indent="0">
              <a:lnSpc>
                <a:spcPct val="107000"/>
              </a:lnSpc>
              <a:buSzTx/>
              <a:buNone/>
              <a:defRPr b="1" sz="1800"/>
            </a:pPr>
          </a:p>
          <a:p>
            <a:pPr marL="0" indent="0">
              <a:lnSpc>
                <a:spcPct val="107000"/>
              </a:lnSpc>
              <a:buSzTx/>
              <a:buNone/>
              <a:defRPr b="1" sz="2400"/>
            </a:pPr>
            <a:r>
              <a:t>How will you manage Mrs Jones?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1" name="Content Placeholder 2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 b="1" i="1" sz="4000"/>
            </a:pPr>
            <a:r>
              <a:t>As you plan to discharge her with appropriate analgesia, her daughter mentions if she should still take the night time special pain killer for restless legs?</a:t>
            </a:r>
            <a:r>
              <a:rPr i="0"/>
              <a:t>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Rectangle 22"/>
          <p:cNvSpPr/>
          <p:nvPr/>
        </p:nvSpPr>
        <p:spPr>
          <a:xfrm>
            <a:off x="-1" y="0"/>
            <a:ext cx="12188954" cy="685800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grpSp>
        <p:nvGrpSpPr>
          <p:cNvPr id="287" name="Group 24"/>
          <p:cNvGrpSpPr/>
          <p:nvPr/>
        </p:nvGrpSpPr>
        <p:grpSpPr>
          <a:xfrm>
            <a:off x="4762" y="0"/>
            <a:ext cx="12161840" cy="6853239"/>
            <a:chOff x="0" y="0"/>
            <a:chExt cx="12161838" cy="6853238"/>
          </a:xfrm>
        </p:grpSpPr>
        <p:sp>
          <p:nvSpPr>
            <p:cNvPr id="266" name="Freeform 5"/>
            <p:cNvSpPr/>
            <p:nvPr/>
          </p:nvSpPr>
          <p:spPr>
            <a:xfrm>
              <a:off x="2406230" y="0"/>
              <a:ext cx="2757909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23" h="21600" fill="norm" stroke="1" extrusionOk="0">
                  <a:moveTo>
                    <a:pt x="15423" y="0"/>
                  </a:moveTo>
                  <a:cubicBezTo>
                    <a:pt x="2617" y="3315"/>
                    <a:pt x="-6177" y="15585"/>
                    <a:pt x="538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67" name="Freeform 6"/>
            <p:cNvSpPr/>
            <p:nvPr/>
          </p:nvSpPr>
          <p:spPr>
            <a:xfrm>
              <a:off x="10621962" y="9525"/>
              <a:ext cx="1539876" cy="555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867" y="11815"/>
                    <a:pt x="7133" y="5169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68" name="Freeform 7"/>
            <p:cNvSpPr/>
            <p:nvPr/>
          </p:nvSpPr>
          <p:spPr>
            <a:xfrm>
              <a:off x="10242550" y="5013325"/>
              <a:ext cx="1919289" cy="18303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806" y="15260"/>
                    <a:pt x="15238" y="7967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69" name="Freeform 8"/>
            <p:cNvSpPr/>
            <p:nvPr/>
          </p:nvSpPr>
          <p:spPr>
            <a:xfrm>
              <a:off x="2159639" y="0"/>
              <a:ext cx="2633024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69" h="21600" fill="norm" stroke="1" extrusionOk="0">
                  <a:moveTo>
                    <a:pt x="15469" y="0"/>
                  </a:moveTo>
                  <a:cubicBezTo>
                    <a:pt x="2576" y="3600"/>
                    <a:pt x="-6131" y="15510"/>
                    <a:pt x="5339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70" name="Freeform 9"/>
            <p:cNvSpPr/>
            <p:nvPr/>
          </p:nvSpPr>
          <p:spPr>
            <a:xfrm>
              <a:off x="11198225" y="9525"/>
              <a:ext cx="963613" cy="366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684" y="12904"/>
                    <a:pt x="7235" y="5891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71" name="Freeform 10"/>
            <p:cNvSpPr/>
            <p:nvPr/>
          </p:nvSpPr>
          <p:spPr>
            <a:xfrm>
              <a:off x="10490200" y="5275263"/>
              <a:ext cx="1666875" cy="15779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92" y="15094"/>
                    <a:pt x="15077" y="7872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72" name="Freeform 11"/>
            <p:cNvSpPr/>
            <p:nvPr/>
          </p:nvSpPr>
          <p:spPr>
            <a:xfrm>
              <a:off x="2023292" y="0"/>
              <a:ext cx="259474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78" h="21600" fill="norm" stroke="1" extrusionOk="0">
                  <a:moveTo>
                    <a:pt x="15478" y="0"/>
                  </a:moveTo>
                  <a:cubicBezTo>
                    <a:pt x="2609" y="3675"/>
                    <a:pt x="-6122" y="15495"/>
                    <a:pt x="5302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73" name="Freeform 12"/>
            <p:cNvSpPr/>
            <p:nvPr/>
          </p:nvSpPr>
          <p:spPr>
            <a:xfrm>
              <a:off x="11496675" y="9525"/>
              <a:ext cx="665163" cy="2571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657" y="13600"/>
                    <a:pt x="7406" y="6400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74" name="Freeform 13"/>
            <p:cNvSpPr/>
            <p:nvPr/>
          </p:nvSpPr>
          <p:spPr>
            <a:xfrm>
              <a:off x="10636250" y="5408613"/>
              <a:ext cx="1525588" cy="1435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71" y="15020"/>
                    <a:pt x="15006" y="7796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75" name="Freeform 14"/>
            <p:cNvSpPr/>
            <p:nvPr/>
          </p:nvSpPr>
          <p:spPr>
            <a:xfrm>
              <a:off x="1889106" y="0"/>
              <a:ext cx="2352695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661" h="21600" fill="norm" stroke="1" extrusionOk="0">
                  <a:moveTo>
                    <a:pt x="15661" y="0"/>
                  </a:moveTo>
                  <a:cubicBezTo>
                    <a:pt x="2220" y="3840"/>
                    <a:pt x="-5939" y="15615"/>
                    <a:pt x="5288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76" name="Freeform 15"/>
            <p:cNvSpPr/>
            <p:nvPr/>
          </p:nvSpPr>
          <p:spPr>
            <a:xfrm>
              <a:off x="10798175" y="5518150"/>
              <a:ext cx="1363663" cy="1325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01" y="14942"/>
                    <a:pt x="14902" y="7742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77" name="Freeform 16"/>
            <p:cNvSpPr/>
            <p:nvPr/>
          </p:nvSpPr>
          <p:spPr>
            <a:xfrm>
              <a:off x="1748561" y="0"/>
              <a:ext cx="2366240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21" h="21600" fill="norm" stroke="1" extrusionOk="0">
                  <a:moveTo>
                    <a:pt x="15821" y="0"/>
                  </a:moveTo>
                  <a:cubicBezTo>
                    <a:pt x="2385" y="3975"/>
                    <a:pt x="-5779" y="15390"/>
                    <a:pt x="4926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78" name="Freeform 17"/>
            <p:cNvSpPr/>
            <p:nvPr/>
          </p:nvSpPr>
          <p:spPr>
            <a:xfrm>
              <a:off x="10974387" y="5694363"/>
              <a:ext cx="1187451" cy="1149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03" y="14817"/>
                    <a:pt x="14861" y="7587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79" name="Freeform 18"/>
            <p:cNvSpPr/>
            <p:nvPr/>
          </p:nvSpPr>
          <p:spPr>
            <a:xfrm>
              <a:off x="1445051" y="0"/>
              <a:ext cx="245543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503" h="21600" fill="norm" stroke="1" extrusionOk="0">
                  <a:moveTo>
                    <a:pt x="15503" y="0"/>
                  </a:moveTo>
                  <a:cubicBezTo>
                    <a:pt x="3383" y="4230"/>
                    <a:pt x="-6097" y="15270"/>
                    <a:pt x="4763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80" name="Freeform 19"/>
            <p:cNvSpPr/>
            <p:nvPr/>
          </p:nvSpPr>
          <p:spPr>
            <a:xfrm>
              <a:off x="11282362" y="6049963"/>
              <a:ext cx="879476" cy="793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356" y="14745"/>
                    <a:pt x="14595" y="7502"/>
                    <a:pt x="2160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81" name="Freeform 20"/>
            <p:cNvSpPr/>
            <p:nvPr/>
          </p:nvSpPr>
          <p:spPr>
            <a:xfrm>
              <a:off x="1106121" y="0"/>
              <a:ext cx="2205404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528" h="21600" fill="norm" stroke="1" extrusionOk="0">
                  <a:moveTo>
                    <a:pt x="17528" y="0"/>
                  </a:moveTo>
                  <a:cubicBezTo>
                    <a:pt x="3971" y="4800"/>
                    <a:pt x="-4072" y="14685"/>
                    <a:pt x="2121" y="21600"/>
                  </a:cubicBezTo>
                </a:path>
              </a:pathLst>
            </a:custGeom>
            <a:noFill/>
            <a:ln w="12700" cap="flat">
              <a:solidFill>
                <a:srgbClr val="FFFFFF">
                  <a:alpha val="35000"/>
                </a:srgbClr>
              </a:solidFill>
              <a:prstDash val="dash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82" name="Freeform 21"/>
            <p:cNvSpPr/>
            <p:nvPr/>
          </p:nvSpPr>
          <p:spPr>
            <a:xfrm>
              <a:off x="840192" y="0"/>
              <a:ext cx="236179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324" h="21600" fill="norm" stroke="1" extrusionOk="0">
                  <a:moveTo>
                    <a:pt x="17324" y="0"/>
                  </a:moveTo>
                  <a:cubicBezTo>
                    <a:pt x="4364" y="4875"/>
                    <a:pt x="-4276" y="14400"/>
                    <a:pt x="2204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lg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83" name="Freeform 22"/>
            <p:cNvSpPr/>
            <p:nvPr/>
          </p:nvSpPr>
          <p:spPr>
            <a:xfrm>
              <a:off x="19004" y="0"/>
              <a:ext cx="1962195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34" h="21600" fill="norm" stroke="1" extrusionOk="0">
                  <a:moveTo>
                    <a:pt x="17634" y="0"/>
                  </a:moveTo>
                  <a:cubicBezTo>
                    <a:pt x="687" y="5340"/>
                    <a:pt x="-3966" y="14145"/>
                    <a:pt x="3334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84" name="Freeform 23"/>
            <p:cNvSpPr/>
            <p:nvPr/>
          </p:nvSpPr>
          <p:spPr>
            <a:xfrm>
              <a:off x="9525" y="9524"/>
              <a:ext cx="1771651" cy="31988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0134" y="5873"/>
                    <a:pt x="2953" y="13127"/>
                    <a:pt x="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85" name="Freeform 24"/>
            <p:cNvSpPr/>
            <p:nvPr/>
          </p:nvSpPr>
          <p:spPr>
            <a:xfrm>
              <a:off x="0" y="6016625"/>
              <a:ext cx="214313" cy="827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280" y="7324"/>
                    <a:pt x="12480" y="14648"/>
                    <a:pt x="2160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86" name="Freeform 25"/>
            <p:cNvSpPr/>
            <p:nvPr/>
          </p:nvSpPr>
          <p:spPr>
            <a:xfrm>
              <a:off x="9525" y="0"/>
              <a:ext cx="1562101" cy="22288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2409" y="6125"/>
                    <a:pt x="4530" y="13264"/>
                    <a:pt x="0" y="2160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35000"/>
                </a:srgb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</p:grpSp>
      <p:sp>
        <p:nvSpPr>
          <p:cNvPr id="288" name="Rectangle 47"/>
          <p:cNvSpPr/>
          <p:nvPr/>
        </p:nvSpPr>
        <p:spPr>
          <a:xfrm>
            <a:off x="1923663" y="0"/>
            <a:ext cx="10268337" cy="686920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89" name="Title 1"/>
          <p:cNvSpPr txBox="1"/>
          <p:nvPr>
            <p:ph type="title"/>
          </p:nvPr>
        </p:nvSpPr>
        <p:spPr>
          <a:xfrm>
            <a:off x="2880360" y="841247"/>
            <a:ext cx="6227065" cy="1234442"/>
          </a:xfrm>
          <a:prstGeom prst="rect">
            <a:avLst/>
          </a:prstGeom>
        </p:spPr>
        <p:txBody>
          <a:bodyPr anchor="t"/>
          <a:lstStyle/>
          <a:p>
            <a:pPr>
              <a:defRPr b="1" sz="3400">
                <a:solidFill>
                  <a:schemeClr val="accent1"/>
                </a:solidFill>
                <a:latin typeface="+mn-lt"/>
                <a:ea typeface="+mn-ea"/>
                <a:cs typeface="+mn-cs"/>
                <a:sym typeface="Calibri"/>
              </a:defRPr>
            </a:pPr>
            <a:r>
              <a:t>Side effects of atypical analgesics</a:t>
            </a:r>
            <a:br/>
          </a:p>
        </p:txBody>
      </p:sp>
      <p:sp>
        <p:nvSpPr>
          <p:cNvPr id="290" name="Isosceles Triangle 49"/>
          <p:cNvSpPr/>
          <p:nvPr/>
        </p:nvSpPr>
        <p:spPr>
          <a:xfrm rot="5400000">
            <a:off x="1797902" y="954813"/>
            <a:ext cx="300775" cy="259289"/>
          </a:xfrm>
          <a:prstGeom prst="triangl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291" name="Content Placeholder 2"/>
          <p:cNvSpPr txBox="1"/>
          <p:nvPr>
            <p:ph type="body" sz="half" idx="1"/>
          </p:nvPr>
        </p:nvSpPr>
        <p:spPr>
          <a:xfrm>
            <a:off x="2880360" y="2249423"/>
            <a:ext cx="6227065" cy="3803905"/>
          </a:xfrm>
          <a:prstGeom prst="rect">
            <a:avLst/>
          </a:prstGeom>
        </p:spPr>
        <p:txBody>
          <a:bodyPr/>
          <a:lstStyle/>
          <a:p>
            <a:pPr marL="342900" indent="-342900">
              <a:buFont typeface="Symbol"/>
              <a:buChar char="·"/>
              <a:defRPr sz="2000"/>
            </a:pPr>
            <a:r>
              <a:t>TCAs = urinary retention, postural hypotension, cardiac arrhythmias. 1 in 5 stop due to adverse effects</a:t>
            </a:r>
          </a:p>
          <a:p>
            <a:pPr marL="342900" indent="-342900">
              <a:buFont typeface="Symbol"/>
              <a:buChar char="·"/>
              <a:defRPr sz="2000"/>
            </a:pPr>
            <a:r>
              <a:t>SSRI/SNRI = minimal evidence base but duloxetine has shown efficacy for neuropathic pain, especially diabetic</a:t>
            </a:r>
          </a:p>
          <a:p>
            <a:pPr marL="342900" indent="-342900">
              <a:buFont typeface="Symbol"/>
              <a:buChar char="·"/>
              <a:defRPr sz="2000"/>
            </a:pPr>
            <a:r>
              <a:t>Anti epileptics = older medication such as carbamazepine and phenytoin have central adverse events and require blood monitoring. Newer phenytoin and gabapentin have shown efficacy and fewer side effects. </a:t>
            </a:r>
          </a:p>
          <a:p>
            <a:pPr marL="342900" indent="-342900">
              <a:buFont typeface="Symbol"/>
              <a:buChar char="·"/>
              <a:defRPr sz="2000"/>
            </a:pPr>
            <a:r>
              <a:t>Topical NSAIDs have been demonstrated in several studies as efficacious in non-neuropathic pain.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6" name="Group 7"/>
          <p:cNvGrpSpPr/>
          <p:nvPr/>
        </p:nvGrpSpPr>
        <p:grpSpPr>
          <a:xfrm>
            <a:off x="4762" y="0"/>
            <a:ext cx="12161840" cy="6853239"/>
            <a:chOff x="0" y="0"/>
            <a:chExt cx="12161838" cy="6853238"/>
          </a:xfrm>
        </p:grpSpPr>
        <p:sp>
          <p:nvSpPr>
            <p:cNvPr id="295" name="Freeform 5"/>
            <p:cNvSpPr/>
            <p:nvPr/>
          </p:nvSpPr>
          <p:spPr>
            <a:xfrm>
              <a:off x="2406230" y="0"/>
              <a:ext cx="2757909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23" h="21600" fill="norm" stroke="1" extrusionOk="0">
                  <a:moveTo>
                    <a:pt x="15423" y="0"/>
                  </a:moveTo>
                  <a:cubicBezTo>
                    <a:pt x="2617" y="3315"/>
                    <a:pt x="-6177" y="15585"/>
                    <a:pt x="5380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20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96" name="Freeform 6"/>
            <p:cNvSpPr/>
            <p:nvPr/>
          </p:nvSpPr>
          <p:spPr>
            <a:xfrm>
              <a:off x="10621962" y="9525"/>
              <a:ext cx="1539876" cy="555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867" y="11815"/>
                    <a:pt x="7133" y="516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20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97" name="Freeform 7"/>
            <p:cNvSpPr/>
            <p:nvPr/>
          </p:nvSpPr>
          <p:spPr>
            <a:xfrm>
              <a:off x="10242550" y="5013325"/>
              <a:ext cx="1919289" cy="18303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806" y="15260"/>
                    <a:pt x="15238" y="7967"/>
                    <a:pt x="2160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20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98" name="Freeform 8"/>
            <p:cNvSpPr/>
            <p:nvPr/>
          </p:nvSpPr>
          <p:spPr>
            <a:xfrm>
              <a:off x="2159639" y="0"/>
              <a:ext cx="2633024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69" h="21600" fill="norm" stroke="1" extrusionOk="0">
                  <a:moveTo>
                    <a:pt x="15469" y="0"/>
                  </a:moveTo>
                  <a:cubicBezTo>
                    <a:pt x="2576" y="3600"/>
                    <a:pt x="-6131" y="15510"/>
                    <a:pt x="5339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8000"/>
                </a:scheme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299" name="Freeform 9"/>
            <p:cNvSpPr/>
            <p:nvPr/>
          </p:nvSpPr>
          <p:spPr>
            <a:xfrm>
              <a:off x="11198225" y="9525"/>
              <a:ext cx="963613" cy="366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684" y="12904"/>
                    <a:pt x="7235" y="589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8000"/>
                </a:scheme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00" name="Freeform 10"/>
            <p:cNvSpPr/>
            <p:nvPr/>
          </p:nvSpPr>
          <p:spPr>
            <a:xfrm>
              <a:off x="10490200" y="5275263"/>
              <a:ext cx="1666875" cy="15779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92" y="15094"/>
                    <a:pt x="15077" y="7872"/>
                    <a:pt x="2160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8000"/>
                </a:schemeClr>
              </a:solidFill>
              <a:prstDash val="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01" name="Freeform 11"/>
            <p:cNvSpPr/>
            <p:nvPr/>
          </p:nvSpPr>
          <p:spPr>
            <a:xfrm>
              <a:off x="2023292" y="0"/>
              <a:ext cx="259474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478" h="21600" fill="norm" stroke="1" extrusionOk="0">
                  <a:moveTo>
                    <a:pt x="15478" y="0"/>
                  </a:moveTo>
                  <a:cubicBezTo>
                    <a:pt x="2609" y="3675"/>
                    <a:pt x="-6122" y="15495"/>
                    <a:pt x="5302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5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02" name="Freeform 12"/>
            <p:cNvSpPr/>
            <p:nvPr/>
          </p:nvSpPr>
          <p:spPr>
            <a:xfrm>
              <a:off x="11496675" y="9525"/>
              <a:ext cx="665163" cy="2571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657" y="13600"/>
                    <a:pt x="7406" y="640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5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03" name="Freeform 13"/>
            <p:cNvSpPr/>
            <p:nvPr/>
          </p:nvSpPr>
          <p:spPr>
            <a:xfrm>
              <a:off x="10636250" y="5408613"/>
              <a:ext cx="1525588" cy="1435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71" y="15020"/>
                    <a:pt x="15006" y="7796"/>
                    <a:pt x="2160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5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04" name="Freeform 14"/>
            <p:cNvSpPr/>
            <p:nvPr/>
          </p:nvSpPr>
          <p:spPr>
            <a:xfrm>
              <a:off x="1889106" y="0"/>
              <a:ext cx="2352695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661" h="21600" fill="norm" stroke="1" extrusionOk="0">
                  <a:moveTo>
                    <a:pt x="15661" y="0"/>
                  </a:moveTo>
                  <a:cubicBezTo>
                    <a:pt x="2220" y="3840"/>
                    <a:pt x="-5939" y="15615"/>
                    <a:pt x="5288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3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05" name="Freeform 15"/>
            <p:cNvSpPr/>
            <p:nvPr/>
          </p:nvSpPr>
          <p:spPr>
            <a:xfrm>
              <a:off x="10798175" y="5518150"/>
              <a:ext cx="1363663" cy="1325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01" y="14942"/>
                    <a:pt x="14902" y="7742"/>
                    <a:pt x="2160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2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06" name="Freeform 16"/>
            <p:cNvSpPr/>
            <p:nvPr/>
          </p:nvSpPr>
          <p:spPr>
            <a:xfrm>
              <a:off x="1748561" y="0"/>
              <a:ext cx="2366240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21" h="21600" fill="norm" stroke="1" extrusionOk="0">
                  <a:moveTo>
                    <a:pt x="15821" y="0"/>
                  </a:moveTo>
                  <a:cubicBezTo>
                    <a:pt x="2385" y="3975"/>
                    <a:pt x="-5779" y="15390"/>
                    <a:pt x="4926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3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07" name="Freeform 17"/>
            <p:cNvSpPr/>
            <p:nvPr/>
          </p:nvSpPr>
          <p:spPr>
            <a:xfrm>
              <a:off x="10974387" y="5694363"/>
              <a:ext cx="1187451" cy="1149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603" y="14817"/>
                    <a:pt x="14861" y="7587"/>
                    <a:pt x="2160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0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08" name="Freeform 18"/>
            <p:cNvSpPr/>
            <p:nvPr/>
          </p:nvSpPr>
          <p:spPr>
            <a:xfrm>
              <a:off x="1445051" y="0"/>
              <a:ext cx="245543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503" h="21600" fill="norm" stroke="1" extrusionOk="0">
                  <a:moveTo>
                    <a:pt x="15503" y="0"/>
                  </a:moveTo>
                  <a:cubicBezTo>
                    <a:pt x="3383" y="4230"/>
                    <a:pt x="-6097" y="15270"/>
                    <a:pt x="4763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2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09" name="Freeform 19"/>
            <p:cNvSpPr/>
            <p:nvPr/>
          </p:nvSpPr>
          <p:spPr>
            <a:xfrm>
              <a:off x="11282362" y="6049963"/>
              <a:ext cx="879476" cy="793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356" y="14745"/>
                    <a:pt x="14595" y="7502"/>
                    <a:pt x="21600" y="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8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10" name="Freeform 20"/>
            <p:cNvSpPr/>
            <p:nvPr/>
          </p:nvSpPr>
          <p:spPr>
            <a:xfrm>
              <a:off x="1106121" y="0"/>
              <a:ext cx="2205404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528" h="21600" fill="norm" stroke="1" extrusionOk="0">
                  <a:moveTo>
                    <a:pt x="17528" y="0"/>
                  </a:moveTo>
                  <a:cubicBezTo>
                    <a:pt x="3971" y="4800"/>
                    <a:pt x="-4072" y="14685"/>
                    <a:pt x="2121" y="21600"/>
                  </a:cubicBezTo>
                </a:path>
              </a:pathLst>
            </a:custGeom>
            <a:noFill/>
            <a:ln w="12700" cap="flat">
              <a:solidFill>
                <a:schemeClr val="accent1">
                  <a:alpha val="12000"/>
                </a:schemeClr>
              </a:solidFill>
              <a:prstDash val="dash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11" name="Freeform 21"/>
            <p:cNvSpPr/>
            <p:nvPr/>
          </p:nvSpPr>
          <p:spPr>
            <a:xfrm>
              <a:off x="840192" y="0"/>
              <a:ext cx="2361797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324" h="21600" fill="norm" stroke="1" extrusionOk="0">
                  <a:moveTo>
                    <a:pt x="17324" y="0"/>
                  </a:moveTo>
                  <a:cubicBezTo>
                    <a:pt x="4364" y="4875"/>
                    <a:pt x="-4276" y="14400"/>
                    <a:pt x="2204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2000"/>
                </a:schemeClr>
              </a:solidFill>
              <a:prstDash val="lgDash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12" name="Freeform 22"/>
            <p:cNvSpPr/>
            <p:nvPr/>
          </p:nvSpPr>
          <p:spPr>
            <a:xfrm>
              <a:off x="19004" y="0"/>
              <a:ext cx="1962195" cy="6843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34" h="21600" fill="norm" stroke="1" extrusionOk="0">
                  <a:moveTo>
                    <a:pt x="17634" y="0"/>
                  </a:moveTo>
                  <a:cubicBezTo>
                    <a:pt x="687" y="5340"/>
                    <a:pt x="-3966" y="14145"/>
                    <a:pt x="3334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1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13" name="Freeform 23"/>
            <p:cNvSpPr/>
            <p:nvPr/>
          </p:nvSpPr>
          <p:spPr>
            <a:xfrm>
              <a:off x="9525" y="9524"/>
              <a:ext cx="1771651" cy="31988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0134" y="5873"/>
                    <a:pt x="2953" y="13127"/>
                    <a:pt x="0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10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14" name="Freeform 24"/>
            <p:cNvSpPr/>
            <p:nvPr/>
          </p:nvSpPr>
          <p:spPr>
            <a:xfrm>
              <a:off x="0" y="6016625"/>
              <a:ext cx="214313" cy="827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280" y="7324"/>
                    <a:pt x="12480" y="14648"/>
                    <a:pt x="21600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20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  <p:sp>
          <p:nvSpPr>
            <p:cNvPr id="315" name="Freeform 25"/>
            <p:cNvSpPr/>
            <p:nvPr/>
          </p:nvSpPr>
          <p:spPr>
            <a:xfrm>
              <a:off x="9525" y="0"/>
              <a:ext cx="1562101" cy="22288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2409" y="6125"/>
                    <a:pt x="4530" y="13264"/>
                    <a:pt x="0" y="21600"/>
                  </a:cubicBezTo>
                </a:path>
              </a:pathLst>
            </a:custGeom>
            <a:noFill/>
            <a:ln w="9525" cap="flat">
              <a:solidFill>
                <a:schemeClr val="accent1">
                  <a:alpha val="8000"/>
                </a:schemeClr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/>
            </a:p>
          </p:txBody>
        </p:sp>
      </p:grpSp>
      <p:sp>
        <p:nvSpPr>
          <p:cNvPr id="317" name="Title 1"/>
          <p:cNvSpPr txBox="1"/>
          <p:nvPr>
            <p:ph type="title"/>
          </p:nvPr>
        </p:nvSpPr>
        <p:spPr>
          <a:xfrm>
            <a:off x="4069079" y="630935"/>
            <a:ext cx="6675120" cy="1353314"/>
          </a:xfrm>
          <a:prstGeom prst="rect">
            <a:avLst/>
          </a:prstGeom>
        </p:spPr>
        <p:txBody>
          <a:bodyPr anchor="b"/>
          <a:lstStyle/>
          <a:p>
            <a:pPr>
              <a:defRPr sz="4000"/>
            </a:pPr>
          </a:p>
        </p:txBody>
      </p:sp>
      <p:sp>
        <p:nvSpPr>
          <p:cNvPr id="318" name="Content Placeholder 2"/>
          <p:cNvSpPr txBox="1"/>
          <p:nvPr>
            <p:ph type="body" sz="half" idx="1"/>
          </p:nvPr>
        </p:nvSpPr>
        <p:spPr>
          <a:xfrm>
            <a:off x="4069079" y="2157983"/>
            <a:ext cx="6675120" cy="3895345"/>
          </a:xfrm>
          <a:prstGeom prst="rect">
            <a:avLst/>
          </a:prstGeom>
        </p:spPr>
        <p:txBody>
          <a:bodyPr anchor="ctr"/>
          <a:lstStyle>
            <a:lvl1pPr marL="0" indent="0">
              <a:buSzTx/>
              <a:buNone/>
              <a:defRPr b="1" sz="4000"/>
            </a:lvl1pPr>
          </a:lstStyle>
          <a:p>
            <a:pPr/>
            <a:r>
              <a:t>Mrs Jones asks about specialist follow up for her pain, and any interventions?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Rectangle 26"/>
          <p:cNvSpPr/>
          <p:nvPr/>
        </p:nvSpPr>
        <p:spPr>
          <a:xfrm>
            <a:off x="-2" y="0"/>
            <a:ext cx="12188954" cy="685800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23" name="Title 1"/>
          <p:cNvSpPr txBox="1"/>
          <p:nvPr>
            <p:ph type="title"/>
          </p:nvPr>
        </p:nvSpPr>
        <p:spPr>
          <a:xfrm>
            <a:off x="838200" y="557187"/>
            <a:ext cx="10515600" cy="1133501"/>
          </a:xfrm>
          <a:prstGeom prst="rect">
            <a:avLst/>
          </a:prstGeom>
        </p:spPr>
        <p:txBody>
          <a:bodyPr/>
          <a:lstStyle>
            <a:lvl1pPr algn="ctr">
              <a:defRPr sz="3600"/>
            </a:lvl1pPr>
          </a:lstStyle>
          <a:p>
            <a:pPr/>
            <a:r>
              <a:t>Learning points</a:t>
            </a:r>
          </a:p>
        </p:txBody>
      </p:sp>
      <p:grpSp>
        <p:nvGrpSpPr>
          <p:cNvPr id="339" name="Content Placeholder 2"/>
          <p:cNvGrpSpPr/>
          <p:nvPr/>
        </p:nvGrpSpPr>
        <p:grpSpPr>
          <a:xfrm>
            <a:off x="838200" y="2493454"/>
            <a:ext cx="10515600" cy="3023235"/>
            <a:chOff x="0" y="0"/>
            <a:chExt cx="10515600" cy="3023234"/>
          </a:xfrm>
        </p:grpSpPr>
        <p:grpSp>
          <p:nvGrpSpPr>
            <p:cNvPr id="326" name="Group"/>
            <p:cNvGrpSpPr/>
            <p:nvPr/>
          </p:nvGrpSpPr>
          <p:grpSpPr>
            <a:xfrm>
              <a:off x="0" y="0"/>
              <a:ext cx="10515600" cy="551655"/>
              <a:chOff x="0" y="0"/>
              <a:chExt cx="10515600" cy="551654"/>
            </a:xfrm>
          </p:grpSpPr>
          <p:sp>
            <p:nvSpPr>
              <p:cNvPr id="324" name="Rounded Rectangle"/>
              <p:cNvSpPr/>
              <p:nvPr/>
            </p:nvSpPr>
            <p:spPr>
              <a:xfrm>
                <a:off x="0" y="0"/>
                <a:ext cx="10515600" cy="551655"/>
              </a:xfrm>
              <a:prstGeom prst="roundRect">
                <a:avLst>
                  <a:gd name="adj" fmla="val 16667"/>
                </a:avLst>
              </a:prstGeom>
              <a:solidFill>
                <a:schemeClr val="accent5"/>
              </a:solidFill>
              <a:ln w="12700" cap="flat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1022350">
                  <a:lnSpc>
                    <a:spcPct val="90000"/>
                  </a:lnSpc>
                  <a:spcBef>
                    <a:spcPts val="1100"/>
                  </a:spcBef>
                  <a:defRPr sz="2300">
                    <a:solidFill>
                      <a:srgbClr val="FFFFFF"/>
                    </a:solidFill>
                  </a:defRPr>
                </a:pPr>
              </a:p>
            </p:txBody>
          </p:sp>
          <p:sp>
            <p:nvSpPr>
              <p:cNvPr id="325" name="Various pain scores according to cognitive and communication abilities of the patient"/>
              <p:cNvSpPr txBox="1"/>
              <p:nvPr/>
            </p:nvSpPr>
            <p:spPr>
              <a:xfrm>
                <a:off x="26929" y="42631"/>
                <a:ext cx="10461741" cy="46639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87630" tIns="87630" rIns="87630" bIns="87630" numCol="1" anchor="ctr">
                <a:spAutoFit/>
              </a:bodyPr>
              <a:lstStyle>
                <a:lvl1pPr defTabSz="1022350">
                  <a:lnSpc>
                    <a:spcPct val="90000"/>
                  </a:lnSpc>
                  <a:spcBef>
                    <a:spcPts val="900"/>
                  </a:spcBef>
                  <a:defRPr sz="2300">
                    <a:solidFill>
                      <a:srgbClr val="FFFFFF"/>
                    </a:solidFill>
                  </a:defRPr>
                </a:lvl1pPr>
              </a:lstStyle>
              <a:p>
                <a:pPr/>
                <a:r>
                  <a:t>Various pain scores according to cognitive and communication abilities of the patient</a:t>
                </a:r>
              </a:p>
            </p:txBody>
          </p:sp>
        </p:grpSp>
        <p:grpSp>
          <p:nvGrpSpPr>
            <p:cNvPr id="329" name="Group"/>
            <p:cNvGrpSpPr/>
            <p:nvPr/>
          </p:nvGrpSpPr>
          <p:grpSpPr>
            <a:xfrm>
              <a:off x="0" y="617895"/>
              <a:ext cx="10515600" cy="551656"/>
              <a:chOff x="0" y="0"/>
              <a:chExt cx="10515600" cy="551654"/>
            </a:xfrm>
          </p:grpSpPr>
          <p:sp>
            <p:nvSpPr>
              <p:cNvPr id="327" name="Rounded Rectangle"/>
              <p:cNvSpPr/>
              <p:nvPr/>
            </p:nvSpPr>
            <p:spPr>
              <a:xfrm>
                <a:off x="0" y="0"/>
                <a:ext cx="10515600" cy="551655"/>
              </a:xfrm>
              <a:prstGeom prst="roundRect">
                <a:avLst>
                  <a:gd name="adj" fmla="val 16667"/>
                </a:avLst>
              </a:prstGeom>
              <a:solidFill>
                <a:srgbClr val="54CCCD"/>
              </a:solidFill>
              <a:ln w="12700" cap="flat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1022350">
                  <a:lnSpc>
                    <a:spcPct val="90000"/>
                  </a:lnSpc>
                  <a:spcBef>
                    <a:spcPts val="1100"/>
                  </a:spcBef>
                  <a:defRPr sz="2300">
                    <a:solidFill>
                      <a:srgbClr val="FFFFFF"/>
                    </a:solidFill>
                  </a:defRPr>
                </a:pPr>
              </a:p>
            </p:txBody>
          </p:sp>
          <p:sp>
            <p:nvSpPr>
              <p:cNvPr id="328" name="Side effects of medication, weight-based toxicity, red flags for pain"/>
              <p:cNvSpPr txBox="1"/>
              <p:nvPr/>
            </p:nvSpPr>
            <p:spPr>
              <a:xfrm>
                <a:off x="26929" y="42631"/>
                <a:ext cx="10461741" cy="46639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87630" tIns="87630" rIns="87630" bIns="87630" numCol="1" anchor="ctr">
                <a:spAutoFit/>
              </a:bodyPr>
              <a:lstStyle>
                <a:lvl1pPr defTabSz="1022350">
                  <a:lnSpc>
                    <a:spcPct val="90000"/>
                  </a:lnSpc>
                  <a:spcBef>
                    <a:spcPts val="900"/>
                  </a:spcBef>
                  <a:defRPr sz="2300">
                    <a:solidFill>
                      <a:srgbClr val="FFFFFF"/>
                    </a:solidFill>
                  </a:defRPr>
                </a:lvl1pPr>
              </a:lstStyle>
              <a:p>
                <a:pPr/>
                <a:r>
                  <a:t>Side effects of medication, weight-based toxicity, red flags for pain</a:t>
                </a:r>
              </a:p>
            </p:txBody>
          </p:sp>
        </p:grpSp>
        <p:grpSp>
          <p:nvGrpSpPr>
            <p:cNvPr id="332" name="Group"/>
            <p:cNvGrpSpPr/>
            <p:nvPr/>
          </p:nvGrpSpPr>
          <p:grpSpPr>
            <a:xfrm>
              <a:off x="0" y="1235790"/>
              <a:ext cx="10515600" cy="551656"/>
              <a:chOff x="0" y="0"/>
              <a:chExt cx="10515600" cy="551654"/>
            </a:xfrm>
          </p:grpSpPr>
          <p:sp>
            <p:nvSpPr>
              <p:cNvPr id="330" name="Rounded Rectangle"/>
              <p:cNvSpPr/>
              <p:nvPr/>
            </p:nvSpPr>
            <p:spPr>
              <a:xfrm>
                <a:off x="0" y="0"/>
                <a:ext cx="10515600" cy="551655"/>
              </a:xfrm>
              <a:prstGeom prst="roundRect">
                <a:avLst>
                  <a:gd name="adj" fmla="val 16667"/>
                </a:avLst>
              </a:prstGeom>
              <a:solidFill>
                <a:srgbClr val="4DC58D"/>
              </a:solidFill>
              <a:ln w="12700" cap="flat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1022350">
                  <a:lnSpc>
                    <a:spcPct val="90000"/>
                  </a:lnSpc>
                  <a:spcBef>
                    <a:spcPts val="1100"/>
                  </a:spcBef>
                  <a:defRPr sz="2300">
                    <a:solidFill>
                      <a:srgbClr val="FFFFFF"/>
                    </a:solidFill>
                  </a:defRPr>
                </a:pPr>
              </a:p>
            </p:txBody>
          </p:sp>
          <p:sp>
            <p:nvSpPr>
              <p:cNvPr id="331" name="Comparison of the various analgesics and safe use in ED"/>
              <p:cNvSpPr txBox="1"/>
              <p:nvPr/>
            </p:nvSpPr>
            <p:spPr>
              <a:xfrm>
                <a:off x="26929" y="42631"/>
                <a:ext cx="10461741" cy="46639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87630" tIns="87630" rIns="87630" bIns="87630" numCol="1" anchor="ctr">
                <a:spAutoFit/>
              </a:bodyPr>
              <a:lstStyle>
                <a:lvl1pPr defTabSz="1022350">
                  <a:lnSpc>
                    <a:spcPct val="90000"/>
                  </a:lnSpc>
                  <a:spcBef>
                    <a:spcPts val="900"/>
                  </a:spcBef>
                  <a:defRPr sz="2300">
                    <a:solidFill>
                      <a:srgbClr val="FFFFFF"/>
                    </a:solidFill>
                  </a:defRPr>
                </a:lvl1pPr>
              </a:lstStyle>
              <a:p>
                <a:pPr/>
                <a:r>
                  <a:t>Comparison of the various analgesics and safe use in ED</a:t>
                </a:r>
              </a:p>
            </p:txBody>
          </p:sp>
        </p:grpSp>
        <p:grpSp>
          <p:nvGrpSpPr>
            <p:cNvPr id="335" name="Group"/>
            <p:cNvGrpSpPr/>
            <p:nvPr/>
          </p:nvGrpSpPr>
          <p:grpSpPr>
            <a:xfrm>
              <a:off x="0" y="1853684"/>
              <a:ext cx="10515600" cy="551656"/>
              <a:chOff x="0" y="0"/>
              <a:chExt cx="10515600" cy="551654"/>
            </a:xfrm>
          </p:grpSpPr>
          <p:sp>
            <p:nvSpPr>
              <p:cNvPr id="333" name="Rounded Rectangle"/>
              <p:cNvSpPr/>
              <p:nvPr/>
            </p:nvSpPr>
            <p:spPr>
              <a:xfrm>
                <a:off x="0" y="0"/>
                <a:ext cx="10515600" cy="551655"/>
              </a:xfrm>
              <a:prstGeom prst="roundRect">
                <a:avLst>
                  <a:gd name="adj" fmla="val 16667"/>
                </a:avLst>
              </a:prstGeom>
              <a:solidFill>
                <a:srgbClr val="48BB4F"/>
              </a:solidFill>
              <a:ln w="12700" cap="flat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1022350">
                  <a:lnSpc>
                    <a:spcPct val="90000"/>
                  </a:lnSpc>
                  <a:spcBef>
                    <a:spcPts val="1100"/>
                  </a:spcBef>
                  <a:defRPr sz="2300">
                    <a:solidFill>
                      <a:srgbClr val="FFFFFF"/>
                    </a:solidFill>
                  </a:defRPr>
                </a:pPr>
              </a:p>
            </p:txBody>
          </p:sp>
          <p:sp>
            <p:nvSpPr>
              <p:cNvPr id="334" name="Atypical analgesics and specific conditions they can be used for"/>
              <p:cNvSpPr txBox="1"/>
              <p:nvPr/>
            </p:nvSpPr>
            <p:spPr>
              <a:xfrm>
                <a:off x="26929" y="42631"/>
                <a:ext cx="10461741" cy="46639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87630" tIns="87630" rIns="87630" bIns="87630" numCol="1" anchor="ctr">
                <a:spAutoFit/>
              </a:bodyPr>
              <a:lstStyle>
                <a:lvl1pPr defTabSz="1022350">
                  <a:lnSpc>
                    <a:spcPct val="90000"/>
                  </a:lnSpc>
                  <a:spcBef>
                    <a:spcPts val="900"/>
                  </a:spcBef>
                  <a:defRPr sz="2300">
                    <a:solidFill>
                      <a:srgbClr val="FFFFFF"/>
                    </a:solidFill>
                  </a:defRPr>
                </a:lvl1pPr>
              </a:lstStyle>
              <a:p>
                <a:pPr/>
                <a:r>
                  <a:t>Atypical analgesics and specific conditions they can be used for</a:t>
                </a:r>
              </a:p>
            </p:txBody>
          </p:sp>
        </p:grpSp>
        <p:grpSp>
          <p:nvGrpSpPr>
            <p:cNvPr id="338" name="Group"/>
            <p:cNvGrpSpPr/>
            <p:nvPr/>
          </p:nvGrpSpPr>
          <p:grpSpPr>
            <a:xfrm>
              <a:off x="0" y="2471579"/>
              <a:ext cx="10515600" cy="551656"/>
              <a:chOff x="0" y="0"/>
              <a:chExt cx="10515600" cy="551654"/>
            </a:xfrm>
          </p:grpSpPr>
          <p:sp>
            <p:nvSpPr>
              <p:cNvPr id="336" name="Rounded Rectangle"/>
              <p:cNvSpPr/>
              <p:nvPr/>
            </p:nvSpPr>
            <p:spPr>
              <a:xfrm>
                <a:off x="0" y="0"/>
                <a:ext cx="10515600" cy="551655"/>
              </a:xfrm>
              <a:prstGeom prst="roundRect">
                <a:avLst>
                  <a:gd name="adj" fmla="val 16667"/>
                </a:avLst>
              </a:prstGeom>
              <a:solidFill>
                <a:schemeClr val="accent6"/>
              </a:solidFill>
              <a:ln w="12700" cap="flat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1022350">
                  <a:lnSpc>
                    <a:spcPct val="90000"/>
                  </a:lnSpc>
                  <a:spcBef>
                    <a:spcPts val="1100"/>
                  </a:spcBef>
                  <a:defRPr sz="2300">
                    <a:solidFill>
                      <a:srgbClr val="FFFFFF"/>
                    </a:solidFill>
                  </a:defRPr>
                </a:pPr>
              </a:p>
            </p:txBody>
          </p:sp>
          <p:sp>
            <p:nvSpPr>
              <p:cNvPr id="337" name="Referral to chronic pain teams, physio, mindfulness and occasionally CBT/acupuncture"/>
              <p:cNvSpPr txBox="1"/>
              <p:nvPr/>
            </p:nvSpPr>
            <p:spPr>
              <a:xfrm>
                <a:off x="26929" y="42631"/>
                <a:ext cx="10461741" cy="46639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87630" tIns="87630" rIns="87630" bIns="87630" numCol="1" anchor="ctr">
                <a:spAutoFit/>
              </a:bodyPr>
              <a:lstStyle>
                <a:lvl1pPr defTabSz="1022350">
                  <a:lnSpc>
                    <a:spcPct val="90000"/>
                  </a:lnSpc>
                  <a:spcBef>
                    <a:spcPts val="900"/>
                  </a:spcBef>
                  <a:defRPr sz="2300">
                    <a:solidFill>
                      <a:srgbClr val="FFFFFF"/>
                    </a:solidFill>
                  </a:defRPr>
                </a:lvl1pPr>
              </a:lstStyle>
              <a:p>
                <a:pPr/>
                <a:r>
                  <a:t>Referral to chronic pain teams, physio, mindfulness and occasionally CBT/acupuncture</a:t>
                </a:r>
              </a:p>
            </p:txBody>
          </p:sp>
        </p:grpSp>
      </p:grp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gradFill flip="none" rotWithShape="1">
          <a:gsLst>
            <a:gs pos="0">
              <a:srgbClr val="FFFFFF"/>
            </a:gs>
            <a:gs pos="100000">
              <a:srgbClr val="F9F9F9"/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Titel 1"/>
          <p:cNvSpPr txBox="1"/>
          <p:nvPr>
            <p:ph type="title"/>
          </p:nvPr>
        </p:nvSpPr>
        <p:spPr>
          <a:xfrm>
            <a:off x="2371701" y="953325"/>
            <a:ext cx="7202456" cy="1049236"/>
          </a:xfrm>
          <a:prstGeom prst="rect">
            <a:avLst/>
          </a:prstGeom>
        </p:spPr>
        <p:txBody>
          <a:bodyPr/>
          <a:lstStyle>
            <a:lvl1pPr algn="ctr">
              <a:defRPr sz="3600"/>
            </a:lvl1pPr>
          </a:lstStyle>
          <a:p>
            <a:pPr/>
            <a:r>
              <a:t>Pain</a:t>
            </a:r>
          </a:p>
        </p:txBody>
      </p:sp>
      <p:grpSp>
        <p:nvGrpSpPr>
          <p:cNvPr id="368" name="Tijdelijke aanduiding voor inhoud 2"/>
          <p:cNvGrpSpPr/>
          <p:nvPr/>
        </p:nvGrpSpPr>
        <p:grpSpPr>
          <a:xfrm>
            <a:off x="1662296" y="2182484"/>
            <a:ext cx="9233165" cy="4149127"/>
            <a:chOff x="0" y="0"/>
            <a:chExt cx="9233163" cy="4149126"/>
          </a:xfrm>
        </p:grpSpPr>
        <p:sp>
          <p:nvSpPr>
            <p:cNvPr id="344" name="Circle"/>
            <p:cNvSpPr/>
            <p:nvPr/>
          </p:nvSpPr>
          <p:spPr>
            <a:xfrm>
              <a:off x="0" y="0"/>
              <a:ext cx="800398" cy="800398"/>
            </a:xfrm>
            <a:prstGeom prst="ellipse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45" name="Square"/>
            <p:cNvSpPr/>
            <p:nvPr/>
          </p:nvSpPr>
          <p:spPr>
            <a:xfrm>
              <a:off x="168082" y="168084"/>
              <a:ext cx="464231" cy="464231"/>
            </a:xfrm>
            <a:prstGeom prst="rect">
              <a:avLst/>
            </a:prstGeom>
            <a:blipFill rotWithShape="1">
              <a:blip r:embed="rId3"/>
              <a:srcRect l="0" t="0" r="0" b="0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46" name="50% of those aged over 65 years have pain"/>
            <p:cNvSpPr txBox="1"/>
            <p:nvPr/>
          </p:nvSpPr>
          <p:spPr>
            <a:xfrm>
              <a:off x="971911" y="191219"/>
              <a:ext cx="1886654" cy="41796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622300">
                <a:spcBef>
                  <a:spcPts val="500"/>
                </a:spcBef>
                <a:defRPr sz="1400"/>
              </a:lvl1pPr>
            </a:lstStyle>
            <a:p>
              <a:pPr/>
              <a:r>
                <a:t>50% of those aged over 65 years have pain</a:t>
              </a:r>
            </a:p>
          </p:txBody>
        </p:sp>
        <p:sp>
          <p:nvSpPr>
            <p:cNvPr id="347" name="Circle"/>
            <p:cNvSpPr/>
            <p:nvPr/>
          </p:nvSpPr>
          <p:spPr>
            <a:xfrm>
              <a:off x="3187300" y="0"/>
              <a:ext cx="800399" cy="800398"/>
            </a:xfrm>
            <a:prstGeom prst="ellipse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48" name="Square"/>
            <p:cNvSpPr/>
            <p:nvPr/>
          </p:nvSpPr>
          <p:spPr>
            <a:xfrm>
              <a:off x="3355383" y="168084"/>
              <a:ext cx="464231" cy="464231"/>
            </a:xfrm>
            <a:prstGeom prst="rect">
              <a:avLst/>
            </a:prstGeom>
            <a:blipFill rotWithShape="1">
              <a:blip r:embed="rId4"/>
              <a:srcRect l="0" t="0" r="0" b="0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49" name="Assessing pain can be difficult (use tools e.g PAINAD, abbey pain scale)"/>
            <p:cNvSpPr txBox="1"/>
            <p:nvPr/>
          </p:nvSpPr>
          <p:spPr>
            <a:xfrm>
              <a:off x="4159212" y="76919"/>
              <a:ext cx="1886653" cy="64656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622300">
                <a:spcBef>
                  <a:spcPts val="500"/>
                </a:spcBef>
                <a:defRPr sz="1400"/>
              </a:lvl1pPr>
            </a:lstStyle>
            <a:p>
              <a:pPr/>
              <a:r>
                <a:t>Assessing pain can be difficult (use tools e.g PAINAD, abbey pain scale)</a:t>
              </a:r>
            </a:p>
          </p:txBody>
        </p:sp>
        <p:sp>
          <p:nvSpPr>
            <p:cNvPr id="350" name="Circle"/>
            <p:cNvSpPr/>
            <p:nvPr/>
          </p:nvSpPr>
          <p:spPr>
            <a:xfrm>
              <a:off x="6374599" y="0"/>
              <a:ext cx="800399" cy="800398"/>
            </a:xfrm>
            <a:prstGeom prst="ellipse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51" name="Square"/>
            <p:cNvSpPr/>
            <p:nvPr/>
          </p:nvSpPr>
          <p:spPr>
            <a:xfrm>
              <a:off x="6542682" y="168084"/>
              <a:ext cx="464231" cy="464231"/>
            </a:xfrm>
            <a:prstGeom prst="rect">
              <a:avLst/>
            </a:prstGeom>
            <a:blipFill rotWithShape="1">
              <a:blip r:embed="rId5"/>
              <a:srcRect l="0" t="0" r="0" b="0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52" name="Most patients will present with nociceptive pain"/>
            <p:cNvSpPr txBox="1"/>
            <p:nvPr/>
          </p:nvSpPr>
          <p:spPr>
            <a:xfrm>
              <a:off x="7346511" y="191219"/>
              <a:ext cx="1886653" cy="41796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622300">
                <a:spcBef>
                  <a:spcPts val="500"/>
                </a:spcBef>
                <a:defRPr sz="1400"/>
              </a:lvl1pPr>
            </a:lstStyle>
            <a:p>
              <a:pPr/>
              <a:r>
                <a:t>Most patients will present with nociceptive pain</a:t>
              </a:r>
            </a:p>
          </p:txBody>
        </p:sp>
        <p:sp>
          <p:nvSpPr>
            <p:cNvPr id="353" name="Circle"/>
            <p:cNvSpPr/>
            <p:nvPr/>
          </p:nvSpPr>
          <p:spPr>
            <a:xfrm>
              <a:off x="0" y="1674364"/>
              <a:ext cx="800398" cy="800399"/>
            </a:xfrm>
            <a:prstGeom prst="ellipse">
              <a:avLst/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54" name="Square"/>
            <p:cNvSpPr/>
            <p:nvPr/>
          </p:nvSpPr>
          <p:spPr>
            <a:xfrm>
              <a:off x="168082" y="1842448"/>
              <a:ext cx="464231" cy="464231"/>
            </a:xfrm>
            <a:prstGeom prst="rect">
              <a:avLst/>
            </a:prstGeom>
            <a:blipFill rotWithShape="1">
              <a:blip r:embed="rId6"/>
              <a:srcRect l="0" t="0" r="0" b="0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55" name="Detecting neuropathic pain is essential as management differs"/>
            <p:cNvSpPr txBox="1"/>
            <p:nvPr/>
          </p:nvSpPr>
          <p:spPr>
            <a:xfrm>
              <a:off x="971911" y="1751283"/>
              <a:ext cx="1886654" cy="64656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622300">
                <a:spcBef>
                  <a:spcPts val="500"/>
                </a:spcBef>
                <a:defRPr sz="1400"/>
              </a:lvl1pPr>
            </a:lstStyle>
            <a:p>
              <a:pPr/>
              <a:r>
                <a:t>Detecting neuropathic pain is essential as management differs</a:t>
              </a:r>
            </a:p>
          </p:txBody>
        </p:sp>
        <p:sp>
          <p:nvSpPr>
            <p:cNvPr id="356" name="Circle"/>
            <p:cNvSpPr/>
            <p:nvPr/>
          </p:nvSpPr>
          <p:spPr>
            <a:xfrm>
              <a:off x="3187300" y="1674364"/>
              <a:ext cx="800399" cy="800399"/>
            </a:xfrm>
            <a:prstGeom prst="ellipse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57" name="Square"/>
            <p:cNvSpPr/>
            <p:nvPr/>
          </p:nvSpPr>
          <p:spPr>
            <a:xfrm>
              <a:off x="3355383" y="1842448"/>
              <a:ext cx="464231" cy="464231"/>
            </a:xfrm>
            <a:prstGeom prst="rect">
              <a:avLst/>
            </a:prstGeom>
            <a:blipFill rotWithShape="1">
              <a:blip r:embed="rId7"/>
              <a:srcRect l="0" t="0" r="0" b="0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58" name="Attempt none pharmacological treatments first"/>
            <p:cNvSpPr txBox="1"/>
            <p:nvPr/>
          </p:nvSpPr>
          <p:spPr>
            <a:xfrm>
              <a:off x="4159212" y="1751283"/>
              <a:ext cx="1886653" cy="64656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622300">
                <a:spcBef>
                  <a:spcPts val="500"/>
                </a:spcBef>
                <a:defRPr sz="1400"/>
              </a:lvl1pPr>
            </a:lstStyle>
            <a:p>
              <a:pPr/>
              <a:r>
                <a:t>Attempt none pharmacological treatments first</a:t>
              </a:r>
            </a:p>
          </p:txBody>
        </p:sp>
        <p:sp>
          <p:nvSpPr>
            <p:cNvPr id="359" name="Circle"/>
            <p:cNvSpPr/>
            <p:nvPr/>
          </p:nvSpPr>
          <p:spPr>
            <a:xfrm>
              <a:off x="6374599" y="1674364"/>
              <a:ext cx="800399" cy="800399"/>
            </a:xfrm>
            <a:prstGeom prst="ellipse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60" name="Square"/>
            <p:cNvSpPr/>
            <p:nvPr/>
          </p:nvSpPr>
          <p:spPr>
            <a:xfrm>
              <a:off x="6542682" y="1842448"/>
              <a:ext cx="464231" cy="464231"/>
            </a:xfrm>
            <a:prstGeom prst="rect">
              <a:avLst/>
            </a:prstGeom>
            <a:blipFill rotWithShape="1">
              <a:blip r:embed="rId8"/>
              <a:srcRect l="0" t="0" r="0" b="0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61" name="Try to avoid opioids"/>
            <p:cNvSpPr txBox="1"/>
            <p:nvPr/>
          </p:nvSpPr>
          <p:spPr>
            <a:xfrm>
              <a:off x="7346511" y="1979883"/>
              <a:ext cx="1886653" cy="18936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622300">
                <a:spcBef>
                  <a:spcPts val="500"/>
                </a:spcBef>
                <a:defRPr sz="1400"/>
              </a:lvl1pPr>
            </a:lstStyle>
            <a:p>
              <a:pPr/>
              <a:r>
                <a:t>Try to avoid opioids</a:t>
              </a:r>
            </a:p>
          </p:txBody>
        </p:sp>
        <p:sp>
          <p:nvSpPr>
            <p:cNvPr id="362" name="Circle"/>
            <p:cNvSpPr/>
            <p:nvPr/>
          </p:nvSpPr>
          <p:spPr>
            <a:xfrm>
              <a:off x="0" y="3348728"/>
              <a:ext cx="800398" cy="800399"/>
            </a:xfrm>
            <a:prstGeom prst="ellipse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63" name="Square"/>
            <p:cNvSpPr/>
            <p:nvPr/>
          </p:nvSpPr>
          <p:spPr>
            <a:xfrm>
              <a:off x="168082" y="3516812"/>
              <a:ext cx="464231" cy="464231"/>
            </a:xfrm>
            <a:prstGeom prst="rect">
              <a:avLst/>
            </a:prstGeom>
            <a:blipFill rotWithShape="1">
              <a:blip r:embed="rId9"/>
              <a:srcRect l="0" t="0" r="0" b="0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64" name="Topical analgesics have lower systemic adverse effects"/>
            <p:cNvSpPr txBox="1"/>
            <p:nvPr/>
          </p:nvSpPr>
          <p:spPr>
            <a:xfrm>
              <a:off x="971911" y="3425648"/>
              <a:ext cx="1886654" cy="64656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622300">
                <a:spcBef>
                  <a:spcPts val="500"/>
                </a:spcBef>
                <a:defRPr sz="1400"/>
              </a:lvl1pPr>
            </a:lstStyle>
            <a:p>
              <a:pPr/>
              <a:r>
                <a:t>Topical analgesics have lower systemic adverse effects</a:t>
              </a:r>
            </a:p>
          </p:txBody>
        </p:sp>
        <p:sp>
          <p:nvSpPr>
            <p:cNvPr id="365" name="Circle"/>
            <p:cNvSpPr/>
            <p:nvPr/>
          </p:nvSpPr>
          <p:spPr>
            <a:xfrm>
              <a:off x="3187300" y="3348728"/>
              <a:ext cx="800399" cy="800399"/>
            </a:xfrm>
            <a:prstGeom prst="ellipse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66" name="Square"/>
            <p:cNvSpPr/>
            <p:nvPr/>
          </p:nvSpPr>
          <p:spPr>
            <a:xfrm>
              <a:off x="3355383" y="3516812"/>
              <a:ext cx="464231" cy="464231"/>
            </a:xfrm>
            <a:prstGeom prst="rect">
              <a:avLst/>
            </a:prstGeom>
            <a:blipFill rotWithShape="1">
              <a:blip r:embed="rId10"/>
              <a:srcRect l="0" t="0" r="0" b="0"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ct val="90000"/>
                </a:lnSpc>
                <a:spcBef>
                  <a:spcPts val="1000"/>
                </a:spcBef>
                <a:defRPr sz="2800"/>
              </a:pPr>
            </a:p>
          </p:txBody>
        </p:sp>
        <p:sp>
          <p:nvSpPr>
            <p:cNvPr id="367" name="If discharging with opiates give bowel protection"/>
            <p:cNvSpPr txBox="1"/>
            <p:nvPr/>
          </p:nvSpPr>
          <p:spPr>
            <a:xfrm>
              <a:off x="4159212" y="3539948"/>
              <a:ext cx="1886653" cy="41796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/>
            <a:p>
              <a:pPr defTabSz="622300">
                <a:spcBef>
                  <a:spcPts val="500"/>
                </a:spcBef>
                <a:defRPr sz="1400"/>
              </a:pPr>
              <a:r>
                <a:t>If discharging with opiates give </a:t>
              </a:r>
              <a:r>
                <a:rPr i="1"/>
                <a:t>bowel protection</a:t>
              </a:r>
            </a:p>
          </p:txBody>
        </p:sp>
      </p:grpSp>
      <p:pic>
        <p:nvPicPr>
          <p:cNvPr id="369" name="Picture 2" descr="Picture 2"/>
          <p:cNvPicPr>
            <a:picLocks noChangeAspect="1"/>
          </p:cNvPicPr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9298923" y="6432756"/>
            <a:ext cx="1226603" cy="274320"/>
          </a:xfrm>
          <a:prstGeom prst="rect">
            <a:avLst/>
          </a:prstGeom>
          <a:ln w="12700">
            <a:miter lim="400000"/>
          </a:ln>
        </p:spPr>
      </p:pic>
      <p:pic>
        <p:nvPicPr>
          <p:cNvPr id="370" name="Picture 7" descr="Picture 7"/>
          <p:cNvPicPr>
            <a:picLocks noChangeAspect="1"/>
          </p:cNvPicPr>
          <p:nvPr/>
        </p:nvPicPr>
        <p:blipFill>
          <a:blip r:embed="rId12">
            <a:extLst/>
          </a:blip>
          <a:srcRect l="0" t="25301" r="1653" b="36106"/>
          <a:stretch>
            <a:fillRect/>
          </a:stretch>
        </p:blipFill>
        <p:spPr>
          <a:xfrm>
            <a:off x="9406566" y="5909435"/>
            <a:ext cx="1118960" cy="43910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