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312" r:id="rId2"/>
    <p:sldId id="330" r:id="rId3"/>
    <p:sldId id="331" r:id="rId4"/>
    <p:sldId id="316" r:id="rId5"/>
    <p:sldId id="317" r:id="rId6"/>
    <p:sldId id="321" r:id="rId7"/>
    <p:sldId id="322" r:id="rId8"/>
    <p:sldId id="323" r:id="rId9"/>
    <p:sldId id="327" r:id="rId10"/>
    <p:sldId id="332" r:id="rId11"/>
    <p:sldId id="324" r:id="rId12"/>
    <p:sldId id="326" r:id="rId13"/>
    <p:sldId id="32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680"/>
    <p:restoredTop sz="94658"/>
  </p:normalViewPr>
  <p:slideViewPr>
    <p:cSldViewPr snapToGrid="0">
      <p:cViewPr varScale="1">
        <p:scale>
          <a:sx n="116" d="100"/>
          <a:sy n="116" d="100"/>
        </p:scale>
        <p:origin x="72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sv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95DB4FC-19FE-2B1D-220C-1F6A6B5C2315}"/>
              </a:ext>
            </a:extLst>
          </p:cNvPr>
          <p:cNvSpPr/>
          <p:nvPr userDrawn="1"/>
        </p:nvSpPr>
        <p:spPr>
          <a:xfrm>
            <a:off x="0" y="1504841"/>
            <a:ext cx="12192000" cy="5353159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Freeform 10">
            <a:extLst>
              <a:ext uri="{FF2B5EF4-FFF2-40B4-BE49-F238E27FC236}">
                <a16:creationId xmlns:a16="http://schemas.microsoft.com/office/drawing/2014/main" id="{CD6FEE8E-56C5-9647-8DA8-48C6DC6DB579}"/>
              </a:ext>
            </a:extLst>
          </p:cNvPr>
          <p:cNvSpPr/>
          <p:nvPr userDrawn="1"/>
        </p:nvSpPr>
        <p:spPr>
          <a:xfrm>
            <a:off x="194319" y="181402"/>
            <a:ext cx="2681083" cy="1009062"/>
          </a:xfrm>
          <a:custGeom>
            <a:avLst/>
            <a:gdLst/>
            <a:ahLst/>
            <a:cxnLst/>
            <a:rect l="l" t="t" r="r" b="b"/>
            <a:pathLst>
              <a:path w="5600554" h="2107845">
                <a:moveTo>
                  <a:pt x="0" y="0"/>
                </a:moveTo>
                <a:lnTo>
                  <a:pt x="5600554" y="0"/>
                </a:lnTo>
                <a:lnTo>
                  <a:pt x="5600554" y="2107845"/>
                </a:lnTo>
                <a:lnTo>
                  <a:pt x="0" y="2107845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F42D3F56-CA9B-E852-5FB8-6C201A9AF4AE}"/>
              </a:ext>
            </a:extLst>
          </p:cNvPr>
          <p:cNvSpPr/>
          <p:nvPr userDrawn="1"/>
        </p:nvSpPr>
        <p:spPr>
          <a:xfrm>
            <a:off x="10477354" y="176913"/>
            <a:ext cx="1520327" cy="1013551"/>
          </a:xfrm>
          <a:custGeom>
            <a:avLst/>
            <a:gdLst/>
            <a:ahLst/>
            <a:cxnLst/>
            <a:rect l="l" t="t" r="r" b="b"/>
            <a:pathLst>
              <a:path w="3848682" h="2565788">
                <a:moveTo>
                  <a:pt x="0" y="0"/>
                </a:moveTo>
                <a:lnTo>
                  <a:pt x="3848682" y="0"/>
                </a:lnTo>
                <a:lnTo>
                  <a:pt x="3848682" y="2565788"/>
                </a:lnTo>
                <a:lnTo>
                  <a:pt x="0" y="256578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  <p:txBody>
          <a:bodyPr/>
          <a:lstStyle/>
          <a:p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51B2D2-004B-A4E5-120E-5F11BA1C3F30}"/>
              </a:ext>
            </a:extLst>
          </p:cNvPr>
          <p:cNvSpPr txBox="1"/>
          <p:nvPr userDrawn="1"/>
        </p:nvSpPr>
        <p:spPr>
          <a:xfrm>
            <a:off x="2875402" y="21968"/>
            <a:ext cx="710313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</a:t>
            </a:r>
            <a:b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</a:br>
            <a:r>
              <a:rPr lang="en-GB" sz="4000" b="1" dirty="0">
                <a:latin typeface="Source Sans Pro" panose="020B0503030403020204" pitchFamily="34" charset="0"/>
                <a:ea typeface="Source Sans Pro" panose="020B0503030403020204" pitchFamily="34" charset="0"/>
              </a:rPr>
              <a:t>Geriatric Emergency Medicine</a:t>
            </a:r>
            <a:endParaRPr lang="en-GB" sz="105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454A5F-6896-A0DA-D2B9-C51713E63D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2146852"/>
            <a:ext cx="9144000" cy="2858510"/>
          </a:xfrm>
        </p:spPr>
        <p:txBody>
          <a:bodyPr anchor="b">
            <a:noAutofit/>
          </a:bodyPr>
          <a:lstStyle>
            <a:lvl1pPr algn="ctr">
              <a:defRPr sz="100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13C567F-8A1E-7166-8A84-069F9AFDEC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066319"/>
            <a:ext cx="9144000" cy="806876"/>
          </a:xfrm>
        </p:spPr>
        <p:txBody>
          <a:bodyPr>
            <a:noAutofit/>
          </a:bodyPr>
          <a:lstStyle>
            <a:lvl1pPr marL="0" indent="0" algn="ctr">
              <a:buNone/>
              <a:defRPr sz="480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11B704-638C-9755-D0F1-C515B3C3CC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140A3C-0B97-BB49-1B53-95151967B6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endParaRPr lang="en-GB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B17B63-FA58-7A3A-E710-81FCB71E1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2830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2DF24-2DBD-6286-EBAA-F098B8F945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856CF2-1791-BFA5-3A09-3003E3483B9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0D24B-4548-BE04-880D-8E0CCB0265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1F7856-FDAB-885F-A51C-84AD66BFFC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B02F0-7DEF-B34E-8A65-916B5EBE95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24B1F88-7AB7-04EE-A7AD-4B33A1525F8A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3300673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3FA4B6-14AA-9AAE-8312-B0F30B9305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0B55A5-3626-8BB8-2509-7F107C1E10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DC08DB-8823-FAD0-9FB5-759397119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6C982D-06C8-3D04-D824-735CEEEA76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F7DAD5-F580-2BDF-DF54-BC6A927E35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89980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220F31-FA48-762E-C579-6E8D5F9FF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D856AE-33E2-A246-0DAE-89DF69A983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46EF17-ED21-FB5C-F737-6C7E0E7156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F7897-F72A-BE6D-08DF-05FE8F8D9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963DA4-9BFF-650B-7356-8BF524A2C2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3D0608-5E07-882E-07D0-D5B618D4FB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D028F9-3594-EC82-93DE-EFE5C6EF7912}"/>
              </a:ext>
            </a:extLst>
          </p:cNvPr>
          <p:cNvSpPr txBox="1"/>
          <p:nvPr userDrawn="1"/>
        </p:nvSpPr>
        <p:spPr>
          <a:xfrm>
            <a:off x="0" y="0"/>
            <a:ext cx="12192000" cy="707886"/>
          </a:xfrm>
          <a:prstGeom prst="rect">
            <a:avLst/>
          </a:prstGeom>
          <a:solidFill>
            <a:srgbClr val="3E3574"/>
          </a:solidFill>
        </p:spPr>
        <p:txBody>
          <a:bodyPr wrap="square" rtlCol="0" anchor="ctr">
            <a:no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European Taskforce on Geriatric Emergency Medicine</a:t>
            </a:r>
          </a:p>
        </p:txBody>
      </p:sp>
    </p:spTree>
    <p:extLst>
      <p:ext uri="{BB962C8B-B14F-4D97-AF65-F5344CB8AC3E}">
        <p14:creationId xmlns:p14="http://schemas.microsoft.com/office/powerpoint/2010/main" val="25673775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4CE2EC-7805-3350-5471-3753F32FE8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6A43BE-0A89-BCDD-F6FA-3715B840C3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CB01E29-B37F-652B-B707-F6877CB383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A85774-F9EA-D5EC-6791-11FFA6844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A687818-4E74-C07A-E9EE-329FC78F8A2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606DE9-DC07-751F-8E6E-338C580A5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013049-F2B5-DCFB-F066-BDE7C5CBF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630642-A21F-E68F-8047-0B61A3A01F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0673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5D8143D7-119F-2A4D-95BD-D0CA2491948E}"/>
              </a:ext>
            </a:extLst>
          </p:cNvPr>
          <p:cNvSpPr/>
          <p:nvPr userDrawn="1"/>
        </p:nvSpPr>
        <p:spPr>
          <a:xfrm>
            <a:off x="0" y="1"/>
            <a:ext cx="12192000" cy="6858000"/>
          </a:xfrm>
          <a:prstGeom prst="rect">
            <a:avLst/>
          </a:prstGeom>
          <a:solidFill>
            <a:srgbClr val="3E3574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D7EF10D-7575-F186-F448-A778264F1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828801"/>
            <a:ext cx="10515600" cy="2698750"/>
          </a:xfrm>
        </p:spPr>
        <p:txBody>
          <a:bodyPr/>
          <a:lstStyle>
            <a:lvl1pPr algn="ctr">
              <a:defRPr sz="10000">
                <a:solidFill>
                  <a:schemeClr val="bg1"/>
                </a:solidFill>
              </a:defRPr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872FBB-000B-57F7-5B86-2556EBE84C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E069772-3E7E-1D27-7662-5CF5C7C7E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261D99-D126-C983-F0D1-F848C1752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47495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B8AC8B5-FF6B-E700-63C2-885BF2CA5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B4217-7F7C-1863-EA01-7C97B383D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DFCEDB8-5109-3ABF-F739-7FDC6D4B5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0858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B444D-EFD6-46A4-3288-515273AE81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B52720-CC3A-B1D8-6CCC-E3099443AA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A2EB9D4-EDA9-1D6D-9BA0-DA75CFF361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632AB9-DEA4-C981-F1B1-A0721BE15A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ABF3A7-AE61-8913-EA39-1EFF99D76C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DFEBD0-A8FB-A221-47D6-CD03D27CAA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49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FD8580-B4B1-73E9-11EE-CB005173BF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E157DA-BEA3-5F86-7744-0FC79741E6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166CDAD-395A-35C4-2C87-2A6A5CE3AC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F78E3B0-52A3-EFD5-C2A6-EA00E2BBFC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6B6B8FD-35EC-207B-7E06-0DE2BDCD0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51B1EB0-A0A4-22C2-7FEA-F1AEF9CD3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1211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45FA0-924C-B372-850D-5FA9AE7A6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A54107-6B1F-BB31-CC6A-4AE7518720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E8914-2C03-403B-3E08-E18112C7D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89B067-8533-A946-A5A7-EF035AA448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37A2E0-B31E-373C-71F1-1CF030202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9081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CEF2022-6565-73C3-3535-524122BA201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FD5229E-67B0-0A1A-866A-113579C65D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7AAC34-4CC6-9F77-E237-40CAA8F1F7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7D27E1-E359-8F4E-AE6D-7727778C5C80}" type="datetimeFigureOut">
              <a:rPr lang="en-GB" smtClean="0"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275E17-E59B-758F-739B-00F723AB5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F45541-4CAF-0067-D13E-E081C9BC8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682A45-8AC2-1D4B-885E-6D1C1FE620A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0735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686667B-87A6-3A58-8658-9DAEEE0C63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30250"/>
            <a:ext cx="10515600" cy="11461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1D11F2-C016-7EBF-9291-FB03C7D278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2055813"/>
            <a:ext cx="10515600" cy="41211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E5194C-7CF7-8995-9524-A6C896160C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977D27E1-E359-8F4E-AE6D-7727778C5C80}" type="datetimeFigureOut">
              <a:rPr lang="en-GB" smtClean="0"/>
              <a:pPr/>
              <a:t>17/09/2026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5F42DB-EC9A-9AAC-71F0-31528978FDF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228A39-50AC-7861-AC22-9E7703A94D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Source Sans Pro" panose="020B0503030403020204" pitchFamily="34" charset="0"/>
                <a:ea typeface="Source Sans Pro" panose="020B0503030403020204" pitchFamily="34" charset="0"/>
              </a:defRPr>
            </a:lvl1pPr>
          </a:lstStyle>
          <a:p>
            <a:fld id="{3D682A45-8AC2-1D4B-885E-6D1C1FE620A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3587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System Font Regular"/>
        <a:buChar char="-"/>
        <a:defRPr sz="2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4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20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System Font Regular"/>
        <a:buChar char="-"/>
        <a:defRPr sz="1800" kern="1200">
          <a:solidFill>
            <a:schemeClr val="tx1"/>
          </a:solidFill>
          <a:latin typeface="Source Sans Pro" panose="020B0503030403020204" pitchFamily="34" charset="0"/>
          <a:ea typeface="Source Sans Pro" panose="020B0503030403020204" pitchFamily="34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2157869"/>
            <a:ext cx="9144000" cy="2858510"/>
          </a:xfrm>
        </p:spPr>
        <p:txBody>
          <a:bodyPr wrap="square">
            <a:noAutofit/>
          </a:bodyPr>
          <a:lstStyle/>
          <a:p>
            <a:pPr algn="ctr"/>
            <a:r>
              <a:rPr lang="en-GB" sz="6000" dirty="0">
                <a:latin typeface="Source Sans Pro"/>
              </a:rPr>
              <a:t>Abdominal pain</a:t>
            </a:r>
            <a:endParaRPr sz="6000" b="1" dirty="0">
              <a:latin typeface="Source Sans Pr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43EFE-1C99-5E77-1371-304C611DF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Mr Cleaver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A9E501-744B-3673-E5C1-15D47D1C56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76 M, sent to ED with acute abdominal pain for two hours</a:t>
            </a:r>
          </a:p>
          <a:p>
            <a:r>
              <a:rPr lang="en-GB" dirty="0"/>
              <a:t>Sitting in garden, sudden severe lower abdominal pain radiating to flank and right groin. Intermittent. Nausea. Normal stool and urine</a:t>
            </a:r>
          </a:p>
          <a:p>
            <a:r>
              <a:rPr lang="en-GB" dirty="0"/>
              <a:t>Tried diclofenac from GP</a:t>
            </a:r>
          </a:p>
          <a:p>
            <a:endParaRPr lang="en-GB" dirty="0"/>
          </a:p>
          <a:p>
            <a:r>
              <a:rPr lang="en-GB" dirty="0"/>
              <a:t>Background: hypertension, chronic kidney disease, diverticulosis, cataracts. Smoker</a:t>
            </a:r>
          </a:p>
          <a:p>
            <a:r>
              <a:rPr lang="en-GB" dirty="0"/>
              <a:t>Uses metoprolol, furosemide, simvastatin, </a:t>
            </a:r>
            <a:r>
              <a:rPr lang="en-GB" dirty="0" err="1"/>
              <a:t>adcal</a:t>
            </a:r>
            <a:r>
              <a:rPr lang="en-GB" dirty="0"/>
              <a:t>, </a:t>
            </a:r>
            <a:r>
              <a:rPr lang="en-GB" dirty="0" err="1"/>
              <a:t>colecalciferol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73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7621E06-F3E5-30EC-020B-B9FD0F0339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989" y="468352"/>
            <a:ext cx="8423905" cy="55850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A1E1F2C-9ECC-27D0-DDAC-82BB966A4AF5}"/>
              </a:ext>
            </a:extLst>
          </p:cNvPr>
          <p:cNvSpPr txBox="1"/>
          <p:nvPr/>
        </p:nvSpPr>
        <p:spPr>
          <a:xfrm>
            <a:off x="8952712" y="468352"/>
            <a:ext cx="287129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Capillary refill: 2 secs</a:t>
            </a:r>
          </a:p>
          <a:p>
            <a:endParaRPr lang="en-GB" sz="240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r>
              <a:rPr lang="en-GB" sz="24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GCS: 15</a:t>
            </a:r>
          </a:p>
          <a:p>
            <a:endParaRPr lang="en-GB" sz="240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r>
              <a:rPr lang="en-GB" sz="24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Glucose: 5.5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A057CAA-7B8D-F5EA-7A64-D5D7ECD92BCF}"/>
              </a:ext>
            </a:extLst>
          </p:cNvPr>
          <p:cNvSpPr txBox="1"/>
          <p:nvPr/>
        </p:nvSpPr>
        <p:spPr>
          <a:xfrm>
            <a:off x="9073135" y="4903252"/>
            <a:ext cx="140615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Hb: 8.0</a:t>
            </a:r>
          </a:p>
          <a:p>
            <a:r>
              <a:rPr lang="en-GB" sz="2400" dirty="0" err="1">
                <a:latin typeface="Source Sans Pro" panose="020B0503030403020204" pitchFamily="34" charset="0"/>
                <a:ea typeface="Source Sans Pro" panose="020B0503030403020204" pitchFamily="34" charset="0"/>
              </a:rPr>
              <a:t>Lact</a:t>
            </a:r>
            <a:r>
              <a:rPr lang="en-GB" sz="24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: 10.7</a:t>
            </a:r>
          </a:p>
          <a:p>
            <a:r>
              <a:rPr lang="en-GB" sz="24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eGFR: 28</a:t>
            </a:r>
          </a:p>
        </p:txBody>
      </p:sp>
    </p:spTree>
    <p:extLst>
      <p:ext uri="{BB962C8B-B14F-4D97-AF65-F5344CB8AC3E}">
        <p14:creationId xmlns:p14="http://schemas.microsoft.com/office/powerpoint/2010/main" val="15642249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079625"/>
            <a:ext cx="10515600" cy="2698750"/>
          </a:xfrm>
        </p:spPr>
        <p:txBody>
          <a:bodyPr wrap="square">
            <a:normAutofit fontScale="90000"/>
          </a:bodyPr>
          <a:lstStyle/>
          <a:p>
            <a:pPr algn="ctr"/>
            <a:r>
              <a:rPr sz="8000" b="1" dirty="0">
                <a:latin typeface="Source Sans Pro"/>
              </a:rPr>
              <a:t>Differential </a:t>
            </a:r>
            <a:r>
              <a:rPr lang="en-GB" sz="8000" b="1" dirty="0">
                <a:latin typeface="Source Sans Pro"/>
              </a:rPr>
              <a:t>d</a:t>
            </a:r>
            <a:r>
              <a:rPr sz="8000" b="1" dirty="0" err="1">
                <a:latin typeface="Source Sans Pro"/>
              </a:rPr>
              <a:t>iagnoses</a:t>
            </a:r>
            <a:r>
              <a:rPr lang="en-GB" sz="8000" b="1" dirty="0">
                <a:latin typeface="Source Sans Pro"/>
              </a:rPr>
              <a:t>?</a:t>
            </a:r>
            <a:br>
              <a:rPr lang="en-GB" sz="8000" b="1" dirty="0">
                <a:latin typeface="Source Sans Pro"/>
              </a:rPr>
            </a:br>
            <a:br>
              <a:rPr lang="en-GB" sz="8000" b="1" dirty="0">
                <a:latin typeface="Source Sans Pro"/>
              </a:rPr>
            </a:br>
            <a:r>
              <a:rPr lang="en-GB" sz="8000" b="1" dirty="0">
                <a:latin typeface="Source Sans Pro"/>
              </a:rPr>
              <a:t>Investigations?</a:t>
            </a:r>
            <a:br>
              <a:rPr lang="en-GB" sz="8000" b="1" dirty="0">
                <a:latin typeface="Source Sans Pro"/>
              </a:rPr>
            </a:br>
            <a:br>
              <a:rPr lang="en-GB" sz="8000" b="1" dirty="0">
                <a:latin typeface="Source Sans Pro"/>
              </a:rPr>
            </a:br>
            <a:r>
              <a:rPr lang="en-GB" sz="8000" b="1" dirty="0">
                <a:latin typeface="Source Sans Pro"/>
              </a:rPr>
              <a:t>Interventions?</a:t>
            </a:r>
            <a:endParaRPr sz="8000" b="1" dirty="0">
              <a:latin typeface="Source Sans Pr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30250"/>
            <a:ext cx="10515600" cy="1566672"/>
          </a:xfrm>
        </p:spPr>
        <p:txBody>
          <a:bodyPr wrap="square">
            <a:noAutofit/>
          </a:bodyPr>
          <a:lstStyle/>
          <a:p>
            <a:pPr algn="ctr">
              <a:lnSpc>
                <a:spcPct val="150000"/>
              </a:lnSpc>
            </a:pPr>
            <a:r>
              <a:rPr sz="4400" b="1" dirty="0">
                <a:latin typeface="Source Sans Pro"/>
              </a:rPr>
              <a:t>Diagnoses </a:t>
            </a:r>
            <a:r>
              <a:rPr lang="en-GB" sz="4400" b="1" dirty="0">
                <a:latin typeface="Source Sans Pro"/>
              </a:rPr>
              <a:t>in</a:t>
            </a:r>
            <a:r>
              <a:rPr sz="4400" b="1" dirty="0">
                <a:latin typeface="Source Sans Pro"/>
              </a:rPr>
              <a:t> </a:t>
            </a:r>
            <a:r>
              <a:rPr lang="en-GB" sz="4400" b="1" dirty="0">
                <a:latin typeface="Source Sans Pro"/>
              </a:rPr>
              <a:t>n</a:t>
            </a:r>
            <a:r>
              <a:rPr sz="4400" b="1" dirty="0">
                <a:latin typeface="Source Sans Pro"/>
              </a:rPr>
              <a:t>on-traumatic </a:t>
            </a:r>
            <a:r>
              <a:rPr lang="en-GB" dirty="0">
                <a:latin typeface="Source Sans Pro"/>
              </a:rPr>
              <a:t>a</a:t>
            </a:r>
            <a:r>
              <a:rPr sz="4400" b="1" dirty="0" err="1">
                <a:latin typeface="Source Sans Pro"/>
              </a:rPr>
              <a:t>bdominal</a:t>
            </a:r>
            <a:r>
              <a:rPr sz="4400" b="1" dirty="0">
                <a:latin typeface="Source Sans Pro"/>
              </a:rPr>
              <a:t> </a:t>
            </a:r>
            <a:r>
              <a:rPr lang="en-GB" dirty="0">
                <a:latin typeface="Source Sans Pro"/>
              </a:rPr>
              <a:t>p</a:t>
            </a:r>
            <a:r>
              <a:rPr sz="4400" b="1" dirty="0" err="1">
                <a:latin typeface="Source Sans Pro"/>
              </a:rPr>
              <a:t>ain</a:t>
            </a:r>
            <a:endParaRPr sz="4400" b="1" dirty="0">
              <a:latin typeface="Source Sans Pro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409002"/>
              </p:ext>
            </p:extLst>
          </p:nvPr>
        </p:nvGraphicFramePr>
        <p:xfrm>
          <a:off x="599378" y="2082223"/>
          <a:ext cx="10993244" cy="36141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27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569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0677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0677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7437">
                <a:tc>
                  <a:txBody>
                    <a:bodyPr/>
                    <a:lstStyle/>
                    <a:p>
                      <a:pPr algn="l"/>
                      <a:endParaRPr/>
                    </a:p>
                  </a:txBody>
                  <a:tcPr marL="45720" marR="45720" marT="9144" marB="9144" anchor="ctr"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/>
                    </a:p>
                  </a:txBody>
                  <a:tcPr marL="45720" marR="45720" marT="9144" marB="9144" anchor="ctr"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00" b="1">
                          <a:solidFill>
                            <a:srgbClr val="FFFFFF"/>
                          </a:solidFill>
                          <a:latin typeface="Source Sans Pro"/>
                        </a:rPr>
                        <a:t>Absolute (n)</a:t>
                      </a:r>
                    </a:p>
                  </a:txBody>
                  <a:tcPr marL="45720" marR="45720" marT="9144" marB="9144" anchor="ctr">
                    <a:solidFill>
                      <a:srgbClr val="156082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1000" b="1">
                          <a:solidFill>
                            <a:srgbClr val="FFFFFF"/>
                          </a:solidFill>
                          <a:latin typeface="Source Sans Pro"/>
                        </a:rPr>
                        <a:t>Relative (%)</a:t>
                      </a:r>
                    </a:p>
                  </a:txBody>
                  <a:tcPr marL="45720" marR="45720" marT="9144" marB="9144" anchor="ctr">
                    <a:solidFill>
                      <a:srgbClr val="15608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8050">
                <a:tc gridSpan="4">
                  <a:txBody>
                    <a:bodyPr/>
                    <a:lstStyle/>
                    <a:p>
                      <a:pPr algn="l"/>
                      <a:r>
                        <a:rPr sz="950" b="1">
                          <a:solidFill>
                            <a:srgbClr val="156082"/>
                          </a:solidFill>
                          <a:latin typeface="Source Sans Pro"/>
                        </a:rPr>
                        <a:t>Top 5—outpatient diagnoses (total number of cases: 35 944)</a:t>
                      </a:r>
                    </a:p>
                  </a:txBody>
                  <a:tcPr marL="45720" marR="45720" marT="9144" marB="9144" anchor="ctr">
                    <a:solidFill>
                      <a:srgbClr val="DDE7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0836"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1.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R10 (abdominal and pelvic pain)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10 577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29.4%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80836"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2.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K29 (gastritis and duodenitis)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3257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9.1%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80836"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3.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A09 (other gastroenteritis and colitis of infectious and unspecified origin)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2740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7.6%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0836"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4.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N30 (cystitis)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1280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3.6%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80836"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5.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N39 (other diseases of urinary system)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942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2.6%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188050">
                <a:tc gridSpan="4">
                  <a:txBody>
                    <a:bodyPr/>
                    <a:lstStyle/>
                    <a:p>
                      <a:pPr algn="l"/>
                      <a:r>
                        <a:rPr sz="950" b="1">
                          <a:solidFill>
                            <a:srgbClr val="156082"/>
                          </a:solidFill>
                          <a:latin typeface="Source Sans Pro"/>
                        </a:rPr>
                        <a:t>Top 5—inpatient diagnoses (total number of cases: 12 725)</a:t>
                      </a:r>
                    </a:p>
                  </a:txBody>
                  <a:tcPr marL="45720" marR="45720" marT="9144" marB="9144" anchor="ctr">
                    <a:solidFill>
                      <a:srgbClr val="DDE7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80836"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1.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K35 (acute appendicitis)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861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6.8%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180836"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2.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K85 (acute pancreatitis)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572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4.5%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180836"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3.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K56 (paralytic ileus and intestinal obstruction without hernia)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559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4.4%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0836"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4.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K80 (cholelithiasis)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513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4.0%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80836"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5.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N13 (obstructive and reflux uropathy)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509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4.0%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88050">
                <a:tc gridSpan="4">
                  <a:txBody>
                    <a:bodyPr/>
                    <a:lstStyle/>
                    <a:p>
                      <a:pPr algn="l"/>
                      <a:r>
                        <a:rPr sz="950" b="1">
                          <a:solidFill>
                            <a:srgbClr val="156082"/>
                          </a:solidFill>
                          <a:latin typeface="Source Sans Pro"/>
                        </a:rPr>
                        <a:t>Top 5—causes of death (total number of cases: 421)</a:t>
                      </a:r>
                    </a:p>
                  </a:txBody>
                  <a:tcPr marL="45720" marR="45720" marT="9144" marB="9144" anchor="ctr">
                    <a:solidFill>
                      <a:srgbClr val="DDE7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0836"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1.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A41 (other sepsis)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60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14.3%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180836"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2.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C25 (malignant neoplasm of pancreas)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21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5.0%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180836"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3.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K56 (paralytic ileus and intestinal obstruction without hernia)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17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4.0%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  <a:tr h="180836"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4.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C22 (malignant neoplasm of liver and intrahepatic bile ducts)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17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4.0%</a:t>
                      </a:r>
                    </a:p>
                  </a:txBody>
                  <a:tcPr marL="45720" marR="45720" marT="9144" marB="9144" anchor="ctr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  <a:tr h="180836"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5.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K72 (hepatic failure)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>
                          <a:solidFill>
                            <a:srgbClr val="1A1A1A"/>
                          </a:solidFill>
                          <a:latin typeface="Source Sans Pro"/>
                        </a:rPr>
                        <a:t>14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sz="900" b="0" dirty="0">
                          <a:solidFill>
                            <a:srgbClr val="1A1A1A"/>
                          </a:solidFill>
                          <a:latin typeface="Source Sans Pro"/>
                        </a:rPr>
                        <a:t>3.3%</a:t>
                      </a:r>
                    </a:p>
                  </a:txBody>
                  <a:tcPr marL="45720" marR="45720" marT="9144" marB="9144" anchor="ctr">
                    <a:solidFill>
                      <a:srgbClr val="F2F4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838200" y="5696350"/>
            <a:ext cx="10515600" cy="26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1100" b="1" i="0">
                <a:solidFill>
                  <a:srgbClr val="1A1A1A"/>
                </a:solidFill>
                <a:latin typeface="Source Sans Pro"/>
              </a:rPr>
              <a:t>Table 2. Most frequent outpatient and inpatient diagnoses and most frequent causes of death of 49 090 patients with NTAP*.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38200" y="5956350"/>
            <a:ext cx="10515600" cy="22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900" b="0" i="1" dirty="0">
                <a:solidFill>
                  <a:srgbClr val="1A1A1A"/>
                </a:solidFill>
                <a:latin typeface="Source Sans Pro"/>
              </a:rPr>
              <a:t>* 340 of the originally 49 430 patients with non-traumatic abdominal pain (NTAP) were not included in the analysis because of the additional note “exclusion of” or “status post.”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8200" y="6176350"/>
            <a:ext cx="10515600" cy="2154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sz="800" b="0" i="0" dirty="0">
                <a:solidFill>
                  <a:srgbClr val="1A1A1A"/>
                </a:solidFill>
                <a:latin typeface="Source Sans Pro"/>
              </a:rPr>
              <a:t>Helbig L et al. </a:t>
            </a:r>
            <a:r>
              <a:rPr sz="800" b="0" i="0" dirty="0" err="1">
                <a:solidFill>
                  <a:srgbClr val="1A1A1A"/>
                </a:solidFill>
                <a:latin typeface="Source Sans Pro"/>
              </a:rPr>
              <a:t>DtschÄBlatt</a:t>
            </a:r>
            <a:r>
              <a:rPr sz="800" b="0" i="0" dirty="0">
                <a:solidFill>
                  <a:srgbClr val="1A1A1A"/>
                </a:solidFill>
                <a:latin typeface="Source Sans Pro"/>
              </a:rPr>
              <a:t>. 2023 Sep 15;120(37):613–614. </a:t>
            </a:r>
            <a:r>
              <a:rPr sz="800" b="0" i="0" dirty="0" err="1">
                <a:solidFill>
                  <a:srgbClr val="1A1A1A"/>
                </a:solidFill>
                <a:latin typeface="Source Sans Pro"/>
              </a:rPr>
              <a:t>doi</a:t>
            </a:r>
            <a:r>
              <a:rPr sz="800" b="0" i="0" dirty="0">
                <a:solidFill>
                  <a:srgbClr val="1A1A1A"/>
                </a:solidFill>
                <a:latin typeface="Source Sans Pro"/>
              </a:rPr>
              <a:t>: 10.3238/arztebl.m2023.0163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/>
          <a:lstStyle/>
          <a:p>
            <a:pPr algn="ctr"/>
            <a:r>
              <a:rPr b="1" dirty="0">
                <a:latin typeface="Source Sans Pro"/>
              </a:rPr>
              <a:t>What does treatment in the emergency</a:t>
            </a:r>
            <a:r>
              <a:rPr lang="en-GB" b="1" dirty="0">
                <a:latin typeface="Source Sans Pro"/>
              </a:rPr>
              <a:t> </a:t>
            </a:r>
            <a:r>
              <a:rPr b="1" dirty="0">
                <a:latin typeface="Source Sans Pro"/>
              </a:rPr>
              <a:t>department </a:t>
            </a:r>
            <a:br>
              <a:rPr lang="en-GB" b="1" dirty="0">
                <a:latin typeface="Source Sans Pro"/>
              </a:rPr>
            </a:br>
            <a:r>
              <a:rPr b="1" dirty="0">
                <a:latin typeface="Source Sans Pro"/>
              </a:rPr>
              <a:t>look like?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sz="4400" b="1" dirty="0">
                <a:latin typeface="Source Sans Pro"/>
              </a:rPr>
              <a:t>Aortic Aneurysm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/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0182" y="2747945"/>
            <a:ext cx="7351635" cy="2736886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sz="4400" b="1" dirty="0">
                <a:latin typeface="Source Sans Pro"/>
              </a:rPr>
              <a:t>At-</a:t>
            </a:r>
            <a:r>
              <a:rPr lang="en-GB" sz="4400" b="1" dirty="0">
                <a:latin typeface="Source Sans Pro"/>
              </a:rPr>
              <a:t>r</a:t>
            </a:r>
            <a:r>
              <a:rPr sz="4400" b="1" dirty="0" err="1">
                <a:latin typeface="Source Sans Pro"/>
              </a:rPr>
              <a:t>isk</a:t>
            </a:r>
            <a:r>
              <a:rPr sz="4400" b="1" dirty="0">
                <a:latin typeface="Source Sans Pro"/>
              </a:rPr>
              <a:t> </a:t>
            </a:r>
            <a:r>
              <a:rPr lang="en-GB" dirty="0">
                <a:latin typeface="Source Sans Pro"/>
              </a:rPr>
              <a:t>p</a:t>
            </a:r>
            <a:r>
              <a:rPr sz="4400" b="1" dirty="0" err="1">
                <a:latin typeface="Source Sans Pro"/>
              </a:rPr>
              <a:t>opulation</a:t>
            </a:r>
            <a:endParaRPr sz="4400" b="1" dirty="0">
              <a:latin typeface="Source Sans Pro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wrap="square">
            <a:noAutofit/>
          </a:bodyPr>
          <a:lstStyle/>
          <a:p>
            <a:pPr algn="l"/>
            <a:r>
              <a:rPr sz="2800" b="0" dirty="0">
                <a:latin typeface="Source Sans Pro"/>
              </a:rPr>
              <a:t>Older adults</a:t>
            </a:r>
          </a:p>
          <a:p>
            <a:pPr algn="l"/>
            <a:r>
              <a:rPr sz="2800" b="0" dirty="0">
                <a:latin typeface="Source Sans Pro"/>
              </a:rPr>
              <a:t>Arterial hypertension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sz="4400" b="1" dirty="0">
                <a:latin typeface="Source Sans Pro"/>
              </a:rPr>
              <a:t>Abdominal </a:t>
            </a:r>
            <a:r>
              <a:rPr lang="en-GB" sz="4400" b="1" dirty="0">
                <a:latin typeface="Source Sans Pro"/>
              </a:rPr>
              <a:t>a</a:t>
            </a:r>
            <a:r>
              <a:rPr sz="4400" b="1" dirty="0" err="1">
                <a:latin typeface="Source Sans Pro"/>
              </a:rPr>
              <a:t>ortic</a:t>
            </a:r>
            <a:r>
              <a:rPr sz="4400" b="1" dirty="0">
                <a:latin typeface="Source Sans Pro"/>
              </a:rPr>
              <a:t> </a:t>
            </a:r>
            <a:r>
              <a:rPr lang="en-GB" sz="4400" b="1" dirty="0">
                <a:latin typeface="Source Sans Pro"/>
              </a:rPr>
              <a:t>a</a:t>
            </a:r>
            <a:r>
              <a:rPr sz="4400" b="1" dirty="0" err="1">
                <a:latin typeface="Source Sans Pro"/>
              </a:rPr>
              <a:t>neurysm</a:t>
            </a:r>
            <a:endParaRPr sz="4400" b="1" dirty="0">
              <a:latin typeface="Source Sans Pro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wrap="square">
            <a:noAutofit/>
          </a:bodyPr>
          <a:lstStyle/>
          <a:p>
            <a:pPr algn="l"/>
            <a:r>
              <a:rPr sz="2400" b="0" dirty="0">
                <a:latin typeface="Source Sans Pro"/>
              </a:rPr>
              <a:t>Up to 10% of all men ≥65 years</a:t>
            </a:r>
          </a:p>
          <a:p>
            <a:pPr algn="l"/>
            <a:r>
              <a:rPr sz="2400" b="0" dirty="0">
                <a:latin typeface="Source Sans Pro"/>
              </a:rPr>
              <a:t>Age is the greatest risk factor. Other risk factors:</a:t>
            </a:r>
          </a:p>
          <a:p>
            <a:pPr lvl="1"/>
            <a:r>
              <a:rPr sz="1800" b="0" dirty="0">
                <a:latin typeface="Source Sans Pro"/>
              </a:rPr>
              <a:t>Male sex</a:t>
            </a:r>
          </a:p>
          <a:p>
            <a:pPr lvl="1"/>
            <a:r>
              <a:rPr sz="1800" b="0" dirty="0">
                <a:latin typeface="Source Sans Pro"/>
              </a:rPr>
              <a:t>Smoking</a:t>
            </a:r>
          </a:p>
          <a:p>
            <a:pPr lvl="1"/>
            <a:r>
              <a:rPr sz="1800" b="0" dirty="0">
                <a:latin typeface="Source Sans Pro"/>
              </a:rPr>
              <a:t>Family history</a:t>
            </a:r>
          </a:p>
          <a:p>
            <a:pPr lvl="1"/>
            <a:r>
              <a:rPr sz="1800" b="0" dirty="0">
                <a:latin typeface="Source Sans Pro"/>
              </a:rPr>
              <a:t>Coronary artery disease, hypercholesterolemia, atherosclerosis, arterial hypertension</a:t>
            </a:r>
          </a:p>
          <a:p>
            <a:pPr algn="l"/>
            <a:r>
              <a:rPr sz="2400" b="0" dirty="0">
                <a:latin typeface="Source Sans Pro"/>
              </a:rPr>
              <a:t>Typical presentation: abdominal pain, hypotension, pulsatile mass*,</a:t>
            </a:r>
          </a:p>
          <a:p>
            <a:pPr lvl="1"/>
            <a:r>
              <a:rPr sz="1800" b="0" dirty="0">
                <a:latin typeface="Source Sans Pro"/>
              </a:rPr>
              <a:t>But: no hypotension in 65% of cases</a:t>
            </a:r>
          </a:p>
          <a:p>
            <a:pPr lvl="1"/>
            <a:r>
              <a:rPr sz="1800" b="0" dirty="0">
                <a:latin typeface="Source Sans Pro"/>
              </a:rPr>
              <a:t>No palpable mass in 25% of cases</a:t>
            </a:r>
          </a:p>
          <a:p>
            <a:pPr algn="l"/>
            <a:r>
              <a:rPr lang="en-GB" sz="2400" b="0" dirty="0">
                <a:latin typeface="Source Sans Pro"/>
              </a:rPr>
              <a:t>Caution</a:t>
            </a:r>
            <a:r>
              <a:rPr sz="2400" b="0" dirty="0">
                <a:latin typeface="Source Sans Pro"/>
              </a:rPr>
              <a:t>: microscopic </a:t>
            </a:r>
            <a:r>
              <a:rPr sz="2400" b="0" dirty="0" err="1">
                <a:latin typeface="Source Sans Pro"/>
              </a:rPr>
              <a:t>haematuria</a:t>
            </a:r>
            <a:r>
              <a:rPr sz="2400" b="0" dirty="0">
                <a:latin typeface="Source Sans Pro"/>
              </a:rPr>
              <a:t> can occur, risk of misdiagnosis as ureterolithiasis</a:t>
            </a:r>
          </a:p>
          <a:p>
            <a:pPr algn="l"/>
            <a:r>
              <a:rPr sz="2400" b="0" dirty="0">
                <a:latin typeface="Source Sans Pro"/>
              </a:rPr>
              <a:t>Ultrasound is the first-choice imaging modality, sensitivity 95%, specificity 100%. CT has a sensitivity and specificity of approximately 100%.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76B8A-6BE1-BA45-9288-874ACC249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79625"/>
            <a:ext cx="10515600" cy="2698750"/>
          </a:xfrm>
        </p:spPr>
        <p:txBody>
          <a:bodyPr>
            <a:noAutofit/>
          </a:bodyPr>
          <a:lstStyle/>
          <a:p>
            <a:r>
              <a:rPr lang="en-GB" sz="4800" dirty="0"/>
              <a:t>The most common misdiagnosis of ruptured AAA is renal colic</a:t>
            </a:r>
            <a:br>
              <a:rPr lang="en-GB" sz="4800" dirty="0"/>
            </a:br>
            <a:br>
              <a:rPr lang="en-GB" sz="4800" dirty="0"/>
            </a:br>
            <a:r>
              <a:rPr lang="en-GB" sz="7200" dirty="0"/>
              <a:t>Rule: </a:t>
            </a:r>
            <a:br>
              <a:rPr lang="en-GB" sz="4800" dirty="0"/>
            </a:br>
            <a:r>
              <a:rPr lang="en-GB" sz="4800" dirty="0"/>
              <a:t>new-onset kidney stones after age 50? </a:t>
            </a:r>
            <a:br>
              <a:rPr lang="en-GB" sz="4800" dirty="0"/>
            </a:br>
            <a:r>
              <a:rPr lang="en-GB" sz="4800" dirty="0"/>
              <a:t>= image the aorta before discharge</a:t>
            </a:r>
            <a:br>
              <a:rPr lang="en-GB" sz="4800" dirty="0"/>
            </a:br>
            <a:br>
              <a:rPr lang="en-GB" sz="4800" dirty="0"/>
            </a:br>
            <a:r>
              <a:rPr lang="en-GB" sz="4800" dirty="0"/>
              <a:t>Missed AAA = 90% mortality</a:t>
            </a:r>
            <a:br>
              <a:rPr lang="en-GB" sz="3600" dirty="0"/>
            </a:b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6376175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sz="4400" b="1" dirty="0">
                <a:latin typeface="Source Sans Pro"/>
              </a:rPr>
              <a:t>Mesenteric </a:t>
            </a:r>
            <a:r>
              <a:rPr lang="en-GB" sz="4400" b="1" dirty="0" err="1">
                <a:latin typeface="Source Sans Pro"/>
              </a:rPr>
              <a:t>i</a:t>
            </a:r>
            <a:r>
              <a:rPr sz="4400" b="1" dirty="0" err="1">
                <a:latin typeface="Source Sans Pro"/>
              </a:rPr>
              <a:t>schemia</a:t>
            </a:r>
            <a:endParaRPr sz="4400" b="1" dirty="0">
              <a:latin typeface="Source Sans Pro"/>
            </a:endParaRPr>
          </a:p>
        </p:txBody>
      </p:sp>
      <p:pic>
        <p:nvPicPr>
          <p:cNvPr id="3" name="Picture 2" descr="image.png">
            <a:extLst>
              <a:ext uri="{FF2B5EF4-FFF2-40B4-BE49-F238E27FC236}">
                <a16:creationId xmlns:a16="http://schemas.microsoft.com/office/drawing/2014/main" id="{F076E38A-1A30-F948-57A3-E82F15BCABC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64370" y="1983227"/>
            <a:ext cx="5063259" cy="4144523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>
            <a:noAutofit/>
          </a:bodyPr>
          <a:lstStyle/>
          <a:p>
            <a:pPr>
              <a:lnSpc>
                <a:spcPct val="150000"/>
              </a:lnSpc>
            </a:pPr>
            <a:r>
              <a:rPr sz="4400" b="1" dirty="0">
                <a:latin typeface="Source Sans Pro"/>
              </a:rPr>
              <a:t>At-</a:t>
            </a:r>
            <a:r>
              <a:rPr lang="en-GB" sz="4400" b="1" dirty="0">
                <a:latin typeface="Source Sans Pro"/>
              </a:rPr>
              <a:t>r</a:t>
            </a:r>
            <a:r>
              <a:rPr sz="4400" b="1" dirty="0" err="1">
                <a:latin typeface="Source Sans Pro"/>
              </a:rPr>
              <a:t>isk</a:t>
            </a:r>
            <a:r>
              <a:rPr sz="4400" b="1" dirty="0">
                <a:latin typeface="Source Sans Pro"/>
              </a:rPr>
              <a:t> </a:t>
            </a:r>
            <a:r>
              <a:rPr lang="en-GB" sz="4400" b="1" dirty="0">
                <a:latin typeface="Source Sans Pro"/>
              </a:rPr>
              <a:t>p</a:t>
            </a:r>
            <a:r>
              <a:rPr sz="4400" b="1" dirty="0" err="1">
                <a:latin typeface="Source Sans Pro"/>
              </a:rPr>
              <a:t>opulation</a:t>
            </a:r>
            <a:endParaRPr sz="4400" b="1" dirty="0">
              <a:latin typeface="Source Sans Pro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wrap="square">
            <a:noAutofit/>
          </a:bodyPr>
          <a:lstStyle/>
          <a:p>
            <a:pPr algn="l"/>
            <a:r>
              <a:rPr sz="2800" b="0">
                <a:latin typeface="Source Sans Pro"/>
              </a:rPr>
              <a:t>Older adults</a:t>
            </a:r>
          </a:p>
          <a:p>
            <a:pPr algn="l"/>
            <a:r>
              <a:rPr sz="2800" b="0">
                <a:latin typeface="Source Sans Pro"/>
              </a:rPr>
              <a:t>Atherosclerosis</a:t>
            </a:r>
          </a:p>
          <a:p>
            <a:pPr algn="l"/>
            <a:r>
              <a:rPr sz="2800" b="0">
                <a:latin typeface="Source Sans Pro"/>
              </a:rPr>
              <a:t>Atrial fibrillation</a:t>
            </a:r>
          </a:p>
          <a:p>
            <a:pPr algn="l"/>
            <a:r>
              <a:rPr sz="2800" b="0">
                <a:latin typeface="Source Sans Pro"/>
              </a:rPr>
              <a:t>No anticoagulation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EF92CE2-2474-F6D1-75AC-22F96E674E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Extra-abdominal causes of abdominal pain</a:t>
            </a:r>
          </a:p>
        </p:txBody>
      </p:sp>
      <p:graphicFrame>
        <p:nvGraphicFramePr>
          <p:cNvPr id="2" name="Content Placeholder 1">
            <a:extLst>
              <a:ext uri="{FF2B5EF4-FFF2-40B4-BE49-F238E27FC236}">
                <a16:creationId xmlns:a16="http://schemas.microsoft.com/office/drawing/2014/main" id="{14397860-ABD4-A3E0-9AC0-919466D112E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10361794"/>
              </p:ext>
            </p:extLst>
          </p:nvPr>
        </p:nvGraphicFramePr>
        <p:xfrm>
          <a:off x="838200" y="2207895"/>
          <a:ext cx="10515600" cy="27736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49966">
                  <a:extLst>
                    <a:ext uri="{9D8B030D-6E8A-4147-A177-3AD203B41FA5}">
                      <a16:colId xmlns:a16="http://schemas.microsoft.com/office/drawing/2014/main" val="255186517"/>
                    </a:ext>
                  </a:extLst>
                </a:gridCol>
                <a:gridCol w="8465634">
                  <a:extLst>
                    <a:ext uri="{9D8B030D-6E8A-4147-A177-3AD203B41FA5}">
                      <a16:colId xmlns:a16="http://schemas.microsoft.com/office/drawing/2014/main" val="130312646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>
                          <a:latin typeface="Source Sans Pro" panose="020B0503030403020204" pitchFamily="34" charset="0"/>
                          <a:ea typeface="Source Sans Pro" panose="020B0503030403020204" pitchFamily="34" charset="0"/>
                        </a:rPr>
                        <a:t>Cardiac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>
                          <a:latin typeface="Source Sans Pro" panose="020B0503030403020204" pitchFamily="34" charset="0"/>
                          <a:ea typeface="Source Sans Pro" panose="020B0503030403020204" pitchFamily="34" charset="0"/>
                        </a:rPr>
                        <a:t>Myocardial infarction, pericarditis, heart failure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754942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>
                          <a:latin typeface="Source Sans Pro" panose="020B0503030403020204" pitchFamily="34" charset="0"/>
                          <a:ea typeface="Source Sans Pro" panose="020B0503030403020204" pitchFamily="34" charset="0"/>
                        </a:rPr>
                        <a:t>Pulmonary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>
                          <a:latin typeface="Source Sans Pro" panose="020B0503030403020204" pitchFamily="34" charset="0"/>
                          <a:ea typeface="Source Sans Pro" panose="020B0503030403020204" pitchFamily="34" charset="0"/>
                        </a:rPr>
                        <a:t>Lower lobe pneumonia, pneumothorax, pulmonary embolism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6727265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>
                          <a:latin typeface="Source Sans Pro" panose="020B0503030403020204" pitchFamily="34" charset="0"/>
                          <a:ea typeface="Source Sans Pro" panose="020B0503030403020204" pitchFamily="34" charset="0"/>
                        </a:rPr>
                        <a:t>Metabolic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>
                          <a:latin typeface="Source Sans Pro" panose="020B0503030403020204" pitchFamily="34" charset="0"/>
                          <a:ea typeface="Source Sans Pro" panose="020B0503030403020204" pitchFamily="34" charset="0"/>
                        </a:rPr>
                        <a:t>Diabetic ketoacidosis, adrenal insufficiency, hypercalcemia, uremia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45710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>
                          <a:latin typeface="Source Sans Pro" panose="020B0503030403020204" pitchFamily="34" charset="0"/>
                          <a:ea typeface="Source Sans Pro" panose="020B0503030403020204" pitchFamily="34" charset="0"/>
                        </a:rPr>
                        <a:t>Infectious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>
                          <a:latin typeface="Source Sans Pro" panose="020B0503030403020204" pitchFamily="34" charset="0"/>
                          <a:ea typeface="Source Sans Pro" panose="020B0503030403020204" pitchFamily="34" charset="0"/>
                        </a:rPr>
                        <a:t>Herpes zoster, cellulitis, urinary tract infections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98537237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>
                          <a:latin typeface="Source Sans Pro" panose="020B0503030403020204" pitchFamily="34" charset="0"/>
                          <a:ea typeface="Source Sans Pro" panose="020B0503030403020204" pitchFamily="34" charset="0"/>
                        </a:rPr>
                        <a:t>Genitourinary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>
                          <a:latin typeface="Source Sans Pro" panose="020B0503030403020204" pitchFamily="34" charset="0"/>
                          <a:ea typeface="Source Sans Pro" panose="020B0503030403020204" pitchFamily="34" charset="0"/>
                        </a:rPr>
                        <a:t>Prostatitis, neurogenic bladder, uterine prolapse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76867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>
                          <a:latin typeface="Source Sans Pro" panose="020B0503030403020204" pitchFamily="34" charset="0"/>
                          <a:ea typeface="Source Sans Pro" panose="020B0503030403020204" pitchFamily="34" charset="0"/>
                        </a:rPr>
                        <a:t>Medication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>
                          <a:latin typeface="Source Sans Pro" panose="020B0503030403020204" pitchFamily="34" charset="0"/>
                          <a:ea typeface="Source Sans Pro" panose="020B0503030403020204" pitchFamily="34" charset="0"/>
                        </a:rPr>
                        <a:t>Narcotic withdrawal, iron overdose, antibiotics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773990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>
                          <a:latin typeface="Source Sans Pro" panose="020B0503030403020204" pitchFamily="34" charset="0"/>
                          <a:ea typeface="Source Sans Pro" panose="020B0503030403020204" pitchFamily="34" charset="0"/>
                        </a:rPr>
                        <a:t>Hematologic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sz="2000" dirty="0">
                          <a:latin typeface="Source Sans Pro" panose="020B0503030403020204" pitchFamily="34" charset="0"/>
                          <a:ea typeface="Source Sans Pro" panose="020B0503030403020204" pitchFamily="34" charset="0"/>
                        </a:rPr>
                        <a:t>Acute leukaemia, rectus sheath hematoma (anticoagulated patients)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45023186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tion1" id="{D1A1C4A6-CCF7-1243-90B2-0D21859DB2BB}" vid="{DE4F309D-82B3-D74B-A48A-47EF5A80CB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662</Words>
  <Application>Microsoft Macintosh PowerPoint</Application>
  <PresentationFormat>Widescreen</PresentationFormat>
  <Paragraphs>125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Source Sans Pro</vt:lpstr>
      <vt:lpstr>System Font Regular</vt:lpstr>
      <vt:lpstr>Office Theme</vt:lpstr>
      <vt:lpstr>Abdominal pain</vt:lpstr>
      <vt:lpstr>Mr Cleaver</vt:lpstr>
      <vt:lpstr>PowerPoint Presentation</vt:lpstr>
      <vt:lpstr>Differential diagnoses?  Investigations?  Interventions?</vt:lpstr>
      <vt:lpstr>Diagnoses in non-traumatic abdominal pain</vt:lpstr>
      <vt:lpstr>What does treatment in the emergency department  look like?</vt:lpstr>
      <vt:lpstr>Aortic Aneurysm</vt:lpstr>
      <vt:lpstr>At-risk population</vt:lpstr>
      <vt:lpstr>Abdominal aortic aneurysm</vt:lpstr>
      <vt:lpstr>The most common misdiagnosis of ruptured AAA is renal colic  Rule:  new-onset kidney stones after age 50?  = image the aorta before discharge  Missed AAA = 90% mortality </vt:lpstr>
      <vt:lpstr>Mesenteric ischemia</vt:lpstr>
      <vt:lpstr>At-risk population</vt:lpstr>
      <vt:lpstr>Extra-abdominal causes of abdominal pain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James van Oppen</dc:creator>
  <cp:lastModifiedBy>James van Oppen</cp:lastModifiedBy>
  <cp:revision>6</cp:revision>
  <dcterms:created xsi:type="dcterms:W3CDTF">2026-06-03T10:46:40Z</dcterms:created>
  <dcterms:modified xsi:type="dcterms:W3CDTF">2026-09-17T17:37:55Z</dcterms:modified>
</cp:coreProperties>
</file>