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0" r:id="rId2"/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16" r:id="rId11"/>
    <p:sldId id="317" r:id="rId12"/>
    <p:sldId id="311" r:id="rId13"/>
    <p:sldId id="312" r:id="rId14"/>
    <p:sldId id="313" r:id="rId15"/>
    <p:sldId id="314" r:id="rId16"/>
    <p:sldId id="31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5F7"/>
    <a:srgbClr val="3E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116" d="100"/>
          <a:sy n="116" d="100"/>
        </p:scale>
        <p:origin x="8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Delirium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GB" dirty="0"/>
              <a:t>Mrs Robinson</a:t>
            </a:r>
            <a:endParaRPr lang="en-GB"/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GB" dirty="0"/>
              <a:t>Age 86</a:t>
            </a:r>
          </a:p>
          <a:p>
            <a:pPr>
              <a:lnSpc>
                <a:spcPct val="150000"/>
              </a:lnSpc>
            </a:pPr>
            <a:r>
              <a:rPr lang="en-GB" dirty="0"/>
              <a:t>Attends with son</a:t>
            </a:r>
          </a:p>
          <a:p>
            <a:pPr>
              <a:lnSpc>
                <a:spcPct val="150000"/>
              </a:lnSpc>
            </a:pPr>
            <a:r>
              <a:rPr lang="en-GB" dirty="0"/>
              <a:t>Presenting complaint: </a:t>
            </a:r>
          </a:p>
          <a:p>
            <a:pPr lvl="1">
              <a:lnSpc>
                <a:spcPct val="150000"/>
              </a:lnSpc>
            </a:pPr>
            <a:r>
              <a:rPr lang="en-GB" dirty="0"/>
              <a:t>Ambulance transfer after fall</a:t>
            </a:r>
          </a:p>
          <a:p>
            <a:pPr>
              <a:lnSpc>
                <a:spcPct val="150000"/>
              </a:lnSpc>
            </a:pPr>
            <a:r>
              <a:rPr lang="en-GB" dirty="0"/>
              <a:t>Not cooperative</a:t>
            </a:r>
          </a:p>
          <a:p>
            <a:pPr>
              <a:lnSpc>
                <a:spcPct val="150000"/>
              </a:lnSpc>
            </a:pPr>
            <a:r>
              <a:rPr lang="en-GB" dirty="0"/>
              <a:t>Normal vital signs</a:t>
            </a:r>
          </a:p>
          <a:p>
            <a:pPr>
              <a:lnSpc>
                <a:spcPct val="150000"/>
              </a:lnSpc>
            </a:pPr>
            <a:r>
              <a:rPr lang="en-GB" dirty="0"/>
              <a:t>Slightly elevated temperature</a:t>
            </a:r>
          </a:p>
          <a:p>
            <a:pPr>
              <a:lnSpc>
                <a:spcPct val="150000"/>
              </a:lnSpc>
            </a:pPr>
            <a:r>
              <a:rPr lang="en-GB" dirty="0"/>
              <a:t>Some crepitus</a:t>
            </a:r>
          </a:p>
          <a:p>
            <a:pPr lvl="3" algn="l">
              <a:lnSpc>
                <a:spcPct val="150000"/>
              </a:lnSpc>
            </a:pPr>
            <a:endParaRPr lang="en-GB" dirty="0"/>
          </a:p>
          <a:p>
            <a:pPr lvl="3" algn="l">
              <a:lnSpc>
                <a:spcPct val="150000"/>
              </a:lnSpc>
            </a:pPr>
            <a:endParaRPr lang="en-GB" dirty="0"/>
          </a:p>
        </p:txBody>
      </p:sp>
      <p:grpSp>
        <p:nvGrpSpPr>
          <p:cNvPr id="6" name="Group 6"/>
          <p:cNvGrpSpPr/>
          <p:nvPr/>
        </p:nvGrpSpPr>
        <p:grpSpPr>
          <a:xfrm>
            <a:off x="6257580" y="2055813"/>
            <a:ext cx="5414062" cy="3178177"/>
            <a:chOff x="0" y="0"/>
            <a:chExt cx="10915523" cy="640765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915523" cy="6407658"/>
            </a:xfrm>
            <a:custGeom>
              <a:avLst/>
              <a:gdLst/>
              <a:ahLst/>
              <a:cxnLst/>
              <a:rect l="l" t="t" r="r" b="b"/>
              <a:pathLst>
                <a:path w="10915523" h="6407658">
                  <a:moveTo>
                    <a:pt x="0" y="0"/>
                  </a:moveTo>
                  <a:lnTo>
                    <a:pt x="10915523" y="0"/>
                  </a:lnTo>
                  <a:lnTo>
                    <a:pt x="10915523" y="6407658"/>
                  </a:lnTo>
                  <a:lnTo>
                    <a:pt x="0" y="64076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GB"/>
              <a:t>Medical history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Past medical history:</a:t>
            </a:r>
          </a:p>
          <a:p>
            <a:pPr lvl="1" algn="l">
              <a:lnSpc>
                <a:spcPct val="150000"/>
              </a:lnSpc>
            </a:pPr>
            <a:r>
              <a:rPr lang="en-GB" dirty="0"/>
              <a:t>Hearing problems</a:t>
            </a:r>
          </a:p>
          <a:p>
            <a:pPr lvl="1" algn="l">
              <a:lnSpc>
                <a:spcPct val="150000"/>
              </a:lnSpc>
            </a:pPr>
            <a:r>
              <a:rPr lang="en-GB" dirty="0"/>
              <a:t>Hypertension</a:t>
            </a:r>
          </a:p>
          <a:p>
            <a:pPr lvl="1" algn="l">
              <a:lnSpc>
                <a:spcPct val="150000"/>
              </a:lnSpc>
            </a:pPr>
            <a:r>
              <a:rPr lang="en-GB" dirty="0"/>
              <a:t>Hypercholesterolemia</a:t>
            </a:r>
          </a:p>
          <a:p>
            <a:pPr lvl="1" algn="l">
              <a:lnSpc>
                <a:spcPct val="150000"/>
              </a:lnSpc>
            </a:pPr>
            <a:r>
              <a:rPr lang="en-GB" dirty="0"/>
              <a:t>Atrial fibrillation</a:t>
            </a:r>
          </a:p>
          <a:p>
            <a:pPr lvl="1" algn="l">
              <a:lnSpc>
                <a:spcPct val="150000"/>
              </a:lnSpc>
            </a:pPr>
            <a:r>
              <a:rPr lang="en-GB" dirty="0"/>
              <a:t>Sleeping problems</a:t>
            </a:r>
          </a:p>
          <a:p>
            <a:pPr lvl="1" algn="l">
              <a:lnSpc>
                <a:spcPct val="150000"/>
              </a:lnSpc>
            </a:pPr>
            <a:endParaRPr lang="en-GB" dirty="0"/>
          </a:p>
          <a:p>
            <a:pPr lvl="1" algn="l">
              <a:lnSpc>
                <a:spcPct val="150000"/>
              </a:lnSpc>
            </a:pPr>
            <a:endParaRPr lang="en-GB" dirty="0"/>
          </a:p>
          <a:p>
            <a:pPr lvl="1" algn="l">
              <a:lnSpc>
                <a:spcPct val="150000"/>
              </a:lnSpc>
            </a:pPr>
            <a:endParaRPr lang="en-GB" dirty="0"/>
          </a:p>
          <a:p>
            <a:pPr lvl="1" algn="l">
              <a:lnSpc>
                <a:spcPct val="150000"/>
              </a:lnSpc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EC04C0-7633-F777-B876-E25AA61ABD9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Medication use</a:t>
            </a:r>
            <a:endParaRPr lang="en-GB"/>
          </a:p>
          <a:p>
            <a:pPr lvl="1">
              <a:lnSpc>
                <a:spcPct val="150000"/>
              </a:lnSpc>
            </a:pPr>
            <a:r>
              <a:rPr lang="en-GB" dirty="0" err="1"/>
              <a:t>Elanapril</a:t>
            </a:r>
            <a:endParaRPr lang="en-GB"/>
          </a:p>
          <a:p>
            <a:pPr lvl="1">
              <a:lnSpc>
                <a:spcPct val="150000"/>
              </a:lnSpc>
            </a:pPr>
            <a:r>
              <a:rPr lang="en-GB" dirty="0"/>
              <a:t>Metoprolol</a:t>
            </a:r>
            <a:endParaRPr lang="en-GB"/>
          </a:p>
          <a:p>
            <a:pPr lvl="1">
              <a:lnSpc>
                <a:spcPct val="150000"/>
              </a:lnSpc>
            </a:pPr>
            <a:r>
              <a:rPr lang="en-GB" dirty="0"/>
              <a:t>Simvastatin</a:t>
            </a:r>
            <a:endParaRPr lang="en-GB"/>
          </a:p>
          <a:p>
            <a:pPr lvl="1">
              <a:lnSpc>
                <a:spcPct val="150000"/>
              </a:lnSpc>
            </a:pPr>
            <a:r>
              <a:rPr lang="en-GB" dirty="0" err="1"/>
              <a:t>Nortrilen</a:t>
            </a:r>
            <a:r>
              <a:rPr lang="en-GB" dirty="0"/>
              <a:t> (antidepressant)</a:t>
            </a:r>
            <a:endParaRPr lang="en-GB"/>
          </a:p>
          <a:p>
            <a:pPr lvl="1">
              <a:lnSpc>
                <a:spcPct val="150000"/>
              </a:lnSpc>
            </a:pPr>
            <a:r>
              <a:rPr lang="en-GB" dirty="0"/>
              <a:t>Lorazepam</a:t>
            </a:r>
            <a:endParaRPr lang="en-GB"/>
          </a:p>
          <a:p>
            <a:pPr>
              <a:lnSpc>
                <a:spcPct val="150000"/>
              </a:lnSpc>
            </a:pPr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GB"/>
              <a:t>Heteroanamnesis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000" b="1" dirty="0"/>
              <a:t>PREMORBID situation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Lives alone, one son. 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Manages well with help of son and daily meal service.</a:t>
            </a:r>
          </a:p>
          <a:p>
            <a:pPr algn="l">
              <a:lnSpc>
                <a:spcPct val="150000"/>
              </a:lnSpc>
            </a:pPr>
            <a:r>
              <a:rPr lang="en-GB" sz="2000" b="1" dirty="0"/>
              <a:t>CURRENT situation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Yesterday in the afternoon, she was wearing her pyjamas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She did not understand why son visited her and what day it was.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She kept asking about her deceased husband. 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Son stayed the night; during night constantly walking + saw crows flying around the room.</a:t>
            </a:r>
          </a:p>
          <a:p>
            <a:pPr lvl="1" algn="l">
              <a:lnSpc>
                <a:spcPct val="150000"/>
              </a:lnSpc>
            </a:pPr>
            <a:r>
              <a:rPr lang="en-GB" sz="2000" dirty="0"/>
              <a:t>This morning a bit groggy + fall in the living room</a:t>
            </a:r>
          </a:p>
          <a:p>
            <a:pPr lvl="1" algn="l">
              <a:lnSpc>
                <a:spcPct val="150000"/>
              </a:lnSpc>
            </a:pPr>
            <a:endParaRPr lang="en-GB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Does this patient have delirium? </a:t>
            </a:r>
          </a:p>
          <a:p>
            <a:pPr lvl="1" algn="l"/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What symptoms do you recognize? </a:t>
            </a:r>
          </a:p>
          <a:p>
            <a:pPr lvl="1" algn="l"/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What type of delirium is this? </a:t>
            </a:r>
          </a:p>
          <a:p>
            <a:pPr lvl="1" algn="l"/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Why is it important to detect delirium?</a:t>
            </a:r>
          </a:p>
          <a:p>
            <a:pPr lvl="1" algn="l"/>
            <a:endParaRPr lang="en-GB" sz="4400" b="1" dirty="0">
              <a:solidFill>
                <a:schemeClr val="bg1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1159909"/>
            <a:ext cx="10515600" cy="5340044"/>
          </a:xfrm>
        </p:spPr>
        <p:txBody>
          <a:bodyPr>
            <a:normAutofit fontScale="90000"/>
          </a:bodyPr>
          <a:lstStyle/>
          <a:p>
            <a:pPr lvl="1" algn="l">
              <a:lnSpc>
                <a:spcPct val="150000"/>
              </a:lnSpc>
            </a:pPr>
            <a:r>
              <a:rPr lang="en-GB" sz="4000" dirty="0"/>
              <a:t>Do you use a screener in clinical practice to detect delirium in all ED patients? </a:t>
            </a:r>
          </a:p>
          <a:p>
            <a:pPr algn="l">
              <a:lnSpc>
                <a:spcPct val="150000"/>
              </a:lnSpc>
            </a:pPr>
            <a:r>
              <a:rPr lang="en-GB" sz="4000" b="0" i="1" dirty="0"/>
              <a:t>If yes, which one? </a:t>
            </a:r>
          </a:p>
          <a:p>
            <a:pPr algn="l">
              <a:lnSpc>
                <a:spcPct val="150000"/>
              </a:lnSpc>
            </a:pPr>
            <a:endParaRPr lang="en-GB" sz="4000" dirty="0"/>
          </a:p>
          <a:p>
            <a:pPr lvl="1" algn="l">
              <a:lnSpc>
                <a:spcPct val="150000"/>
              </a:lnSpc>
            </a:pPr>
            <a:r>
              <a:rPr lang="en-GB" sz="4000" dirty="0"/>
              <a:t>At what point during the ED attendance do you screen for delirium? 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8" name="Group 8"/>
          <p:cNvGrpSpPr/>
          <p:nvPr/>
        </p:nvGrpSpPr>
        <p:grpSpPr>
          <a:xfrm>
            <a:off x="429658" y="750479"/>
            <a:ext cx="7700790" cy="6107521"/>
            <a:chOff x="0" y="0"/>
            <a:chExt cx="12455906" cy="987882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455906" cy="9878822"/>
            </a:xfrm>
            <a:custGeom>
              <a:avLst/>
              <a:gdLst/>
              <a:ahLst/>
              <a:cxnLst/>
              <a:rect l="l" t="t" r="r" b="b"/>
              <a:pathLst>
                <a:path w="12455906" h="9878822">
                  <a:moveTo>
                    <a:pt x="0" y="0"/>
                  </a:moveTo>
                  <a:lnTo>
                    <a:pt x="12455906" y="0"/>
                  </a:lnTo>
                  <a:lnTo>
                    <a:pt x="12455906" y="9878822"/>
                  </a:lnTo>
                  <a:lnTo>
                    <a:pt x="0" y="98788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8039201" y="5295516"/>
            <a:ext cx="3780998" cy="902235"/>
            <a:chOff x="0" y="0"/>
            <a:chExt cx="7900797" cy="188531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900797" cy="1885315"/>
            </a:xfrm>
            <a:custGeom>
              <a:avLst/>
              <a:gdLst/>
              <a:ahLst/>
              <a:cxnLst/>
              <a:rect l="l" t="t" r="r" b="b"/>
              <a:pathLst>
                <a:path w="7900797" h="1885315">
                  <a:moveTo>
                    <a:pt x="0" y="0"/>
                  </a:moveTo>
                  <a:lnTo>
                    <a:pt x="7900797" y="0"/>
                  </a:lnTo>
                  <a:lnTo>
                    <a:pt x="7900797" y="1885315"/>
                  </a:lnTo>
                  <a:lnTo>
                    <a:pt x="0" y="188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804" b="-1804"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0116143" y="4754982"/>
            <a:ext cx="1704050" cy="540567"/>
            <a:chOff x="0" y="0"/>
            <a:chExt cx="3185160" cy="101041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185160" cy="1010412"/>
            </a:xfrm>
            <a:custGeom>
              <a:avLst/>
              <a:gdLst/>
              <a:ahLst/>
              <a:cxnLst/>
              <a:rect l="l" t="t" r="r" b="b"/>
              <a:pathLst>
                <a:path w="3185160" h="1010412">
                  <a:moveTo>
                    <a:pt x="0" y="0"/>
                  </a:moveTo>
                  <a:lnTo>
                    <a:pt x="3185160" y="0"/>
                  </a:lnTo>
                  <a:lnTo>
                    <a:pt x="3185160" y="1010412"/>
                  </a:lnTo>
                  <a:lnTo>
                    <a:pt x="0" y="10104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b="6"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168042" y="1785845"/>
            <a:ext cx="1800122" cy="1800122"/>
            <a:chOff x="0" y="0"/>
            <a:chExt cx="3082417" cy="308241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082417" cy="3082417"/>
            </a:xfrm>
            <a:custGeom>
              <a:avLst/>
              <a:gdLst/>
              <a:ahLst/>
              <a:cxnLst/>
              <a:rect l="l" t="t" r="r" b="b"/>
              <a:pathLst>
                <a:path w="3082417" h="3082417">
                  <a:moveTo>
                    <a:pt x="0" y="0"/>
                  </a:moveTo>
                  <a:lnTo>
                    <a:pt x="3082417" y="0"/>
                  </a:lnTo>
                  <a:lnTo>
                    <a:pt x="3082417" y="3082417"/>
                  </a:lnTo>
                  <a:lnTo>
                    <a:pt x="0" y="30824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en-GB" dirty="0"/>
              <a:t>What diagnostics would you like to do?</a:t>
            </a:r>
          </a:p>
          <a:p>
            <a:pPr lvl="1" algn="l">
              <a:lnSpc>
                <a:spcPct val="150000"/>
              </a:lnSpc>
            </a:pP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3" name="Group 3"/>
          <p:cNvGrpSpPr/>
          <p:nvPr/>
        </p:nvGrpSpPr>
        <p:grpSpPr>
          <a:xfrm>
            <a:off x="2336903" y="2060153"/>
            <a:ext cx="7518187" cy="4348490"/>
            <a:chOff x="0" y="0"/>
            <a:chExt cx="14115669" cy="816444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115669" cy="8164449"/>
            </a:xfrm>
            <a:custGeom>
              <a:avLst/>
              <a:gdLst/>
              <a:ahLst/>
              <a:cxnLst/>
              <a:rect l="l" t="t" r="r" b="b"/>
              <a:pathLst>
                <a:path w="14115669" h="8164449">
                  <a:moveTo>
                    <a:pt x="0" y="0"/>
                  </a:moveTo>
                  <a:lnTo>
                    <a:pt x="14115669" y="0"/>
                  </a:lnTo>
                  <a:lnTo>
                    <a:pt x="14115669" y="8164449"/>
                  </a:lnTo>
                  <a:lnTo>
                    <a:pt x="0" y="8164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189" b="-1189"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D70DA221-5E03-4EDB-D16D-3D17D8A64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dirty="0"/>
              <a:t>What predisposing and precipitating factors does this patient have?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6DA1E-9C68-E82E-F8C6-044A1EA6A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Source Sans Pro"/>
              </a:rPr>
              <a:t>Predisposing risk factors for delirium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9C7A5-483F-758C-28FC-539675269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71D1BE4-108D-6B1A-F536-C7DFB015ECCC}"/>
              </a:ext>
            </a:extLst>
          </p:cNvPr>
          <p:cNvSpPr txBox="1">
            <a:spLocks/>
          </p:cNvSpPr>
          <p:nvPr/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j-cs"/>
              </a:defRPr>
            </a:lvl1pPr>
          </a:lstStyle>
          <a:p>
            <a:endParaRPr lang="en-GB" sz="3500" dirty="0">
              <a:latin typeface="Source Sans Pro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1B366FC-6A2C-E29C-8765-EDA440850E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990008"/>
              </p:ext>
            </p:extLst>
          </p:nvPr>
        </p:nvGraphicFramePr>
        <p:xfrm>
          <a:off x="838200" y="1876426"/>
          <a:ext cx="10515600" cy="48790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0909">
                <a:tc>
                  <a:txBody>
                    <a:bodyPr/>
                    <a:lstStyle/>
                    <a:p>
                      <a:pPr algn="ctr"/>
                      <a:r>
                        <a:rPr sz="2000" b="1" dirty="0">
                          <a:solidFill>
                            <a:srgbClr val="1A1A1A"/>
                          </a:solidFill>
                          <a:latin typeface="Source Sans Pro"/>
                        </a:rPr>
                        <a:t>Demographics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1" dirty="0">
                          <a:solidFill>
                            <a:srgbClr val="1A1A1A"/>
                          </a:solidFill>
                          <a:latin typeface="Source Sans Pro"/>
                        </a:rPr>
                        <a:t>Comorbid Disease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1" dirty="0">
                          <a:solidFill>
                            <a:srgbClr val="1A1A1A"/>
                          </a:solidFill>
                          <a:latin typeface="Source Sans Pro"/>
                        </a:rPr>
                        <a:t>Drugs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Advanced age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Number of comorbidities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Polypharmacy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Male</a:t>
                      </a:r>
                      <a:endParaRPr sz="1800" b="0" dirty="0">
                        <a:solidFill>
                          <a:srgbClr val="1A1A1A"/>
                        </a:solidFill>
                        <a:latin typeface="Source Sans Pro"/>
                      </a:endParaRP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Severity of comorbidities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Psychoactive medication use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Visual impairment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Alcohol abuse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Hearing impairment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Drug abuse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Dementia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Depression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History of delirium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Cerebrovascular disease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Falls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0909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Functional impairment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012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0B882-861A-A007-3CB9-F66E5CCA3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Precipitating causes of delirium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DE300CE-F077-B381-8557-58B891E951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7403869"/>
              </p:ext>
            </p:extLst>
          </p:nvPr>
        </p:nvGraphicFramePr>
        <p:xfrm>
          <a:off x="545794" y="2055813"/>
          <a:ext cx="11100412" cy="43998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75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5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751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751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sz="2000" b="1" kern="1200" dirty="0">
                          <a:solidFill>
                            <a:srgbClr val="1A1A1A"/>
                          </a:solidFill>
                          <a:latin typeface="Source Sans Pro"/>
                          <a:ea typeface="+mn-ea"/>
                          <a:cs typeface="+mn-cs"/>
                        </a:rPr>
                        <a:t>Systemic disease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sz="2000" b="1" kern="1200" dirty="0">
                          <a:solidFill>
                            <a:srgbClr val="1A1A1A"/>
                          </a:solidFill>
                          <a:latin typeface="Source Sans Pro"/>
                          <a:ea typeface="+mn-ea"/>
                          <a:cs typeface="+mn-cs"/>
                        </a:rPr>
                        <a:t>Primary CNS disease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sz="2000" b="1" kern="1200" dirty="0">
                          <a:solidFill>
                            <a:srgbClr val="1A1A1A"/>
                          </a:solidFill>
                          <a:latin typeface="Source Sans Pro"/>
                          <a:ea typeface="+mn-ea"/>
                          <a:cs typeface="+mn-cs"/>
                        </a:rPr>
                        <a:t>Drugs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sz="2000" b="1" kern="1200" dirty="0">
                          <a:solidFill>
                            <a:srgbClr val="1A1A1A"/>
                          </a:solidFill>
                          <a:latin typeface="Source Sans Pro"/>
                          <a:ea typeface="+mn-ea"/>
                          <a:cs typeface="+mn-cs"/>
                        </a:rPr>
                        <a:t>Environmental</a:t>
                      </a:r>
                    </a:p>
                  </a:txBody>
                  <a:tcPr marL="45720" marR="45720" marT="18288" marB="18288" anchor="ctr">
                    <a:solidFill>
                      <a:srgbClr val="F2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Infection/sepsis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Stroke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Polypharmacy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Prolonged ED stay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Dehydration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Meningitis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Withdrawal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Sleep deprivation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Hypoxia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Encephalitis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Drugs or alcohol use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Physical restraints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Hypercarbia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Subdural hemorrhage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Anticholinergics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Indwelling urinary catheter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Shock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Epidural hemorrhage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Sedative-hypnotics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Pain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Hypo/hyperglycemia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Intracerebral hemorrhage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Opioids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Surgery or procedures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Hypo/hyperthermia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Seizures/postictal state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Trauma</a:t>
                      </a:r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algn="ctr"/>
                      <a:r>
                        <a:rPr sz="1800" b="0">
                          <a:solidFill>
                            <a:srgbClr val="1A1A1A"/>
                          </a:solidFill>
                          <a:latin typeface="Source Sans Pro"/>
                        </a:rPr>
                        <a:t>Acute myocardial infarction</a:t>
                      </a:r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2800" dirty="0"/>
                    </a:p>
                  </a:txBody>
                  <a:tcPr marL="45720" marR="45720" marT="18288" marB="18288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3430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12" name="Group 12"/>
          <p:cNvGrpSpPr/>
          <p:nvPr/>
        </p:nvGrpSpPr>
        <p:grpSpPr>
          <a:xfrm>
            <a:off x="4407296" y="0"/>
            <a:ext cx="3377378" cy="6858473"/>
            <a:chOff x="0" y="0"/>
            <a:chExt cx="6794754" cy="1379816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794754" cy="13798169"/>
            </a:xfrm>
            <a:custGeom>
              <a:avLst/>
              <a:gdLst/>
              <a:ahLst/>
              <a:cxnLst/>
              <a:rect l="l" t="t" r="r" b="b"/>
              <a:pathLst>
                <a:path w="6794754" h="13798169">
                  <a:moveTo>
                    <a:pt x="0" y="0"/>
                  </a:moveTo>
                  <a:lnTo>
                    <a:pt x="6794754" y="0"/>
                  </a:lnTo>
                  <a:lnTo>
                    <a:pt x="6794754" y="13798169"/>
                  </a:lnTo>
                  <a:lnTo>
                    <a:pt x="0" y="137981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730249"/>
            <a:ext cx="7977188" cy="5199063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GB" b="0" dirty="0"/>
              <a:t>What pharmacological treatment would you consider?</a:t>
            </a:r>
            <a:br>
              <a:rPr lang="en-GB" b="0" dirty="0"/>
            </a:br>
            <a:endParaRPr lang="en-GB" b="0" dirty="0"/>
          </a:p>
          <a:p>
            <a:pPr lvl="1" algn="l"/>
            <a:endParaRPr lang="en-GB" dirty="0"/>
          </a:p>
          <a:p>
            <a:pPr algn="l">
              <a:lnSpc>
                <a:spcPct val="100000"/>
              </a:lnSpc>
            </a:pPr>
            <a:r>
              <a:rPr lang="en-GB" b="0" dirty="0"/>
              <a:t>What non-pharmacological treatment would you consider in the ED and during admission?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9170990" y="730249"/>
            <a:ext cx="3021039" cy="6134738"/>
            <a:chOff x="0" y="0"/>
            <a:chExt cx="4910709" cy="99720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10709" cy="9972040"/>
            </a:xfrm>
            <a:custGeom>
              <a:avLst/>
              <a:gdLst/>
              <a:ahLst/>
              <a:cxnLst/>
              <a:rect l="l" t="t" r="r" b="b"/>
              <a:pathLst>
                <a:path w="4910709" h="9972040">
                  <a:moveTo>
                    <a:pt x="0" y="0"/>
                  </a:moveTo>
                  <a:lnTo>
                    <a:pt x="4910709" y="0"/>
                  </a:lnTo>
                  <a:lnTo>
                    <a:pt x="4910709" y="9972040"/>
                  </a:lnTo>
                  <a:lnTo>
                    <a:pt x="0" y="9972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/>
              <a:t>What model of care do you have in the ED?</a:t>
            </a:r>
          </a:p>
          <a:p>
            <a:pPr algn="l">
              <a:lnSpc>
                <a:spcPct val="150000"/>
              </a:lnSpc>
            </a:pPr>
            <a:endParaRPr lang="en-GB" sz="4400" dirty="0"/>
          </a:p>
          <a:p>
            <a:pPr lvl="2" algn="l">
              <a:lnSpc>
                <a:spcPct val="150000"/>
              </a:lnSpc>
            </a:pPr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Do you test for cognitive impairment in the ED?</a:t>
            </a:r>
          </a:p>
          <a:p>
            <a:pPr lvl="2" algn="l">
              <a:lnSpc>
                <a:spcPct val="150000"/>
              </a:lnSpc>
            </a:pPr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Do you start preventive measures in the ED?</a:t>
            </a:r>
          </a:p>
          <a:p>
            <a:pPr lvl="2" algn="l">
              <a:lnSpc>
                <a:spcPct val="150000"/>
              </a:lnSpc>
            </a:pPr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Do you use a multidisciplinary approach?</a:t>
            </a:r>
          </a:p>
          <a:p>
            <a:pPr lvl="2" algn="l">
              <a:lnSpc>
                <a:spcPct val="150000"/>
              </a:lnSpc>
            </a:pPr>
            <a:r>
              <a:rPr lang="en-GB" sz="360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Is a geriatrician involved?</a:t>
            </a:r>
          </a:p>
          <a:p>
            <a:pPr lvl="2" algn="l">
              <a:lnSpc>
                <a:spcPct val="150000"/>
              </a:lnSpc>
            </a:pPr>
            <a:endParaRPr lang="en-GB" sz="4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Delirium</a:t>
            </a:r>
            <a:endParaRPr lang="en-GB"/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>
              <a:lnSpc>
                <a:spcPct val="150000"/>
              </a:lnSpc>
            </a:pPr>
            <a:r>
              <a:rPr lang="en-GB" dirty="0"/>
              <a:t>Delirium is frequently missed in the ED</a:t>
            </a:r>
          </a:p>
          <a:p>
            <a:pPr algn="l">
              <a:lnSpc>
                <a:spcPct val="150000"/>
              </a:lnSpc>
            </a:pPr>
            <a:r>
              <a:rPr lang="en-GB" dirty="0"/>
              <a:t>Test for delirium and cognitive impairment using 4AT	</a:t>
            </a:r>
          </a:p>
          <a:p>
            <a:pPr algn="l">
              <a:lnSpc>
                <a:spcPct val="150000"/>
              </a:lnSpc>
            </a:pPr>
            <a:r>
              <a:rPr lang="en-GB" dirty="0"/>
              <a:t>Look for predisposing and precipitating factors of delirium</a:t>
            </a:r>
          </a:p>
          <a:p>
            <a:pPr algn="l">
              <a:lnSpc>
                <a:spcPct val="150000"/>
              </a:lnSpc>
            </a:pPr>
            <a:r>
              <a:rPr lang="en-GB" dirty="0"/>
              <a:t>Start non-pharmacological treatment as soon as possible, preferably in the ED</a:t>
            </a:r>
          </a:p>
          <a:p>
            <a:pPr algn="l">
              <a:lnSpc>
                <a:spcPct val="150000"/>
              </a:lnSpc>
            </a:pPr>
            <a:r>
              <a:rPr lang="en-GB" dirty="0"/>
              <a:t>Start measures to prevent delirium in older patients with cognitive impairment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6" name="Group 6"/>
          <p:cNvGrpSpPr/>
          <p:nvPr/>
        </p:nvGrpSpPr>
        <p:grpSpPr>
          <a:xfrm>
            <a:off x="8780443" y="3988106"/>
            <a:ext cx="2994134" cy="2980063"/>
            <a:chOff x="0" y="0"/>
            <a:chExt cx="4813300" cy="4775200"/>
          </a:xfrm>
        </p:grpSpPr>
        <p:sp>
          <p:nvSpPr>
            <p:cNvPr id="7" name="Freeform 7" descr="A qr code with blue squares  AI-generated content may be incorrect."/>
            <p:cNvSpPr/>
            <p:nvPr/>
          </p:nvSpPr>
          <p:spPr>
            <a:xfrm>
              <a:off x="0" y="0"/>
              <a:ext cx="4813300" cy="4775200"/>
            </a:xfrm>
            <a:custGeom>
              <a:avLst/>
              <a:gdLst/>
              <a:ahLst/>
              <a:cxnLst/>
              <a:rect l="l" t="t" r="r" b="b"/>
              <a:pathLst>
                <a:path w="4813300" h="4775200">
                  <a:moveTo>
                    <a:pt x="0" y="0"/>
                  </a:moveTo>
                  <a:lnTo>
                    <a:pt x="4813300" y="0"/>
                  </a:lnTo>
                  <a:lnTo>
                    <a:pt x="4813300" y="4775200"/>
                  </a:lnTo>
                  <a:lnTo>
                    <a:pt x="0" y="4775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93" r="-293"/>
              </a:stretch>
            </a:blipFill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en-GB"/>
            </a:p>
          </p:txBody>
        </p:sp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GB"/>
              <a:t>Useful Resources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https://</a:t>
            </a:r>
            <a:r>
              <a:rPr lang="en-GB" dirty="0" err="1"/>
              <a:t>posters.geriemeurope.eu</a:t>
            </a:r>
            <a:r>
              <a:rPr lang="en-GB" dirty="0"/>
              <a:t>/posters/p04/</a:t>
            </a:r>
          </a:p>
          <a:p>
            <a:pPr>
              <a:lnSpc>
                <a:spcPct val="150000"/>
              </a:lnSpc>
            </a:pPr>
            <a:r>
              <a:rPr lang="en-GB" dirty="0"/>
              <a:t>https://www.the4at.com/</a:t>
            </a:r>
          </a:p>
          <a:p>
            <a:pPr>
              <a:lnSpc>
                <a:spcPct val="150000"/>
              </a:lnSpc>
            </a:pPr>
            <a:r>
              <a:rPr lang="en-GB" dirty="0"/>
              <a:t>https://</a:t>
            </a:r>
            <a:r>
              <a:rPr lang="en-GB" dirty="0" err="1"/>
              <a:t>deliriumnetwork.org</a:t>
            </a:r>
            <a:r>
              <a:rPr lang="en-GB" dirty="0"/>
              <a:t>/about/delirium-research-resources/</a:t>
            </a:r>
          </a:p>
          <a:p>
            <a:pPr lvl="1" algn="l">
              <a:lnSpc>
                <a:spcPct val="150000"/>
              </a:lnSpc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458</Words>
  <Application>Microsoft Macintosh PowerPoint</Application>
  <PresentationFormat>Widescreen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Source Sans Pro</vt:lpstr>
      <vt:lpstr>System Font Regular</vt:lpstr>
      <vt:lpstr>Office Theme</vt:lpstr>
      <vt:lpstr>Delirium</vt:lpstr>
      <vt:lpstr>Mrs Robinson</vt:lpstr>
      <vt:lpstr>Medical history</vt:lpstr>
      <vt:lpstr>Heteroanamnesis</vt:lpstr>
      <vt:lpstr>Does this patient have delirium?   What symptoms do you recognize?   What type of delirium is this?   Why is it important to detect delirium? </vt:lpstr>
      <vt:lpstr>Do you use a screener in clinical practice to detect delirium in all ED patients?  If yes, which one?   At what point during the ED attendance do you screen for delirium? </vt:lpstr>
      <vt:lpstr>PowerPoint Presentation</vt:lpstr>
      <vt:lpstr>What diagnostics would you like to do? </vt:lpstr>
      <vt:lpstr>What predisposing and precipitating factors does this patient have? </vt:lpstr>
      <vt:lpstr>Predisposing risk factors for delirium</vt:lpstr>
      <vt:lpstr>Precipitating causes of delirium</vt:lpstr>
      <vt:lpstr>PowerPoint Presentation</vt:lpstr>
      <vt:lpstr>What pharmacological treatment would you consider?   What non-pharmacological treatment would you consider in the ED and during admission?</vt:lpstr>
      <vt:lpstr>What model of care do you have in the ED?  Do you test for cognitive impairment in the ED? Do you start preventive measures in the ED? Do you use a multidisciplinary approach? Is a geriatrician involved? </vt:lpstr>
      <vt:lpstr>Delirium</vt:lpstr>
      <vt:lpstr>Useful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6</cp:revision>
  <dcterms:created xsi:type="dcterms:W3CDTF">2026-06-03T10:46:40Z</dcterms:created>
  <dcterms:modified xsi:type="dcterms:W3CDTF">2026-09-17T17:15:34Z</dcterms:modified>
</cp:coreProperties>
</file>