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00" r:id="rId2"/>
    <p:sldId id="307" r:id="rId3"/>
    <p:sldId id="306" r:id="rId4"/>
    <p:sldId id="303" r:id="rId5"/>
    <p:sldId id="30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3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49"/>
    <p:restoredTop sz="91781"/>
  </p:normalViewPr>
  <p:slideViewPr>
    <p:cSldViewPr snapToGrid="0">
      <p:cViewPr varScale="1">
        <p:scale>
          <a:sx n="98" d="100"/>
          <a:sy n="98" d="100"/>
        </p:scale>
        <p:origin x="200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5DB4FC-19FE-2B1D-220C-1F6A6B5C2315}"/>
              </a:ext>
            </a:extLst>
          </p:cNvPr>
          <p:cNvSpPr/>
          <p:nvPr userDrawn="1"/>
        </p:nvSpPr>
        <p:spPr>
          <a:xfrm>
            <a:off x="0" y="1504841"/>
            <a:ext cx="12192000" cy="5353159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CD6FEE8E-56C5-9647-8DA8-48C6DC6DB579}"/>
              </a:ext>
            </a:extLst>
          </p:cNvPr>
          <p:cNvSpPr/>
          <p:nvPr userDrawn="1"/>
        </p:nvSpPr>
        <p:spPr>
          <a:xfrm>
            <a:off x="194319" y="181402"/>
            <a:ext cx="2681083" cy="1009062"/>
          </a:xfrm>
          <a:custGeom>
            <a:avLst/>
            <a:gdLst/>
            <a:ahLst/>
            <a:cxnLst/>
            <a:rect l="l" t="t" r="r" b="b"/>
            <a:pathLst>
              <a:path w="5600554" h="2107845">
                <a:moveTo>
                  <a:pt x="0" y="0"/>
                </a:moveTo>
                <a:lnTo>
                  <a:pt x="5600554" y="0"/>
                </a:lnTo>
                <a:lnTo>
                  <a:pt x="5600554" y="2107845"/>
                </a:lnTo>
                <a:lnTo>
                  <a:pt x="0" y="21078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F42D3F56-CA9B-E852-5FB8-6C201A9AF4AE}"/>
              </a:ext>
            </a:extLst>
          </p:cNvPr>
          <p:cNvSpPr/>
          <p:nvPr userDrawn="1"/>
        </p:nvSpPr>
        <p:spPr>
          <a:xfrm>
            <a:off x="10477354" y="176913"/>
            <a:ext cx="1520327" cy="1013551"/>
          </a:xfrm>
          <a:custGeom>
            <a:avLst/>
            <a:gdLst/>
            <a:ahLst/>
            <a:cxnLst/>
            <a:rect l="l" t="t" r="r" b="b"/>
            <a:pathLst>
              <a:path w="3848682" h="2565788">
                <a:moveTo>
                  <a:pt x="0" y="0"/>
                </a:moveTo>
                <a:lnTo>
                  <a:pt x="3848682" y="0"/>
                </a:lnTo>
                <a:lnTo>
                  <a:pt x="3848682" y="2565788"/>
                </a:lnTo>
                <a:lnTo>
                  <a:pt x="0" y="25657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51B2D2-004B-A4E5-120E-5F11BA1C3F30}"/>
              </a:ext>
            </a:extLst>
          </p:cNvPr>
          <p:cNvSpPr txBox="1"/>
          <p:nvPr userDrawn="1"/>
        </p:nvSpPr>
        <p:spPr>
          <a:xfrm>
            <a:off x="2875402" y="21968"/>
            <a:ext cx="71031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</a:t>
            </a:r>
            <a:b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Geriatric Emergency Medicine</a:t>
            </a:r>
            <a:endParaRPr lang="en-GB" sz="105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54A5F-6896-A0DA-D2B9-C51713E63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46852"/>
            <a:ext cx="9144000" cy="2858510"/>
          </a:xfrm>
        </p:spPr>
        <p:txBody>
          <a:bodyPr anchor="b">
            <a:noAutofit/>
          </a:bodyPr>
          <a:lstStyle>
            <a:lvl1pPr algn="ctr">
              <a:defRPr sz="100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3C567F-8A1E-7166-8A84-069F9AFDE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6319"/>
            <a:ext cx="9144000" cy="806876"/>
          </a:xfrm>
        </p:spPr>
        <p:txBody>
          <a:bodyPr>
            <a:no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1B704-638C-9755-D0F1-C515B3C3C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40A3C-0B97-BB49-1B53-95151967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17B63-FA58-7A3A-E710-81FCB71E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719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2DF24-2DBD-6286-EBAA-F098B8F9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56CF2-1791-BFA5-3A09-3003E3483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0D24B-4548-BE04-880D-8E0CCB02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F7856-FDAB-885F-A51C-84AD66BFF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B02F0-7DEF-B34E-8A65-916B5EBE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B1F88-7AB7-04EE-A7AD-4B33A1525F8A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463926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FA4B6-14AA-9AAE-8312-B0F30B930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B55A5-3626-8BB8-2509-7F107C1E1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C08DB-8823-FAD0-9FB5-75939711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982D-06C8-3D04-D824-735CEEEA7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AD5-F580-2BDF-DF54-BC6A927E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29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20F31-FA48-762E-C579-6E8D5F9FF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856AE-33E2-A246-0DAE-89DF69A983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6EF17-ED21-FB5C-F737-6C7E0E715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F7897-F72A-BE6D-08DF-05FE8F8D9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63DA4-9BFF-650B-7356-8BF524A2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D0608-5E07-882E-07D0-D5B618D4F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D028F9-3594-EC82-93DE-EFE5C6EF7912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4152472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CE2EC-7805-3350-5471-3753F32FE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43BE-0A89-BCDD-F6FA-3715B840C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01E29-B37F-652B-B707-F6877CB38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A85774-F9EA-D5EC-6791-11FFA6844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687818-4E74-C07A-E9EE-329FC78F8A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606DE9-DC07-751F-8E6E-338C580A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013049-F2B5-DCFB-F066-BDE7C5CB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30642-A21F-E68F-8047-0B61A3A01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685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D8143D7-119F-2A4D-95BD-D0CA2491948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7EF10D-7575-F186-F448-A778264F1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801"/>
            <a:ext cx="10515600" cy="2698750"/>
          </a:xfrm>
        </p:spPr>
        <p:txBody>
          <a:bodyPr/>
          <a:lstStyle>
            <a:lvl1pPr algn="ctr">
              <a:defRPr sz="10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872FBB-000B-57F7-5B86-2556EBE8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069772-3E7E-1D27-7662-5CF5C7C7E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61D99-D126-C983-F0D1-F848C175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029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AC8B5-FF6B-E700-63C2-885BF2CA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B4217-7F7C-1863-EA01-7C97B383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CEDB8-5109-3ABF-F739-7FDC6D4B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356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444D-EFD6-46A4-3288-515273AE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52720-CC3A-B1D8-6CCC-E3099443A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EB9D4-EDA9-1D6D-9BA0-DA75CFF36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632AB9-DEA4-C981-F1B1-A0721BE1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BF3A7-AE61-8913-EA39-1EFF99D7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FEBD0-A8FB-A221-47D6-CD03D27CA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98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D8580-B4B1-73E9-11EE-CB005173B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E157DA-BEA3-5F86-7744-0FC79741E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CDAD-395A-35C4-2C87-2A6A5CE3A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8E3B0-52A3-EFD5-C2A6-EA00E2BB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B8FD-35EC-207B-7E06-0DE2BDCD0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B1EB0-A0A4-22C2-7FEA-F1AEF9CD3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779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5FA0-924C-B372-850D-5FA9AE7A6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A54107-6B1F-BB31-CC6A-4AE751872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E8914-2C03-403B-3E08-E18112C7D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9B067-8533-A946-A5A7-EF035AA44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7A2E0-B31E-373C-71F1-1CF03020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176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EF2022-6565-73C3-3535-524122BA20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D5229E-67B0-0A1A-866A-113579C65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AAC34-4CC6-9F77-E237-40CAA8F1F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75E17-E59B-758F-739B-00F723AB5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5541-4CAF-0067-D13E-E081C9BC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126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86667B-87A6-3A58-8658-9DAEEE0C6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D11F2-C016-7EBF-9291-FB03C7D27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55813"/>
            <a:ext cx="10515600" cy="4121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5194C-7CF7-8995-9524-A6C896160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F42DB-EC9A-9AAC-71F0-31528978F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28A39-50AC-7861-AC22-9E7703A94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163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System Font Regular"/>
        <a:buChar char="-"/>
        <a:defRPr sz="2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4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0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ctrTitle"/>
          </p:nvPr>
        </p:nvSpPr>
        <p:spPr>
          <a:xfrm>
            <a:off x="1068705" y="3429000"/>
            <a:ext cx="10054590" cy="1310021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6000" dirty="0">
                <a:latin typeface="Source Sans Pro"/>
                <a:ea typeface="Source Sans Pro"/>
              </a:rPr>
              <a:t>Summary and close</a:t>
            </a:r>
          </a:p>
        </p:txBody>
      </p:sp>
      <p:grpSp>
        <p:nvGrpSpPr>
          <p:cNvPr id="6" name="Group 2"/>
          <p:cNvGrpSpPr>
            <a:grpSpLocks noChangeAspect="1"/>
          </p:cNvGrpSpPr>
          <p:nvPr/>
        </p:nvGrpSpPr>
        <p:grpSpPr>
          <a:xfrm>
            <a:off x="0" y="8976992"/>
            <a:ext cx="5857612" cy="1310008"/>
            <a:chOff x="0" y="0"/>
            <a:chExt cx="3943267" cy="88188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943223" cy="881888"/>
            </a:xfrm>
            <a:custGeom>
              <a:avLst/>
              <a:gdLst/>
              <a:ahLst/>
              <a:cxnLst/>
              <a:rect l="l" t="t" r="r" b="b"/>
              <a:pathLst>
                <a:path w="3943223" h="881888">
                  <a:moveTo>
                    <a:pt x="0" y="0"/>
                  </a:moveTo>
                  <a:lnTo>
                    <a:pt x="3943223" y="0"/>
                  </a:lnTo>
                  <a:lnTo>
                    <a:pt x="3943223" y="881888"/>
                  </a:lnTo>
                  <a:lnTo>
                    <a:pt x="0" y="8818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r="-1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2555050" y="8037250"/>
            <a:ext cx="5732950" cy="2249750"/>
            <a:chOff x="0" y="0"/>
            <a:chExt cx="3757128" cy="147438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57168" cy="1474343"/>
            </a:xfrm>
            <a:custGeom>
              <a:avLst/>
              <a:gdLst/>
              <a:ahLst/>
              <a:cxnLst/>
              <a:rect l="l" t="t" r="r" b="b"/>
              <a:pathLst>
                <a:path w="3757168" h="1474343">
                  <a:moveTo>
                    <a:pt x="0" y="0"/>
                  </a:moveTo>
                  <a:lnTo>
                    <a:pt x="3757168" y="0"/>
                  </a:lnTo>
                  <a:lnTo>
                    <a:pt x="3757168" y="1474343"/>
                  </a:lnTo>
                  <a:lnTo>
                    <a:pt x="0" y="14743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t="-65560" r="-1681" b="-93561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24FCF-D704-D817-3037-926DA19FB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D04DD80-8121-41E9-3872-F304F77414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2044274"/>
              </p:ext>
            </p:extLst>
          </p:nvPr>
        </p:nvGraphicFramePr>
        <p:xfrm>
          <a:off x="1057275" y="1876426"/>
          <a:ext cx="10077450" cy="375920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038725">
                  <a:extLst>
                    <a:ext uri="{9D8B030D-6E8A-4147-A177-3AD203B41FA5}">
                      <a16:colId xmlns:a16="http://schemas.microsoft.com/office/drawing/2014/main" val="539656107"/>
                    </a:ext>
                  </a:extLst>
                </a:gridCol>
                <a:gridCol w="5038725">
                  <a:extLst>
                    <a:ext uri="{9D8B030D-6E8A-4147-A177-3AD203B41FA5}">
                      <a16:colId xmlns:a16="http://schemas.microsoft.com/office/drawing/2014/main" val="2957495198"/>
                    </a:ext>
                  </a:extLst>
                </a:gridCol>
              </a:tblGrid>
              <a:tr h="1206441">
                <a:tc gridSpan="2">
                  <a:txBody>
                    <a:bodyPr/>
                    <a:lstStyle/>
                    <a:p>
                      <a:r>
                        <a:rPr lang="en-GB" sz="4400" b="1" dirty="0">
                          <a:solidFill>
                            <a:srgbClr val="FFFFFF"/>
                          </a:solidFill>
                        </a:rPr>
                        <a:t>Frailty</a:t>
                      </a:r>
                      <a:endParaRPr lang="en-GB" sz="2000" dirty="0"/>
                    </a:p>
                  </a:txBody>
                  <a:tcPr anchor="ctr">
                    <a:solidFill>
                      <a:srgbClr val="3E357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3E35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3493490"/>
                  </a:ext>
                </a:extLst>
              </a:tr>
              <a:tr h="6381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rgbClr val="1A1A1A"/>
                          </a:solidFill>
                        </a:rPr>
                        <a:t>Abdominal pain</a:t>
                      </a:r>
                    </a:p>
                  </a:txBody>
                  <a:tcPr anchor="ctr">
                    <a:solidFill>
                      <a:srgbClr val="E4E2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dirty="0">
                          <a:solidFill>
                            <a:srgbClr val="1A1A1A"/>
                          </a:solidFill>
                        </a:rPr>
                        <a:t>Delirium</a:t>
                      </a:r>
                    </a:p>
                  </a:txBody>
                  <a:tcPr anchor="ctr">
                    <a:solidFill>
                      <a:srgbClr val="E4E2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03648"/>
                  </a:ext>
                </a:extLst>
              </a:tr>
              <a:tr h="6381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rgbClr val="1A1A1A"/>
                          </a:solidFill>
                        </a:rPr>
                        <a:t>End of life care</a:t>
                      </a:r>
                    </a:p>
                  </a:txBody>
                  <a:tcPr anchor="ctr">
                    <a:solidFill>
                      <a:srgbClr val="F4F3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dirty="0">
                          <a:solidFill>
                            <a:srgbClr val="1A1A1A"/>
                          </a:solidFill>
                        </a:rPr>
                        <a:t>Sepsis</a:t>
                      </a:r>
                    </a:p>
                  </a:txBody>
                  <a:tcPr anchor="ctr">
                    <a:solidFill>
                      <a:srgbClr val="F4F3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7806799"/>
                  </a:ext>
                </a:extLst>
              </a:tr>
              <a:tr h="638190">
                <a:tc>
                  <a:txBody>
                    <a:bodyPr/>
                    <a:lstStyle/>
                    <a:p>
                      <a:r>
                        <a:rPr lang="en-GB" sz="3200" dirty="0">
                          <a:solidFill>
                            <a:srgbClr val="1A1A1A"/>
                          </a:solidFill>
                        </a:rPr>
                        <a:t>Pain</a:t>
                      </a:r>
                    </a:p>
                  </a:txBody>
                  <a:tcPr anchor="ctr">
                    <a:solidFill>
                      <a:srgbClr val="E4E2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dirty="0">
                          <a:solidFill>
                            <a:srgbClr val="1A1A1A"/>
                          </a:solidFill>
                        </a:rPr>
                        <a:t>Polypharmacy</a:t>
                      </a:r>
                    </a:p>
                  </a:txBody>
                  <a:tcPr anchor="ctr">
                    <a:solidFill>
                      <a:srgbClr val="E4E2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0052710"/>
                  </a:ext>
                </a:extLst>
              </a:tr>
              <a:tr h="638190">
                <a:tc>
                  <a:txBody>
                    <a:bodyPr/>
                    <a:lstStyle/>
                    <a:p>
                      <a:r>
                        <a:rPr lang="en-GB" sz="3200" dirty="0">
                          <a:solidFill>
                            <a:srgbClr val="1A1A1A"/>
                          </a:solidFill>
                        </a:rPr>
                        <a:t>Syncope</a:t>
                      </a:r>
                    </a:p>
                  </a:txBody>
                  <a:tcPr anchor="ctr">
                    <a:solidFill>
                      <a:srgbClr val="F4F3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dirty="0">
                          <a:solidFill>
                            <a:srgbClr val="1A1A1A"/>
                          </a:solidFill>
                        </a:rPr>
                        <a:t>Trauma</a:t>
                      </a:r>
                    </a:p>
                  </a:txBody>
                  <a:tcPr anchor="ctr">
                    <a:solidFill>
                      <a:srgbClr val="F4F3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4400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5147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2079625"/>
            <a:ext cx="10515600" cy="269875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000" dirty="0">
                <a:latin typeface="Source Sans Pro"/>
                <a:ea typeface="Source Sans Pro"/>
              </a:rPr>
              <a:t>What is your take home point?</a:t>
            </a:r>
            <a:br>
              <a:rPr lang="en-GB" sz="6000" dirty="0">
                <a:latin typeface="Source Sans Pro"/>
                <a:ea typeface="Source Sans Pro"/>
              </a:rPr>
            </a:br>
            <a:r>
              <a:rPr lang="en-GB" sz="6000" dirty="0">
                <a:latin typeface="Source Sans Pro"/>
                <a:ea typeface="Source Sans Pro"/>
              </a:rPr>
              <a:t>What will you do in your ED?</a:t>
            </a:r>
          </a:p>
        </p:txBody>
      </p:sp>
    </p:spTree>
    <p:extLst>
      <p:ext uri="{BB962C8B-B14F-4D97-AF65-F5344CB8AC3E}">
        <p14:creationId xmlns:p14="http://schemas.microsoft.com/office/powerpoint/2010/main" val="2312658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FDD3C4-40AB-2065-F2FA-7BCED8F8675D}"/>
            </a:ext>
          </a:extLst>
        </p:cNvPr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pic>
        <p:nvPicPr>
          <p:cNvPr id="3" name="Picture 2" descr="A person in a hospital bed&#10;&#10;AI-generated content may be incorrect.">
            <a:extLst>
              <a:ext uri="{FF2B5EF4-FFF2-40B4-BE49-F238E27FC236}">
                <a16:creationId xmlns:a16="http://schemas.microsoft.com/office/drawing/2014/main" id="{B03FE59D-B9E4-44B2-E995-AD6B29991CC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6516" y="1034689"/>
            <a:ext cx="7978965" cy="47886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511AA25-F8B8-2A39-8146-5C49B8F08AD0}"/>
              </a:ext>
            </a:extLst>
          </p:cNvPr>
          <p:cNvSpPr txBox="1"/>
          <p:nvPr/>
        </p:nvSpPr>
        <p:spPr>
          <a:xfrm>
            <a:off x="3292988" y="5965334"/>
            <a:ext cx="560602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400" b="1" dirty="0" err="1">
                <a:latin typeface="Source Sans Pro" panose="020B0503030403020204" pitchFamily="34" charset="0"/>
                <a:ea typeface="Source Sans Pro" panose="020B0503030403020204" pitchFamily="34" charset="0"/>
              </a:rPr>
              <a:t>www.geriemeurope.eu</a:t>
            </a:r>
            <a:endParaRPr lang="en-GB" sz="4400" b="1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445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6F3D18-5A68-720E-82E8-B9D02238CA4D}"/>
            </a:ext>
          </a:extLst>
        </p:cNvPr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73D0C6F-5874-E744-4F4F-1732C6C7059F}"/>
              </a:ext>
            </a:extLst>
          </p:cNvPr>
          <p:cNvSpPr txBox="1"/>
          <p:nvPr/>
        </p:nvSpPr>
        <p:spPr>
          <a:xfrm>
            <a:off x="651400" y="824994"/>
            <a:ext cx="77091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err="1">
                <a:latin typeface="Source Sans Pro" panose="020B0503030403020204" pitchFamily="34" charset="0"/>
                <a:ea typeface="Source Sans Pro" panose="020B0503030403020204" pitchFamily="34" charset="0"/>
              </a:rPr>
              <a:t>GeriEM</a:t>
            </a:r>
            <a:r>
              <a:rPr lang="en-US" sz="4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activities at EUSEM 2026</a:t>
            </a:r>
            <a:endParaRPr lang="en-GB" sz="4400" b="1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4E0BD16-B7D2-A4E8-F2A0-BE1B8138E9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752946"/>
              </p:ext>
            </p:extLst>
          </p:nvPr>
        </p:nvGraphicFramePr>
        <p:xfrm>
          <a:off x="625928" y="1784422"/>
          <a:ext cx="10940143" cy="4686654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1645731">
                  <a:extLst>
                    <a:ext uri="{9D8B030D-6E8A-4147-A177-3AD203B41FA5}">
                      <a16:colId xmlns:a16="http://schemas.microsoft.com/office/drawing/2014/main" val="2291129853"/>
                    </a:ext>
                  </a:extLst>
                </a:gridCol>
                <a:gridCol w="1498621">
                  <a:extLst>
                    <a:ext uri="{9D8B030D-6E8A-4147-A177-3AD203B41FA5}">
                      <a16:colId xmlns:a16="http://schemas.microsoft.com/office/drawing/2014/main" val="3123007746"/>
                    </a:ext>
                  </a:extLst>
                </a:gridCol>
                <a:gridCol w="1872874">
                  <a:extLst>
                    <a:ext uri="{9D8B030D-6E8A-4147-A177-3AD203B41FA5}">
                      <a16:colId xmlns:a16="http://schemas.microsoft.com/office/drawing/2014/main" val="933304499"/>
                    </a:ext>
                  </a:extLst>
                </a:gridCol>
                <a:gridCol w="5922917">
                  <a:extLst>
                    <a:ext uri="{9D8B030D-6E8A-4147-A177-3AD203B41FA5}">
                      <a16:colId xmlns:a16="http://schemas.microsoft.com/office/drawing/2014/main" val="401686695"/>
                    </a:ext>
                  </a:extLst>
                </a:gridCol>
              </a:tblGrid>
              <a:tr h="2516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</a:rPr>
                        <a:t>Day</a:t>
                      </a:r>
                      <a:endParaRPr lang="nl-BE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Time</a:t>
                      </a:r>
                      <a:endParaRPr lang="nl-B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Activity</a:t>
                      </a:r>
                      <a:endParaRPr lang="nl-B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Topic</a:t>
                      </a:r>
                      <a:endParaRPr lang="nl-B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4113964566"/>
                  </a:ext>
                </a:extLst>
              </a:tr>
              <a:tr h="550486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 September</a:t>
                      </a:r>
                      <a:endParaRPr kumimoji="0" lang="nl-BE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10:00-1130</a:t>
                      </a:r>
                      <a:endParaRPr lang="nl-BE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Symposium</a:t>
                      </a:r>
                      <a:endParaRPr lang="nl-BE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What’s new in </a:t>
                      </a:r>
                      <a:r>
                        <a:rPr lang="en-US" sz="1800" b="1" dirty="0" err="1">
                          <a:solidFill>
                            <a:srgbClr val="3D347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GeriEM</a:t>
                      </a:r>
                      <a:r>
                        <a:rPr lang="en-US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  <a:endParaRPr lang="nl-BE" sz="1800" b="1" dirty="0">
                        <a:solidFill>
                          <a:srgbClr val="3D3474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4014770897"/>
                  </a:ext>
                </a:extLst>
              </a:tr>
              <a:tr h="550486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 September</a:t>
                      </a:r>
                      <a:endParaRPr kumimoji="0" lang="nl-BE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1330-1400</a:t>
                      </a:r>
                      <a:endParaRPr lang="nl-BE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Podium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</a:rPr>
                        <a:t>Meet the </a:t>
                      </a:r>
                      <a:r>
                        <a:rPr lang="en-GB" sz="1800" b="1" dirty="0" err="1">
                          <a:solidFill>
                            <a:srgbClr val="3D3474"/>
                          </a:solidFill>
                          <a:effectLst/>
                          <a:latin typeface="+mn-lt"/>
                        </a:rPr>
                        <a:t>GeriEM</a:t>
                      </a:r>
                      <a:r>
                        <a:rPr lang="en-GB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</a:rPr>
                        <a:t> section</a:t>
                      </a:r>
                      <a:endParaRPr lang="nl-BE" sz="1800" b="1" dirty="0">
                        <a:solidFill>
                          <a:srgbClr val="3D3474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2968261248"/>
                  </a:ext>
                </a:extLst>
              </a:tr>
              <a:tr h="550486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 September</a:t>
                      </a:r>
                      <a:endParaRPr kumimoji="0" lang="nl-BE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1345-1515</a:t>
                      </a:r>
                      <a:endParaRPr lang="nl-BE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Symposium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</a:rPr>
                        <a:t>Papers that changed my practice</a:t>
                      </a:r>
                      <a:endParaRPr lang="nl-BE" sz="1800" b="1" dirty="0">
                        <a:solidFill>
                          <a:srgbClr val="3D3474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3516930251"/>
                  </a:ext>
                </a:extLst>
              </a:tr>
              <a:tr h="550486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BE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 September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1500-1600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Meeting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GeriEM section meeting</a:t>
                      </a: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3541266401"/>
                  </a:ext>
                </a:extLst>
              </a:tr>
              <a:tr h="550486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 September</a:t>
                      </a:r>
                      <a:endParaRPr kumimoji="0" lang="nl-BE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1545-1715</a:t>
                      </a:r>
                      <a:endParaRPr lang="nl-BE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Symposium</a:t>
                      </a:r>
                      <a:endParaRPr lang="nl-BE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Systems thinking in the emergency dept</a:t>
                      </a: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578392103"/>
                  </a:ext>
                </a:extLst>
              </a:tr>
              <a:tr h="5504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 September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0800-0900</a:t>
                      </a:r>
                      <a:endParaRPr lang="nl-BE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Keynote</a:t>
                      </a:r>
                      <a:endParaRPr lang="nl-BE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</a:rPr>
                        <a:t>Start the day with geriatrics</a:t>
                      </a:r>
                      <a:endParaRPr lang="nl-BE" sz="1800" b="1" dirty="0">
                        <a:solidFill>
                          <a:srgbClr val="3D3474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879798202"/>
                  </a:ext>
                </a:extLst>
              </a:tr>
              <a:tr h="5504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 September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0930-1100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Posters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Geriatrics</a:t>
                      </a:r>
                      <a:br>
                        <a:rPr lang="nl-BE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nl-BE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Emergency Nursing Research</a:t>
                      </a: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315116137"/>
                  </a:ext>
                </a:extLst>
              </a:tr>
              <a:tr h="5504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 September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1100-1245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Posters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nl-BE" sz="1800" b="1" dirty="0">
                          <a:solidFill>
                            <a:srgbClr val="3D3474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Geriatrics</a:t>
                      </a: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37390273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712396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1A1C4A6-CCF7-1243-90B2-0D21859DB2BB}" vid="{DE4F309D-82B3-D74B-A48A-47EF5A80CBD0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F2427D9E-669E-F141-B9A7-7F21C9FAC0DC}">
  <we:reference id="wa200010001" version="1.0.0.1" store="en-GB" storeType="OMEX"/>
  <we:alternateReferences>
    <we:reference id="WA200010001" version="1.0.0.1" store="" storeType="OMEX"/>
  </we:alternateReferences>
  <we:properties>
    <we:property name="claude.fileId" value="&quot;9e45204e-ce03-41c6-b5b9-734070f1bde2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112</Words>
  <Application>Microsoft Macintosh PowerPoint</Application>
  <PresentationFormat>Widescreen</PresentationFormat>
  <Paragraphs>49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Arial</vt:lpstr>
      <vt:lpstr>Calibri</vt:lpstr>
      <vt:lpstr>Source Sans Pro</vt:lpstr>
      <vt:lpstr>System Font Regular</vt:lpstr>
      <vt:lpstr>1_Office Theme</vt:lpstr>
      <vt:lpstr>Summary and close</vt:lpstr>
      <vt:lpstr>PowerPoint Presentation</vt:lpstr>
      <vt:lpstr>What is your take home point? What will you do in your ED?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Kate Iliffe</dc:creator>
  <cp:lastModifiedBy>James van Oppen</cp:lastModifiedBy>
  <cp:revision>7</cp:revision>
  <dcterms:created xsi:type="dcterms:W3CDTF">2026-09-17T08:28:45Z</dcterms:created>
  <dcterms:modified xsi:type="dcterms:W3CDTF">2026-09-17T18:10:25Z</dcterms:modified>
</cp:coreProperties>
</file>