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15"/>
  </p:handoutMasterIdLst>
  <p:sldIdLst>
    <p:sldId id="300" r:id="rId2"/>
    <p:sldId id="301" r:id="rId3"/>
    <p:sldId id="302" r:id="rId4"/>
    <p:sldId id="303" r:id="rId5"/>
    <p:sldId id="313" r:id="rId6"/>
    <p:sldId id="304" r:id="rId7"/>
    <p:sldId id="305" r:id="rId8"/>
    <p:sldId id="306" r:id="rId9"/>
    <p:sldId id="307" r:id="rId10"/>
    <p:sldId id="308" r:id="rId11"/>
    <p:sldId id="309" r:id="rId12"/>
    <p:sldId id="310" r:id="rId13"/>
    <p:sldId id="31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58"/>
  </p:normalViewPr>
  <p:slideViewPr>
    <p:cSldViewPr snapToGrid="0">
      <p:cViewPr varScale="1">
        <p:scale>
          <a:sx n="116" d="100"/>
          <a:sy n="116" d="100"/>
        </p:scale>
        <p:origin x="86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4328" y="17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BB76001-D1B3-063A-3A98-C8C4B8B3420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796ED9-4682-56A2-7045-A408BE407AA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074E74-8D44-8642-8054-BBBA486E3B5E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E2CE2C6-10DE-549B-FCCE-46AFB030586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4F9A09-45BE-5B6A-EC2C-4316DF4512E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E9B651-8DDE-D946-8423-6340287BD6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2755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95DB4FC-19FE-2B1D-220C-1F6A6B5C2315}"/>
              </a:ext>
            </a:extLst>
          </p:cNvPr>
          <p:cNvSpPr/>
          <p:nvPr userDrawn="1"/>
        </p:nvSpPr>
        <p:spPr>
          <a:xfrm>
            <a:off x="0" y="1504841"/>
            <a:ext cx="12192000" cy="5353159"/>
          </a:xfrm>
          <a:prstGeom prst="rect">
            <a:avLst/>
          </a:prstGeom>
          <a:solidFill>
            <a:srgbClr val="3E357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Freeform 10">
            <a:extLst>
              <a:ext uri="{FF2B5EF4-FFF2-40B4-BE49-F238E27FC236}">
                <a16:creationId xmlns:a16="http://schemas.microsoft.com/office/drawing/2014/main" id="{CD6FEE8E-56C5-9647-8DA8-48C6DC6DB579}"/>
              </a:ext>
            </a:extLst>
          </p:cNvPr>
          <p:cNvSpPr/>
          <p:nvPr userDrawn="1"/>
        </p:nvSpPr>
        <p:spPr>
          <a:xfrm>
            <a:off x="194319" y="181402"/>
            <a:ext cx="2681083" cy="1009062"/>
          </a:xfrm>
          <a:custGeom>
            <a:avLst/>
            <a:gdLst/>
            <a:ahLst/>
            <a:cxnLst/>
            <a:rect l="l" t="t" r="r" b="b"/>
            <a:pathLst>
              <a:path w="5600554" h="2107845">
                <a:moveTo>
                  <a:pt x="0" y="0"/>
                </a:moveTo>
                <a:lnTo>
                  <a:pt x="5600554" y="0"/>
                </a:lnTo>
                <a:lnTo>
                  <a:pt x="5600554" y="2107845"/>
                </a:lnTo>
                <a:lnTo>
                  <a:pt x="0" y="210784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F42D3F56-CA9B-E852-5FB8-6C201A9AF4AE}"/>
              </a:ext>
            </a:extLst>
          </p:cNvPr>
          <p:cNvSpPr/>
          <p:nvPr userDrawn="1"/>
        </p:nvSpPr>
        <p:spPr>
          <a:xfrm>
            <a:off x="10477354" y="176913"/>
            <a:ext cx="1520327" cy="1013551"/>
          </a:xfrm>
          <a:custGeom>
            <a:avLst/>
            <a:gdLst/>
            <a:ahLst/>
            <a:cxnLst/>
            <a:rect l="l" t="t" r="r" b="b"/>
            <a:pathLst>
              <a:path w="3848682" h="2565788">
                <a:moveTo>
                  <a:pt x="0" y="0"/>
                </a:moveTo>
                <a:lnTo>
                  <a:pt x="3848682" y="0"/>
                </a:lnTo>
                <a:lnTo>
                  <a:pt x="3848682" y="2565788"/>
                </a:lnTo>
                <a:lnTo>
                  <a:pt x="0" y="2565788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51B2D2-004B-A4E5-120E-5F11BA1C3F30}"/>
              </a:ext>
            </a:extLst>
          </p:cNvPr>
          <p:cNvSpPr txBox="1"/>
          <p:nvPr userDrawn="1"/>
        </p:nvSpPr>
        <p:spPr>
          <a:xfrm>
            <a:off x="2875402" y="21968"/>
            <a:ext cx="710313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European Taskforce on </a:t>
            </a:r>
            <a:br>
              <a:rPr lang="en-GB" sz="4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r>
              <a:rPr lang="en-GB" sz="4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Geriatric Emergency Medicine</a:t>
            </a:r>
            <a:endParaRPr lang="en-GB" sz="1050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454A5F-6896-A0DA-D2B9-C51713E63D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146852"/>
            <a:ext cx="9144000" cy="2858510"/>
          </a:xfrm>
        </p:spPr>
        <p:txBody>
          <a:bodyPr anchor="b">
            <a:noAutofit/>
          </a:bodyPr>
          <a:lstStyle>
            <a:lvl1pPr algn="ctr">
              <a:defRPr sz="1000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3C567F-8A1E-7166-8A84-069F9AFDE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066319"/>
            <a:ext cx="9144000" cy="806876"/>
          </a:xfrm>
        </p:spPr>
        <p:txBody>
          <a:bodyPr>
            <a:noAutofit/>
          </a:bodyPr>
          <a:lstStyle>
            <a:lvl1pPr marL="0" indent="0" algn="ctr">
              <a:buNone/>
              <a:defRPr sz="480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11B704-638C-9755-D0F1-C515B3C3CC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77D27E1-E359-8F4E-AE6D-7727778C5C80}" type="datetimeFigureOut">
              <a:rPr lang="en-GB" smtClean="0"/>
              <a:pPr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140A3C-0B97-BB49-1B53-95151967B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B17B63-FA58-7A3A-E710-81FCB71E1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D682A45-8AC2-1D4B-885E-6D1C1FE620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830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82DF24-2DBD-6286-EBAA-F098B8F94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856CF2-1791-BFA5-3A09-3003E3483B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E0D24B-4548-BE04-880D-8E0CCB026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F7856-FDAB-885F-A51C-84AD66BFF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8B02F0-7DEF-B34E-8A65-916B5EBE9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B1F88-7AB7-04EE-A7AD-4B33A1525F8A}"/>
              </a:ext>
            </a:extLst>
          </p:cNvPr>
          <p:cNvSpPr txBox="1"/>
          <p:nvPr userDrawn="1"/>
        </p:nvSpPr>
        <p:spPr>
          <a:xfrm>
            <a:off x="0" y="0"/>
            <a:ext cx="12192000" cy="707886"/>
          </a:xfrm>
          <a:prstGeom prst="rect">
            <a:avLst/>
          </a:prstGeom>
          <a:solidFill>
            <a:srgbClr val="3E3574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European Taskforce on Geriatric Emergency Medicine</a:t>
            </a:r>
          </a:p>
        </p:txBody>
      </p:sp>
    </p:spTree>
    <p:extLst>
      <p:ext uri="{BB962C8B-B14F-4D97-AF65-F5344CB8AC3E}">
        <p14:creationId xmlns:p14="http://schemas.microsoft.com/office/powerpoint/2010/main" val="3300673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FA4B6-14AA-9AAE-8312-B0F30B930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0B55A5-3626-8BB8-2509-7F107C1E10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DC08DB-8823-FAD0-9FB5-759397119F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6C982D-06C8-3D04-D824-735CEEEA7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F7DAD5-F580-2BDF-DF54-BC6A927E3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998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220F31-FA48-762E-C579-6E8D5F9FF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D856AE-33E2-A246-0DAE-89DF69A983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46EF17-ED21-FB5C-F737-6C7E0E7156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F7897-F72A-BE6D-08DF-05FE8F8D9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963DA4-9BFF-650B-7356-8BF524A2C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3D0608-5E07-882E-07D0-D5B618D4F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5D028F9-3594-EC82-93DE-EFE5C6EF7912}"/>
              </a:ext>
            </a:extLst>
          </p:cNvPr>
          <p:cNvSpPr txBox="1"/>
          <p:nvPr userDrawn="1"/>
        </p:nvSpPr>
        <p:spPr>
          <a:xfrm>
            <a:off x="0" y="0"/>
            <a:ext cx="12192000" cy="707886"/>
          </a:xfrm>
          <a:prstGeom prst="rect">
            <a:avLst/>
          </a:prstGeom>
          <a:solidFill>
            <a:srgbClr val="3E3574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European Taskforce on Geriatric Emergency Medicine</a:t>
            </a:r>
          </a:p>
        </p:txBody>
      </p:sp>
    </p:spTree>
    <p:extLst>
      <p:ext uri="{BB962C8B-B14F-4D97-AF65-F5344CB8AC3E}">
        <p14:creationId xmlns:p14="http://schemas.microsoft.com/office/powerpoint/2010/main" val="2567377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CE2EC-7805-3350-5471-3753F32FE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6A43BE-0A89-BCDD-F6FA-3715B840C3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B01E29-B37F-652B-B707-F6877CB383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A85774-F9EA-D5EC-6791-11FFA6844D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687818-4E74-C07A-E9EE-329FC78F8A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606DE9-DC07-751F-8E6E-338C580A5A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2013049-F2B5-DCFB-F066-BDE7C5CBF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630642-A21F-E68F-8047-0B61A3A01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067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D8143D7-119F-2A4D-95BD-D0CA2491948E}"/>
              </a:ext>
            </a:extLst>
          </p:cNvPr>
          <p:cNvSpPr/>
          <p:nvPr userDrawn="1"/>
        </p:nvSpPr>
        <p:spPr>
          <a:xfrm>
            <a:off x="0" y="1"/>
            <a:ext cx="12192000" cy="6858000"/>
          </a:xfrm>
          <a:prstGeom prst="rect">
            <a:avLst/>
          </a:prstGeom>
          <a:solidFill>
            <a:srgbClr val="3E357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7EF10D-7575-F186-F448-A778264F1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8801"/>
            <a:ext cx="10515600" cy="2698750"/>
          </a:xfrm>
        </p:spPr>
        <p:txBody>
          <a:bodyPr/>
          <a:lstStyle>
            <a:lvl1pPr algn="ctr">
              <a:defRPr sz="100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872FBB-000B-57F7-5B86-2556EBE84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E069772-3E7E-1D27-7662-5CF5C7C7E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261D99-D126-C983-F0D1-F848C1752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749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8AC8B5-FF6B-E700-63C2-885BF2CA5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FB4217-7F7C-1863-EA01-7C97B383D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FCEDB8-5109-3ABF-F739-7FDC6D4B5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858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B444D-EFD6-46A4-3288-515273AE8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52720-CC3A-B1D8-6CCC-E3099443A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2EB9D4-EDA9-1D6D-9BA0-DA75CFF361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632AB9-DEA4-C981-F1B1-A0721BE15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ABF3A7-AE61-8913-EA39-1EFF99D76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DFEBD0-A8FB-A221-47D6-CD03D27CA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49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D8580-B4B1-73E9-11EE-CB005173B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E157DA-BEA3-5F86-7744-0FC79741E6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66CDAD-395A-35C4-2C87-2A6A5CE3AC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78E3B0-52A3-EFD5-C2A6-EA00E2BBFC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B6B8FD-35EC-207B-7E06-0DE2BDCD0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1B1EB0-A0A4-22C2-7FEA-F1AEF9CD3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121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45FA0-924C-B372-850D-5FA9AE7A6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A54107-6B1F-BB31-CC6A-4AE7518720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8E8914-2C03-403B-3E08-E18112C7D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89B067-8533-A946-A5A7-EF035AA448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37A2E0-B31E-373C-71F1-1CF030202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08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CEF2022-6565-73C3-3535-524122BA20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D5229E-67B0-0A1A-866A-113579C65D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7AAC34-4CC6-9F77-E237-40CAA8F1F7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275E17-E59B-758F-739B-00F723AB5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F45541-4CAF-0067-D13E-E081C9BC87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735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86667B-87A6-3A58-8658-9DAEEE0C6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30250"/>
            <a:ext cx="10515600" cy="11461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1D11F2-C016-7EBF-9291-FB03C7D278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055813"/>
            <a:ext cx="10515600" cy="41211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E5194C-7CF7-8995-9524-A6C896160C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fld id="{977D27E1-E359-8F4E-AE6D-7727778C5C80}" type="datetimeFigureOut">
              <a:rPr lang="en-GB" smtClean="0"/>
              <a:pPr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5F42DB-EC9A-9AAC-71F0-31528978FD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228A39-50AC-7861-AC22-9E7703A94D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fld id="{3D682A45-8AC2-1D4B-885E-6D1C1FE620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358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System Font Regular"/>
        <a:buChar char="-"/>
        <a:defRPr sz="2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24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20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9600" dirty="0">
                <a:latin typeface="Source Sans Pro"/>
                <a:ea typeface="Source Sans Pro"/>
              </a:rPr>
              <a:t>Pain</a:t>
            </a:r>
            <a:endParaRPr lang="en-GB" sz="4400" dirty="0">
              <a:latin typeface="Source Sans Pro"/>
              <a:ea typeface="Source Sans Pro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4400">
                <a:latin typeface="Source Sans Pro"/>
                <a:ea typeface="Source Sans Pro"/>
              </a:rPr>
              <a:t>Edna Jones</a:t>
            </a:r>
          </a:p>
        </p:txBody>
      </p:sp>
      <p:sp>
        <p:nvSpPr>
          <p:cNvPr id="3" name="Content 3"/>
          <p:cNvSpPr>
            <a:spLocks noGrp="1"/>
          </p:cNvSpPr>
          <p:nvPr>
            <p:ph idx="1"/>
          </p:nvPr>
        </p:nvSpPr>
        <p:spPr>
          <a:xfrm>
            <a:off x="838200" y="2055813"/>
            <a:ext cx="5981241" cy="4121150"/>
          </a:xfrm>
        </p:spPr>
        <p:txBody>
          <a:bodyPr>
            <a:noAutofit/>
          </a:bodyPr>
          <a:lstStyle/>
          <a:p>
            <a:pPr marL="284793" indent="-370996">
              <a:lnSpc>
                <a:spcPct val="150000"/>
              </a:lnSpc>
            </a:pPr>
            <a:r>
              <a:rPr lang="en-GB" dirty="0">
                <a:latin typeface="Source Sans Pro"/>
                <a:ea typeface="Source Sans Pro"/>
              </a:rPr>
              <a:t>Age: 79</a:t>
            </a:r>
          </a:p>
          <a:p>
            <a:pPr marL="284793" indent="-370996">
              <a:lnSpc>
                <a:spcPct val="150000"/>
              </a:lnSpc>
            </a:pPr>
            <a:r>
              <a:rPr lang="en-GB" dirty="0">
                <a:latin typeface="Source Sans Pro"/>
                <a:ea typeface="Source Sans Pro"/>
              </a:rPr>
              <a:t>Presenting complaint: lower back pain, nausea, abdominal distention</a:t>
            </a:r>
          </a:p>
        </p:txBody>
      </p:sp>
      <p:grpSp>
        <p:nvGrpSpPr>
          <p:cNvPr id="11" name="Group 11"/>
          <p:cNvGrpSpPr>
            <a:grpSpLocks noChangeAspect="1"/>
          </p:cNvGrpSpPr>
          <p:nvPr/>
        </p:nvGrpSpPr>
        <p:grpSpPr>
          <a:xfrm>
            <a:off x="6819441" y="1630174"/>
            <a:ext cx="5027987" cy="3597652"/>
            <a:chOff x="0" y="0"/>
            <a:chExt cx="12535516" cy="8969480"/>
          </a:xfrm>
        </p:grpSpPr>
        <p:sp>
          <p:nvSpPr>
            <p:cNvPr id="12" name="Freeform 12" descr="A close-up of a person smiling  AI-generated content may be incorrect."/>
            <p:cNvSpPr/>
            <p:nvPr/>
          </p:nvSpPr>
          <p:spPr>
            <a:xfrm>
              <a:off x="0" y="0"/>
              <a:ext cx="12535535" cy="8969502"/>
            </a:xfrm>
            <a:custGeom>
              <a:avLst/>
              <a:gdLst/>
              <a:ahLst/>
              <a:cxnLst/>
              <a:rect l="l" t="t" r="r" b="b"/>
              <a:pathLst>
                <a:path w="12535535" h="8969502">
                  <a:moveTo>
                    <a:pt x="0" y="0"/>
                  </a:moveTo>
                  <a:lnTo>
                    <a:pt x="12535535" y="0"/>
                  </a:lnTo>
                  <a:lnTo>
                    <a:pt x="12535535" y="8969502"/>
                  </a:lnTo>
                  <a:lnTo>
                    <a:pt x="0" y="896950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4400">
                <a:latin typeface="Source Sans Pro"/>
                <a:ea typeface="Source Sans Pro"/>
              </a:rPr>
              <a:t>History </a:t>
            </a:r>
          </a:p>
        </p:txBody>
      </p:sp>
      <p:sp>
        <p:nvSpPr>
          <p:cNvPr id="3" name="Content 3"/>
          <p:cNvSpPr>
            <a:spLocks noGrp="1"/>
          </p:cNvSpPr>
          <p:nvPr>
            <p:ph sz="half" idx="1"/>
          </p:nvPr>
        </p:nvSpPr>
        <p:spPr>
          <a:xfrm>
            <a:off x="838200" y="2079015"/>
            <a:ext cx="5181600" cy="4351338"/>
          </a:xfrm>
        </p:spPr>
        <p:txBody>
          <a:bodyPr>
            <a:noAutofit/>
          </a:bodyPr>
          <a:lstStyle/>
          <a:p>
            <a:pPr marL="0" lvl="1" indent="0">
              <a:spcBef>
                <a:spcPts val="1000"/>
              </a:spcBef>
              <a:buNone/>
            </a:pPr>
            <a:r>
              <a:rPr lang="en-GB" sz="3600" b="1" dirty="0"/>
              <a:t>Medical history:</a:t>
            </a:r>
          </a:p>
          <a:p>
            <a:pPr marL="228600" lvl="1">
              <a:spcBef>
                <a:spcPts val="1000"/>
              </a:spcBef>
            </a:pPr>
            <a:r>
              <a:rPr lang="en-GB" sz="2800" dirty="0"/>
              <a:t>CKD2</a:t>
            </a:r>
          </a:p>
          <a:p>
            <a:pPr marL="228600" lvl="1">
              <a:spcBef>
                <a:spcPts val="1000"/>
              </a:spcBef>
            </a:pPr>
            <a:r>
              <a:rPr lang="en-GB" sz="2800" dirty="0"/>
              <a:t>Controlled hypertension</a:t>
            </a:r>
          </a:p>
          <a:p>
            <a:pPr marL="228600" lvl="1">
              <a:spcBef>
                <a:spcPts val="1000"/>
              </a:spcBef>
            </a:pPr>
            <a:r>
              <a:rPr lang="en-GB" sz="2800" dirty="0"/>
              <a:t>Previous stroke causing expressive dysphasia</a:t>
            </a:r>
          </a:p>
          <a:p>
            <a:pPr marL="228600" lvl="1">
              <a:spcBef>
                <a:spcPts val="1000"/>
              </a:spcBef>
            </a:pPr>
            <a:r>
              <a:rPr lang="en-GB" sz="2800" dirty="0"/>
              <a:t>Osteoarthritis - knees</a:t>
            </a:r>
          </a:p>
          <a:p>
            <a:pPr marL="228600" lvl="1">
              <a:spcBef>
                <a:spcPts val="1000"/>
              </a:spcBef>
            </a:pPr>
            <a:r>
              <a:rPr lang="en-GB" sz="2800" dirty="0"/>
              <a:t>Fibromyalgia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83635B-4A8F-61E5-E987-4B6C314DD1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079015"/>
            <a:ext cx="5181600" cy="4351338"/>
          </a:xfrm>
        </p:spPr>
        <p:txBody>
          <a:bodyPr/>
          <a:lstStyle/>
          <a:p>
            <a:pPr marL="0" indent="0">
              <a:buNone/>
            </a:pPr>
            <a:r>
              <a:rPr lang="en-GB" sz="3600" b="1" dirty="0"/>
              <a:t>Medication:</a:t>
            </a:r>
          </a:p>
          <a:p>
            <a:r>
              <a:rPr lang="en-GB" dirty="0"/>
              <a:t>Aspirin</a:t>
            </a:r>
          </a:p>
          <a:p>
            <a:r>
              <a:rPr lang="en-GB" dirty="0"/>
              <a:t>Bisoprolol</a:t>
            </a:r>
          </a:p>
          <a:p>
            <a:r>
              <a:rPr lang="en-GB" dirty="0"/>
              <a:t>Amlodipine</a:t>
            </a:r>
          </a:p>
          <a:p>
            <a:r>
              <a:rPr lang="en-GB" dirty="0"/>
              <a:t>Simvastatin</a:t>
            </a:r>
          </a:p>
          <a:p>
            <a:r>
              <a:rPr lang="en-GB" dirty="0"/>
              <a:t>Citalopram</a:t>
            </a:r>
          </a:p>
          <a:p>
            <a:r>
              <a:rPr lang="en-GB" dirty="0"/>
              <a:t>Co-codamol 8/500mg</a:t>
            </a:r>
          </a:p>
          <a:p>
            <a:r>
              <a:rPr lang="en-GB" dirty="0"/>
              <a:t>Ferrous fumarate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4400" dirty="0">
                <a:latin typeface="Source Sans Pro"/>
                <a:ea typeface="Source Sans Pro"/>
              </a:rPr>
              <a:t>Social history</a:t>
            </a:r>
          </a:p>
        </p:txBody>
      </p:sp>
      <p:sp>
        <p:nvSpPr>
          <p:cNvPr id="3" name="Content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48600" indent="-352900">
              <a:lnSpc>
                <a:spcPct val="150000"/>
              </a:lnSpc>
            </a:pPr>
            <a:r>
              <a:rPr lang="en-GB" dirty="0">
                <a:latin typeface="Source Sans Pro"/>
                <a:ea typeface="Source Sans Pro"/>
              </a:rPr>
              <a:t>Lives alone in a 3 bedroomed flat</a:t>
            </a:r>
          </a:p>
          <a:p>
            <a:pPr marL="248600" indent="-352900">
              <a:lnSpc>
                <a:spcPct val="150000"/>
              </a:lnSpc>
            </a:pPr>
            <a:r>
              <a:rPr lang="en-GB" dirty="0">
                <a:latin typeface="Source Sans Pro"/>
                <a:ea typeface="Source Sans Pro"/>
              </a:rPr>
              <a:t>Stairlift</a:t>
            </a:r>
          </a:p>
          <a:p>
            <a:pPr marL="248600" indent="-352900">
              <a:lnSpc>
                <a:spcPct val="150000"/>
              </a:lnSpc>
            </a:pPr>
            <a:r>
              <a:rPr lang="en-GB" dirty="0">
                <a:latin typeface="Source Sans Pro"/>
                <a:ea typeface="Source Sans Pro"/>
              </a:rPr>
              <a:t>Carers twice per day for washing and medication</a:t>
            </a:r>
          </a:p>
          <a:p>
            <a:pPr marL="248600" indent="-352900">
              <a:lnSpc>
                <a:spcPct val="150000"/>
              </a:lnSpc>
            </a:pPr>
            <a:r>
              <a:rPr lang="en-GB" dirty="0">
                <a:latin typeface="Source Sans Pro"/>
                <a:ea typeface="Source Sans Pro"/>
              </a:rPr>
              <a:t>Can walk 2-3 metres due to knee and lower back pain</a:t>
            </a:r>
          </a:p>
          <a:p>
            <a:pPr marL="248600" indent="-352900">
              <a:lnSpc>
                <a:spcPct val="150000"/>
              </a:lnSpc>
            </a:pPr>
            <a:r>
              <a:rPr lang="en-GB" dirty="0">
                <a:latin typeface="Source Sans Pro"/>
                <a:ea typeface="Source Sans Pro"/>
              </a:rPr>
              <a:t>Weight 52 kg</a:t>
            </a:r>
          </a:p>
          <a:p>
            <a:pPr marL="705800" lvl="1" indent="-352900" algn="l">
              <a:lnSpc>
                <a:spcPct val="150000"/>
              </a:lnSpc>
            </a:pPr>
            <a:endParaRPr lang="en-GB" sz="2400" dirty="0">
              <a:latin typeface="Source Sans Pro"/>
              <a:ea typeface="Source Sans Pro"/>
            </a:endParaRPr>
          </a:p>
          <a:p>
            <a:pPr marL="705800" lvl="1" indent="-352900" algn="l">
              <a:lnSpc>
                <a:spcPct val="150000"/>
              </a:lnSpc>
            </a:pPr>
            <a:endParaRPr lang="en-GB" sz="2400" dirty="0">
              <a:latin typeface="Source Sans Pro"/>
              <a:ea typeface="Source Sans Pr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EF722-3413-33CF-C3B9-069D2BA1A5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79625"/>
            <a:ext cx="10515600" cy="2698750"/>
          </a:xfrm>
        </p:spPr>
        <p:txBody>
          <a:bodyPr>
            <a:normAutofit fontScale="90000"/>
          </a:bodyPr>
          <a:lstStyle/>
          <a:p>
            <a:r>
              <a:rPr lang="en-GB" sz="9600" dirty="0">
                <a:latin typeface="Source Sans Pro"/>
                <a:ea typeface="Source Sans Pro"/>
              </a:rPr>
              <a:t>How will you assess Mrs Jones’s pain?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8765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 idx="4294967295"/>
          </p:nvPr>
        </p:nvSpPr>
        <p:spPr>
          <a:xfrm>
            <a:off x="5640637" y="683045"/>
            <a:ext cx="5922484" cy="1054483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>
                <a:latin typeface="Source Sans Pro"/>
                <a:ea typeface="Source Sans Pro"/>
              </a:rPr>
              <a:t>Location, chronicity and severity?</a:t>
            </a:r>
          </a:p>
        </p:txBody>
      </p:sp>
      <p:grpSp>
        <p:nvGrpSpPr>
          <p:cNvPr id="10" name="Group 10"/>
          <p:cNvGrpSpPr>
            <a:grpSpLocks noChangeAspect="1"/>
          </p:cNvGrpSpPr>
          <p:nvPr/>
        </p:nvGrpSpPr>
        <p:grpSpPr>
          <a:xfrm>
            <a:off x="-253388" y="0"/>
            <a:ext cx="4979624" cy="6879152"/>
            <a:chOff x="0" y="0"/>
            <a:chExt cx="10121762" cy="13982812"/>
          </a:xfrm>
        </p:grpSpPr>
        <p:sp>
          <p:nvSpPr>
            <p:cNvPr id="11" name="Freeform 11" descr="Picture 4"/>
            <p:cNvSpPr/>
            <p:nvPr/>
          </p:nvSpPr>
          <p:spPr>
            <a:xfrm>
              <a:off x="0" y="0"/>
              <a:ext cx="10121773" cy="13982827"/>
            </a:xfrm>
            <a:custGeom>
              <a:avLst/>
              <a:gdLst/>
              <a:ahLst/>
              <a:cxnLst/>
              <a:rect l="l" t="t" r="r" b="b"/>
              <a:pathLst>
                <a:path w="10121773" h="13982827">
                  <a:moveTo>
                    <a:pt x="0" y="0"/>
                  </a:moveTo>
                  <a:lnTo>
                    <a:pt x="10121773" y="0"/>
                  </a:lnTo>
                  <a:lnTo>
                    <a:pt x="10121773" y="13982827"/>
                  </a:lnTo>
                  <a:lnTo>
                    <a:pt x="0" y="139828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 r="-6887" b="-69"/>
              </a:stretch>
            </a:blipFill>
          </p:spPr>
          <p:txBody>
            <a:bodyPr/>
            <a:lstStyle/>
            <a:p>
              <a:endParaRPr/>
            </a:p>
          </p:txBody>
        </p:sp>
      </p:grpSp>
      <p:grpSp>
        <p:nvGrpSpPr>
          <p:cNvPr id="12" name="Group 12"/>
          <p:cNvGrpSpPr>
            <a:grpSpLocks noChangeAspect="1"/>
          </p:cNvGrpSpPr>
          <p:nvPr/>
        </p:nvGrpSpPr>
        <p:grpSpPr>
          <a:xfrm>
            <a:off x="4824197" y="2610997"/>
            <a:ext cx="7267052" cy="3322857"/>
            <a:chOff x="0" y="0"/>
            <a:chExt cx="13815974" cy="6317350"/>
          </a:xfrm>
        </p:grpSpPr>
        <p:sp>
          <p:nvSpPr>
            <p:cNvPr id="13" name="Freeform 13" descr="Image"/>
            <p:cNvSpPr/>
            <p:nvPr/>
          </p:nvSpPr>
          <p:spPr>
            <a:xfrm>
              <a:off x="0" y="0"/>
              <a:ext cx="13815949" cy="6317361"/>
            </a:xfrm>
            <a:custGeom>
              <a:avLst/>
              <a:gdLst/>
              <a:ahLst/>
              <a:cxnLst/>
              <a:rect l="l" t="t" r="r" b="b"/>
              <a:pathLst>
                <a:path w="13815949" h="6317361">
                  <a:moveTo>
                    <a:pt x="0" y="0"/>
                  </a:moveTo>
                  <a:lnTo>
                    <a:pt x="13815949" y="0"/>
                  </a:lnTo>
                  <a:lnTo>
                    <a:pt x="13815949" y="6317361"/>
                  </a:lnTo>
                  <a:lnTo>
                    <a:pt x="0" y="63173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6858000"/>
          </a:xfrm>
        </p:spPr>
        <p:txBody>
          <a:bodyPr>
            <a:noAutofit/>
          </a:bodyPr>
          <a:lstStyle/>
          <a:p>
            <a:pPr lvl="1" algn="ctr"/>
            <a:r>
              <a:rPr lang="en-GB" sz="7200" b="1" dirty="0">
                <a:solidFill>
                  <a:schemeClr val="bg1"/>
                </a:solidFill>
                <a:latin typeface="Source Sans Pro" panose="020B0503030403020204" pitchFamily="34" charset="0"/>
              </a:rPr>
              <a:t>What is worrying about Mrs Jones’ presentation, medication,</a:t>
            </a:r>
            <a:br>
              <a:rPr lang="en-GB" sz="7200" b="1" dirty="0">
                <a:solidFill>
                  <a:schemeClr val="bg1"/>
                </a:solidFill>
                <a:latin typeface="Source Sans Pro" panose="020B0503030403020204" pitchFamily="34" charset="0"/>
              </a:rPr>
            </a:br>
            <a:r>
              <a:rPr lang="en-GB" sz="7200" b="1" dirty="0">
                <a:solidFill>
                  <a:schemeClr val="bg1"/>
                </a:solidFill>
                <a:latin typeface="Source Sans Pro" panose="020B0503030403020204" pitchFamily="34" charset="0"/>
              </a:rPr>
              <a:t> and social history?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38200" y="730250"/>
            <a:ext cx="10515600" cy="5182873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3300" b="0" dirty="0">
                <a:latin typeface="Source Sans Pro"/>
                <a:ea typeface="Source Sans Pro"/>
              </a:rPr>
              <a:t>Mrs Jones has had unchanged bilateral knee pain and lower back ache for several years, following a fall three months ago she was started on oral co-codamol 8/500mg as required. Her carers changed last week, and her medicines chart show she has received 8 tablets per day.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38200" y="1179086"/>
            <a:ext cx="10515600" cy="5182873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3300" b="0" dirty="0">
                <a:latin typeface="Source Sans Pro"/>
                <a:ea typeface="Source Sans Pro"/>
              </a:rPr>
              <a:t>Mrs Jones’ examination is mostly normal. There is a soft fullness in the left iliac fossa and some hard stool in her rectum, but her bloods are essentially normal apart from a slightly chronically raised urea and creatinine (7 and 70). An abdominal x-ray performed from triage shows an old wedge fracture of L3. </a:t>
            </a:r>
          </a:p>
          <a:p>
            <a:pPr algn="l">
              <a:lnSpc>
                <a:spcPct val="150000"/>
              </a:lnSpc>
            </a:pPr>
            <a:r>
              <a:rPr lang="en-GB" sz="3300" dirty="0">
                <a:latin typeface="Source Sans Pro"/>
                <a:ea typeface="Source Sans Pro"/>
              </a:rPr>
              <a:t>How will you manage Mrs Jones?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6858000"/>
          </a:xfrm>
        </p:spPr>
        <p:txBody>
          <a:bodyPr>
            <a:noAutofit/>
          </a:bodyPr>
          <a:lstStyle/>
          <a:p>
            <a:pPr lvl="1" algn="ctr"/>
            <a:r>
              <a:rPr lang="en-GB" sz="6000" b="1" dirty="0">
                <a:solidFill>
                  <a:schemeClr val="bg1"/>
                </a:solidFill>
                <a:latin typeface="Source Sans Pro" panose="020B0503030403020204" pitchFamily="34" charset="0"/>
              </a:rPr>
              <a:t>As you plan to discharge her with appropriate analgesia, </a:t>
            </a:r>
            <a:br>
              <a:rPr lang="en-GB" sz="6000" b="1" dirty="0">
                <a:solidFill>
                  <a:schemeClr val="bg1"/>
                </a:solidFill>
                <a:latin typeface="Source Sans Pro" panose="020B0503030403020204" pitchFamily="34" charset="0"/>
              </a:rPr>
            </a:br>
            <a:r>
              <a:rPr lang="en-GB" sz="6000" b="1" dirty="0">
                <a:solidFill>
                  <a:schemeClr val="bg1"/>
                </a:solidFill>
                <a:latin typeface="Source Sans Pro" panose="020B0503030403020204" pitchFamily="34" charset="0"/>
              </a:rPr>
              <a:t>her daughter asks if she should still take the night-time special pain killer for restless legs?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38200" y="730250"/>
            <a:ext cx="10515600" cy="1239174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3700" dirty="0">
                <a:latin typeface="Source Sans Pro"/>
                <a:ea typeface="Source Sans Pro"/>
              </a:rPr>
              <a:t>Side effects of atypical analgesics</a:t>
            </a:r>
          </a:p>
        </p:txBody>
      </p:sp>
      <p:sp>
        <p:nvSpPr>
          <p:cNvPr id="3" name="Content 3"/>
          <p:cNvSpPr>
            <a:spLocks noGrp="1"/>
          </p:cNvSpPr>
          <p:nvPr>
            <p:ph idx="1"/>
          </p:nvPr>
        </p:nvSpPr>
        <p:spPr>
          <a:xfrm>
            <a:off x="838200" y="1780392"/>
            <a:ext cx="10515600" cy="4121150"/>
          </a:xfrm>
        </p:spPr>
        <p:txBody>
          <a:bodyPr>
            <a:noAutofit/>
          </a:bodyPr>
          <a:lstStyle/>
          <a:p>
            <a:pPr marL="230501" indent="-343851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TCAs: urinary retention, postural hypotension, cardiac arrhythmias. 1 in 5 stop due to adverse effects</a:t>
            </a:r>
          </a:p>
          <a:p>
            <a:pPr marL="230501" indent="-343851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SSRI/SNRI: minimal evidence base but duloxetine has shown efficacy for neuropathic pain, especially diabetic</a:t>
            </a:r>
          </a:p>
          <a:p>
            <a:pPr marL="230501" indent="-343851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Anti epileptics: older medication such as carbamazepine and phenytoin have central adverse events and require blood monitoring. Newer, e.g. gabapentin have shown efficacy and fewer side effects. </a:t>
            </a:r>
          </a:p>
          <a:p>
            <a:pPr marL="230501" indent="-343851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Topical NSAIDs: several studies show efficacious in non-neuropathic pain.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38200" y="2276856"/>
            <a:ext cx="10515600" cy="2304288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4400" dirty="0">
                <a:latin typeface="Source Sans Pro"/>
                <a:ea typeface="Source Sans Pro"/>
              </a:rPr>
              <a:t>Mrs Jones asks about specialist follow up for her pain, and any interventions.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4400" dirty="0">
                <a:latin typeface="Source Sans Pro"/>
                <a:ea typeface="Source Sans Pro"/>
              </a:rPr>
              <a:t>Learning points</a:t>
            </a:r>
          </a:p>
        </p:txBody>
      </p:sp>
      <p:sp>
        <p:nvSpPr>
          <p:cNvPr id="3" name="Content 3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50% of those aged over 65 years have a painful condition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Assessing pain can be difficult (use tools </a:t>
            </a:r>
            <a:r>
              <a:rPr lang="en-GB" sz="2400" dirty="0" err="1">
                <a:latin typeface="Source Sans Pro"/>
                <a:ea typeface="Source Sans Pro"/>
              </a:rPr>
              <a:t>e.g</a:t>
            </a:r>
            <a:r>
              <a:rPr lang="en-GB" sz="2400" dirty="0">
                <a:latin typeface="Source Sans Pro"/>
                <a:ea typeface="Source Sans Pro"/>
              </a:rPr>
              <a:t> PAINAD, Abbey pain scale)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Side effects of medication, weight-based toxicity, red flags for pain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Use non-pharmacological options where possible</a:t>
            </a:r>
          </a:p>
        </p:txBody>
      </p:sp>
      <p:sp>
        <p:nvSpPr>
          <p:cNvPr id="4" name="Content 4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Avoid opiates where possible, and add bowel protection</a:t>
            </a:r>
          </a:p>
          <a:p>
            <a:pPr algn="l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Atypical analgesics and specific conditions they can be used for</a:t>
            </a:r>
          </a:p>
          <a:p>
            <a:pPr algn="l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Referral to chronic pain teams, physio, mindfulness and occasionally CBT/acupuncture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1" id="{D1A1C4A6-CCF7-1243-90B2-0D21859DB2BB}" vid="{DE4F309D-82B3-D74B-A48A-47EF5A80CB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</TotalTime>
  <Words>436</Words>
  <Application>Microsoft Macintosh PowerPoint</Application>
  <PresentationFormat>Widescreen</PresentationFormat>
  <Paragraphs>46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Aptos</vt:lpstr>
      <vt:lpstr>Arial</vt:lpstr>
      <vt:lpstr>Source Sans Pro</vt:lpstr>
      <vt:lpstr>System Font Regular</vt:lpstr>
      <vt:lpstr>Office Theme</vt:lpstr>
      <vt:lpstr>Pain</vt:lpstr>
      <vt:lpstr>Edna Jones</vt:lpstr>
      <vt:lpstr>History </vt:lpstr>
      <vt:lpstr>Social history</vt:lpstr>
      <vt:lpstr>How will you assess Mrs Jones’s pain?</vt:lpstr>
      <vt:lpstr>Location, chronicity and severity?</vt:lpstr>
      <vt:lpstr>What is worrying about Mrs Jones’ presentation, medication,  and social history?</vt:lpstr>
      <vt:lpstr>Mrs Jones has had unchanged bilateral knee pain and lower back ache for several years, following a fall three months ago she was started on oral co-codamol 8/500mg as required. Her carers changed last week, and her medicines chart show she has received 8 tablets per day. </vt:lpstr>
      <vt:lpstr>Mrs Jones’ examination is mostly normal. There is a soft fullness in the left iliac fossa and some hard stool in her rectum, but her bloods are essentially normal apart from a slightly chronically raised urea and creatinine (7 and 70). An abdominal x-ray performed from triage shows an old wedge fracture of L3.  How will you manage Mrs Jones?</vt:lpstr>
      <vt:lpstr>As you plan to discharge her with appropriate analgesia,  her daughter asks if she should still take the night-time special pain killer for restless legs?</vt:lpstr>
      <vt:lpstr>Side effects of atypical analgesics</vt:lpstr>
      <vt:lpstr>Mrs Jones asks about specialist follow up for her pain, and any interventions.</vt:lpstr>
      <vt:lpstr>Learning points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James van Oppen</dc:creator>
  <cp:lastModifiedBy>James van Oppen</cp:lastModifiedBy>
  <cp:revision>5</cp:revision>
  <dcterms:created xsi:type="dcterms:W3CDTF">2026-06-03T10:46:40Z</dcterms:created>
  <dcterms:modified xsi:type="dcterms:W3CDTF">2026-09-17T17:45:14Z</dcterms:modified>
</cp:coreProperties>
</file>