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92" r:id="rId3"/>
    <p:sldId id="318" r:id="rId4"/>
    <p:sldId id="293" r:id="rId5"/>
    <p:sldId id="298" r:id="rId6"/>
    <p:sldId id="299" r:id="rId7"/>
    <p:sldId id="300" r:id="rId8"/>
    <p:sldId id="301" r:id="rId9"/>
    <p:sldId id="304" r:id="rId10"/>
    <p:sldId id="305" r:id="rId11"/>
    <p:sldId id="306" r:id="rId12"/>
    <p:sldId id="307" r:id="rId13"/>
    <p:sldId id="308" r:id="rId14"/>
    <p:sldId id="310" r:id="rId15"/>
    <p:sldId id="309" r:id="rId16"/>
    <p:sldId id="319" r:id="rId17"/>
    <p:sldId id="321" r:id="rId18"/>
    <p:sldId id="661" r:id="rId19"/>
    <p:sldId id="662" r:id="rId20"/>
    <p:sldId id="281" r:id="rId21"/>
    <p:sldId id="322" r:id="rId22"/>
    <p:sldId id="323" r:id="rId23"/>
    <p:sldId id="313" r:id="rId24"/>
    <p:sldId id="314" r:id="rId25"/>
    <p:sldId id="315" r:id="rId26"/>
    <p:sldId id="316" r:id="rId27"/>
    <p:sldId id="317" r:id="rId28"/>
    <p:sldId id="291"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0266" autoAdjust="0"/>
  </p:normalViewPr>
  <p:slideViewPr>
    <p:cSldViewPr snapToGrid="0">
      <p:cViewPr varScale="1">
        <p:scale>
          <a:sx n="89" d="100"/>
          <a:sy n="89" d="100"/>
        </p:scale>
        <p:origin x="139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336B6-57B8-4EF1-902C-E6FB4AACC626}" type="datetimeFigureOut">
              <a:rPr lang="nl-BE" smtClean="0"/>
              <a:t>23/09/2026</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2CF79F-2BB2-48F7-8D28-B2A1B3E784D5}" type="slidenum">
              <a:rPr lang="nl-BE" smtClean="0"/>
              <a:t>‹#›</a:t>
            </a:fld>
            <a:endParaRPr lang="nl-BE"/>
          </a:p>
        </p:txBody>
      </p:sp>
    </p:spTree>
    <p:extLst>
      <p:ext uri="{BB962C8B-B14F-4D97-AF65-F5344CB8AC3E}">
        <p14:creationId xmlns:p14="http://schemas.microsoft.com/office/powerpoint/2010/main" val="2263139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SB 2012-&gt;2021</a:t>
            </a:r>
          </a:p>
          <a:p>
            <a:r>
              <a:rPr lang="en-GB" dirty="0"/>
              <a:t>ACEP 2014 -&gt; 2018</a:t>
            </a:r>
          </a:p>
          <a:p>
            <a:r>
              <a:rPr lang="en-GB" dirty="0"/>
              <a:t>BGS FDF 2023</a:t>
            </a:r>
          </a:p>
          <a:p>
            <a:r>
              <a:rPr lang="nl-BE" sz="1200" b="1" i="0" kern="1200" dirty="0" err="1">
                <a:solidFill>
                  <a:schemeClr val="tx1"/>
                </a:solidFill>
                <a:effectLst/>
                <a:latin typeface="+mn-lt"/>
                <a:ea typeface="+mn-ea"/>
                <a:cs typeface="+mn-cs"/>
              </a:rPr>
              <a:t>What's</a:t>
            </a:r>
            <a:r>
              <a:rPr lang="nl-BE" sz="1200" b="1" i="0" kern="1200" dirty="0">
                <a:solidFill>
                  <a:schemeClr val="tx1"/>
                </a:solidFill>
                <a:effectLst/>
                <a:latin typeface="+mn-lt"/>
                <a:ea typeface="+mn-ea"/>
                <a:cs typeface="+mn-cs"/>
              </a:rPr>
              <a:t> new in </a:t>
            </a:r>
            <a:r>
              <a:rPr lang="nl-BE" sz="1200" b="1" i="0" kern="1200" dirty="0" err="1">
                <a:solidFill>
                  <a:schemeClr val="tx1"/>
                </a:solidFill>
                <a:effectLst/>
                <a:latin typeface="+mn-lt"/>
                <a:ea typeface="+mn-ea"/>
                <a:cs typeface="+mn-cs"/>
              </a:rPr>
              <a:t>GeriEM</a:t>
            </a:r>
            <a:r>
              <a:rPr lang="nl-BE" sz="1200" b="1" i="0" kern="1200" dirty="0">
                <a:solidFill>
                  <a:schemeClr val="tx1"/>
                </a:solidFill>
                <a:effectLst/>
                <a:latin typeface="+mn-lt"/>
                <a:ea typeface="+mn-ea"/>
                <a:cs typeface="+mn-cs"/>
              </a:rPr>
              <a:t>?</a:t>
            </a:r>
          </a:p>
          <a:p>
            <a:r>
              <a:rPr lang="nl-BE" sz="1200" b="0" i="0" kern="1200" dirty="0">
                <a:solidFill>
                  <a:schemeClr val="tx1"/>
                </a:solidFill>
                <a:effectLst/>
                <a:latin typeface="+mn-lt"/>
                <a:ea typeface="+mn-ea"/>
                <a:cs typeface="+mn-cs"/>
              </a:rPr>
              <a:t>Friday, 25 Sep 2026</a:t>
            </a:r>
          </a:p>
          <a:p>
            <a:r>
              <a:rPr lang="nl-BE" sz="1200" b="0" i="0" kern="1200" dirty="0">
                <a:solidFill>
                  <a:schemeClr val="tx1"/>
                </a:solidFill>
                <a:effectLst/>
                <a:latin typeface="+mn-lt"/>
                <a:ea typeface="+mn-ea"/>
                <a:cs typeface="+mn-cs"/>
              </a:rPr>
              <a:t>11:00 - 12:30</a:t>
            </a:r>
          </a:p>
          <a:p>
            <a:endParaRPr lang="en-GB" dirty="0"/>
          </a:p>
        </p:txBody>
      </p:sp>
      <p:sp>
        <p:nvSpPr>
          <p:cNvPr id="4" name="Slide Number Placeholder 3"/>
          <p:cNvSpPr>
            <a:spLocks noGrp="1"/>
          </p:cNvSpPr>
          <p:nvPr>
            <p:ph type="sldNum" sz="quarter" idx="10"/>
          </p:nvPr>
        </p:nvSpPr>
        <p:spPr/>
        <p:txBody>
          <a:bodyPr/>
          <a:lstStyle/>
          <a:p>
            <a:fld id="{036A965F-3ADA-43B8-A333-1547C1F8AF66}" type="slidenum">
              <a:rPr lang="en-GB" smtClean="0"/>
              <a:t>2</a:t>
            </a:fld>
            <a:endParaRPr lang="en-GB"/>
          </a:p>
        </p:txBody>
      </p:sp>
    </p:spTree>
    <p:extLst>
      <p:ext uri="{BB962C8B-B14F-4D97-AF65-F5344CB8AC3E}">
        <p14:creationId xmlns:p14="http://schemas.microsoft.com/office/powerpoint/2010/main" val="244979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Older adults should be considered a special population in whom the traditional fast-paced, complaint oriented approach does not work; these patients need patient-centred approach</a:t>
            </a:r>
          </a:p>
        </p:txBody>
      </p:sp>
      <p:sp>
        <p:nvSpPr>
          <p:cNvPr id="4" name="Slide Number Placeholder 3"/>
          <p:cNvSpPr>
            <a:spLocks noGrp="1"/>
          </p:cNvSpPr>
          <p:nvPr>
            <p:ph type="sldNum" sz="quarter" idx="10"/>
          </p:nvPr>
        </p:nvSpPr>
        <p:spPr/>
        <p:txBody>
          <a:bodyPr/>
          <a:lstStyle/>
          <a:p>
            <a:fld id="{036A965F-3ADA-43B8-A333-1547C1F8AF66}" type="slidenum">
              <a:rPr lang="en-GB" smtClean="0"/>
              <a:t>3</a:t>
            </a:fld>
            <a:endParaRPr lang="en-GB"/>
          </a:p>
        </p:txBody>
      </p:sp>
    </p:spTree>
    <p:extLst>
      <p:ext uri="{BB962C8B-B14F-4D97-AF65-F5344CB8AC3E}">
        <p14:creationId xmlns:p14="http://schemas.microsoft.com/office/powerpoint/2010/main" val="13021856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4</a:t>
            </a:fld>
            <a:endParaRPr lang="en-GB"/>
          </a:p>
        </p:txBody>
      </p:sp>
    </p:spTree>
    <p:extLst>
      <p:ext uri="{BB962C8B-B14F-4D97-AF65-F5344CB8AC3E}">
        <p14:creationId xmlns:p14="http://schemas.microsoft.com/office/powerpoint/2010/main" val="1125836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5</a:t>
            </a:fld>
            <a:endParaRPr lang="en-GB"/>
          </a:p>
        </p:txBody>
      </p:sp>
    </p:spTree>
    <p:extLst>
      <p:ext uri="{BB962C8B-B14F-4D97-AF65-F5344CB8AC3E}">
        <p14:creationId xmlns:p14="http://schemas.microsoft.com/office/powerpoint/2010/main" val="84133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6</a:t>
            </a:fld>
            <a:endParaRPr lang="en-GB"/>
          </a:p>
        </p:txBody>
      </p:sp>
    </p:spTree>
    <p:extLst>
      <p:ext uri="{BB962C8B-B14F-4D97-AF65-F5344CB8AC3E}">
        <p14:creationId xmlns:p14="http://schemas.microsoft.com/office/powerpoint/2010/main" val="1697902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7</a:t>
            </a:fld>
            <a:endParaRPr lang="en-GB"/>
          </a:p>
        </p:txBody>
      </p:sp>
    </p:spTree>
    <p:extLst>
      <p:ext uri="{BB962C8B-B14F-4D97-AF65-F5344CB8AC3E}">
        <p14:creationId xmlns:p14="http://schemas.microsoft.com/office/powerpoint/2010/main" val="2859182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aseline="0" dirty="0"/>
              <a:t>4h </a:t>
            </a:r>
            <a:r>
              <a:rPr lang="nl-BE" baseline="0" dirty="0" err="1"/>
              <a:t>rules</a:t>
            </a:r>
            <a:r>
              <a:rPr lang="nl-BE" baseline="0" dirty="0"/>
              <a:t>; Short </a:t>
            </a:r>
            <a:r>
              <a:rPr lang="nl-BE" baseline="0" dirty="0" err="1"/>
              <a:t>envisaged</a:t>
            </a:r>
            <a:r>
              <a:rPr lang="nl-BE" baseline="0" dirty="0"/>
              <a:t> </a:t>
            </a:r>
            <a:r>
              <a:rPr lang="nl-BE" baseline="0" dirty="0" err="1"/>
              <a:t>length</a:t>
            </a:r>
            <a:r>
              <a:rPr lang="nl-BE" baseline="0" dirty="0"/>
              <a:t> of </a:t>
            </a:r>
            <a:r>
              <a:rPr lang="nl-BE" baseline="0" dirty="0" err="1"/>
              <a:t>stay</a:t>
            </a:r>
            <a:r>
              <a:rPr lang="nl-BE" baseline="0" dirty="0"/>
              <a:t> </a:t>
            </a:r>
            <a:r>
              <a:rPr lang="nl-BE" baseline="0" dirty="0" err="1"/>
              <a:t>where</a:t>
            </a:r>
            <a:r>
              <a:rPr lang="nl-BE" baseline="0" dirty="0"/>
              <a:t> </a:t>
            </a:r>
            <a:r>
              <a:rPr lang="nl-BE" baseline="0" dirty="0" err="1"/>
              <a:t>miniCGA</a:t>
            </a:r>
            <a:r>
              <a:rPr lang="nl-BE" baseline="0" dirty="0"/>
              <a:t> </a:t>
            </a:r>
            <a:r>
              <a:rPr lang="nl-BE" baseline="0" dirty="0" err="1"/>
              <a:t>happens</a:t>
            </a:r>
            <a:r>
              <a:rPr lang="nl-BE" baseline="0" dirty="0"/>
              <a:t>; of course low </a:t>
            </a:r>
            <a:r>
              <a:rPr lang="nl-BE" baseline="0" dirty="0" err="1"/>
              <a:t>threshold</a:t>
            </a:r>
            <a:r>
              <a:rPr lang="nl-BE" baseline="0" dirty="0"/>
              <a:t> </a:t>
            </a:r>
            <a:r>
              <a:rPr lang="nl-BE" baseline="0" dirty="0" err="1"/>
              <a:t>for</a:t>
            </a:r>
            <a:r>
              <a:rPr lang="nl-BE" baseline="0" dirty="0"/>
              <a:t> </a:t>
            </a:r>
            <a:r>
              <a:rPr lang="nl-BE" baseline="0" dirty="0" err="1"/>
              <a:t>admission</a:t>
            </a:r>
            <a:r>
              <a:rPr lang="nl-BE" baseline="0" dirty="0"/>
              <a:t>. </a:t>
            </a:r>
            <a:r>
              <a:rPr lang="nl-BE" baseline="0" dirty="0" err="1"/>
              <a:t>Therefore</a:t>
            </a:r>
            <a:r>
              <a:rPr lang="nl-BE" baseline="0" dirty="0"/>
              <a:t>, </a:t>
            </a:r>
            <a:r>
              <a:rPr lang="nl-BE" baseline="0" dirty="0" err="1"/>
              <a:t>observation</a:t>
            </a:r>
            <a:endParaRPr lang="nl-BE" baseline="0" dirty="0"/>
          </a:p>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8</a:t>
            </a:fld>
            <a:endParaRPr lang="en-GB"/>
          </a:p>
        </p:txBody>
      </p:sp>
    </p:spTree>
    <p:extLst>
      <p:ext uri="{BB962C8B-B14F-4D97-AF65-F5344CB8AC3E}">
        <p14:creationId xmlns:p14="http://schemas.microsoft.com/office/powerpoint/2010/main" val="3624315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None/>
            </a:pPr>
            <a:endParaRPr lang="en-GB" dirty="0">
              <a:solidFill>
                <a:srgbClr val="343A40"/>
              </a:solidFill>
              <a:latin typeface="+mn-lt"/>
            </a:endParaRPr>
          </a:p>
        </p:txBody>
      </p:sp>
      <p:sp>
        <p:nvSpPr>
          <p:cNvPr id="4" name="Slide Number Placeholder 3"/>
          <p:cNvSpPr>
            <a:spLocks noGrp="1"/>
          </p:cNvSpPr>
          <p:nvPr>
            <p:ph type="sldNum" sz="quarter" idx="10"/>
          </p:nvPr>
        </p:nvSpPr>
        <p:spPr/>
        <p:txBody>
          <a:bodyPr/>
          <a:lstStyle/>
          <a:p>
            <a:fld id="{036A965F-3ADA-43B8-A333-1547C1F8AF66}" type="slidenum">
              <a:rPr lang="en-GB" smtClean="0"/>
              <a:t>9</a:t>
            </a:fld>
            <a:endParaRPr lang="en-GB"/>
          </a:p>
        </p:txBody>
      </p:sp>
    </p:spTree>
    <p:extLst>
      <p:ext uri="{BB962C8B-B14F-4D97-AF65-F5344CB8AC3E}">
        <p14:creationId xmlns:p14="http://schemas.microsoft.com/office/powerpoint/2010/main" val="3104852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10</a:t>
            </a:fld>
            <a:endParaRPr lang="en-GB"/>
          </a:p>
        </p:txBody>
      </p:sp>
    </p:spTree>
    <p:extLst>
      <p:ext uri="{BB962C8B-B14F-4D97-AF65-F5344CB8AC3E}">
        <p14:creationId xmlns:p14="http://schemas.microsoft.com/office/powerpoint/2010/main" val="2415408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11</a:t>
            </a:fld>
            <a:endParaRPr lang="en-GB"/>
          </a:p>
        </p:txBody>
      </p:sp>
    </p:spTree>
    <p:extLst>
      <p:ext uri="{BB962C8B-B14F-4D97-AF65-F5344CB8AC3E}">
        <p14:creationId xmlns:p14="http://schemas.microsoft.com/office/powerpoint/2010/main" val="2340701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36A965F-3ADA-43B8-A333-1547C1F8AF66}" type="slidenum">
              <a:rPr lang="en-GB" smtClean="0"/>
              <a:t>12</a:t>
            </a:fld>
            <a:endParaRPr lang="en-GB"/>
          </a:p>
        </p:txBody>
      </p:sp>
    </p:spTree>
    <p:extLst>
      <p:ext uri="{BB962C8B-B14F-4D97-AF65-F5344CB8AC3E}">
        <p14:creationId xmlns:p14="http://schemas.microsoft.com/office/powerpoint/2010/main" val="977237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13</a:t>
            </a:fld>
            <a:endParaRPr lang="en-GB"/>
          </a:p>
        </p:txBody>
      </p:sp>
    </p:spTree>
    <p:extLst>
      <p:ext uri="{BB962C8B-B14F-4D97-AF65-F5344CB8AC3E}">
        <p14:creationId xmlns:p14="http://schemas.microsoft.com/office/powerpoint/2010/main" val="3112275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baseline="0" dirty="0"/>
              <a:t>Update!</a:t>
            </a:r>
          </a:p>
        </p:txBody>
      </p:sp>
      <p:sp>
        <p:nvSpPr>
          <p:cNvPr id="4" name="Slide Number Placeholder 3"/>
          <p:cNvSpPr>
            <a:spLocks noGrp="1"/>
          </p:cNvSpPr>
          <p:nvPr>
            <p:ph type="sldNum" sz="quarter" idx="10"/>
          </p:nvPr>
        </p:nvSpPr>
        <p:spPr/>
        <p:txBody>
          <a:bodyPr/>
          <a:lstStyle/>
          <a:p>
            <a:fld id="{036A965F-3ADA-43B8-A333-1547C1F8AF66}" type="slidenum">
              <a:rPr lang="en-GB" smtClean="0"/>
              <a:t>14</a:t>
            </a:fld>
            <a:endParaRPr lang="en-GB"/>
          </a:p>
        </p:txBody>
      </p:sp>
    </p:spTree>
    <p:extLst>
      <p:ext uri="{BB962C8B-B14F-4D97-AF65-F5344CB8AC3E}">
        <p14:creationId xmlns:p14="http://schemas.microsoft.com/office/powerpoint/2010/main" val="1646687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15</a:t>
            </a:fld>
            <a:endParaRPr lang="en-GB"/>
          </a:p>
        </p:txBody>
      </p:sp>
    </p:spTree>
    <p:extLst>
      <p:ext uri="{BB962C8B-B14F-4D97-AF65-F5344CB8AC3E}">
        <p14:creationId xmlns:p14="http://schemas.microsoft.com/office/powerpoint/2010/main" val="814180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16</a:t>
            </a:fld>
            <a:endParaRPr lang="en-GB"/>
          </a:p>
        </p:txBody>
      </p:sp>
    </p:spTree>
    <p:extLst>
      <p:ext uri="{BB962C8B-B14F-4D97-AF65-F5344CB8AC3E}">
        <p14:creationId xmlns:p14="http://schemas.microsoft.com/office/powerpoint/2010/main" val="4101240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17</a:t>
            </a:fld>
            <a:endParaRPr lang="en-GB"/>
          </a:p>
        </p:txBody>
      </p:sp>
    </p:spTree>
    <p:extLst>
      <p:ext uri="{BB962C8B-B14F-4D97-AF65-F5344CB8AC3E}">
        <p14:creationId xmlns:p14="http://schemas.microsoft.com/office/powerpoint/2010/main" val="1410941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18</a:t>
            </a:fld>
            <a:endParaRPr lang="en-GB"/>
          </a:p>
        </p:txBody>
      </p:sp>
    </p:spTree>
    <p:extLst>
      <p:ext uri="{BB962C8B-B14F-4D97-AF65-F5344CB8AC3E}">
        <p14:creationId xmlns:p14="http://schemas.microsoft.com/office/powerpoint/2010/main" val="1565838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19</a:t>
            </a:fld>
            <a:endParaRPr lang="en-GB"/>
          </a:p>
        </p:txBody>
      </p:sp>
    </p:spTree>
    <p:extLst>
      <p:ext uri="{BB962C8B-B14F-4D97-AF65-F5344CB8AC3E}">
        <p14:creationId xmlns:p14="http://schemas.microsoft.com/office/powerpoint/2010/main" val="2637864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48644-DADD-1B85-C53C-AE39FA9FA7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714604-57D7-F7E2-2A9C-51228070DFD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412502B-48AD-9A58-A7C8-E3F91757A9F7}"/>
              </a:ext>
            </a:extLst>
          </p:cNvPr>
          <p:cNvSpPr>
            <a:spLocks noGrp="1"/>
          </p:cNvSpPr>
          <p:nvPr>
            <p:ph type="body" idx="1"/>
          </p:nvPr>
        </p:nvSpPr>
        <p:spPr/>
        <p:txBody>
          <a:bodyPr/>
          <a:lstStyle/>
          <a:p>
            <a:pPr defTabSz="457200">
              <a:spcBef>
                <a:spcPts val="0"/>
              </a:spcBef>
              <a:defRPr sz="5000" spc="150">
                <a:solidFill>
                  <a:srgbClr val="283385"/>
                </a:solidFill>
                <a:latin typeface="Poppins Regular"/>
                <a:ea typeface="Poppins Regular"/>
                <a:cs typeface="Poppins Regular"/>
                <a:sym typeface="Poppins Regular"/>
              </a:defRPr>
            </a:pPr>
            <a:r>
              <a:rPr lang="en-GB" sz="2400" dirty="0"/>
              <a:t>E</a:t>
            </a:r>
            <a:r>
              <a:rPr lang="en-GB" sz="2400" noProof="0" dirty="0" err="1"/>
              <a:t>xperience</a:t>
            </a:r>
            <a:r>
              <a:rPr lang="en-GB" sz="2400" noProof="0" dirty="0"/>
              <a:t> with frailty screening in the ED?</a:t>
            </a:r>
          </a:p>
          <a:p>
            <a:pPr defTabSz="457200">
              <a:spcBef>
                <a:spcPts val="0"/>
              </a:spcBef>
              <a:defRPr sz="5000" spc="150">
                <a:solidFill>
                  <a:srgbClr val="283385"/>
                </a:solidFill>
                <a:latin typeface="Poppins Regular"/>
                <a:ea typeface="Poppins Regular"/>
                <a:cs typeface="Poppins Regular"/>
                <a:sym typeface="Poppins Regular"/>
              </a:defRPr>
            </a:pPr>
            <a:endParaRPr lang="en-US" sz="2400" dirty="0"/>
          </a:p>
          <a:p>
            <a:pPr defTabSz="457200">
              <a:spcBef>
                <a:spcPts val="0"/>
              </a:spcBef>
              <a:defRPr sz="5000" spc="150">
                <a:solidFill>
                  <a:srgbClr val="283385"/>
                </a:solidFill>
                <a:latin typeface="Poppins Regular"/>
                <a:ea typeface="Poppins Regular"/>
                <a:cs typeface="Poppins Regular"/>
                <a:sym typeface="Poppins Regular"/>
              </a:defRPr>
            </a:pPr>
            <a:r>
              <a:rPr lang="en-US" sz="2400" dirty="0"/>
              <a:t>Experience with </a:t>
            </a:r>
            <a:r>
              <a:rPr lang="en-US" sz="2400" noProof="0" dirty="0"/>
              <a:t>the idea of training the team out of low screening adherence?</a:t>
            </a:r>
          </a:p>
        </p:txBody>
      </p:sp>
    </p:spTree>
    <p:extLst>
      <p:ext uri="{BB962C8B-B14F-4D97-AF65-F5344CB8AC3E}">
        <p14:creationId xmlns:p14="http://schemas.microsoft.com/office/powerpoint/2010/main" val="102980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21</a:t>
            </a:fld>
            <a:endParaRPr lang="en-GB"/>
          </a:p>
        </p:txBody>
      </p:sp>
    </p:spTree>
    <p:extLst>
      <p:ext uri="{BB962C8B-B14F-4D97-AF65-F5344CB8AC3E}">
        <p14:creationId xmlns:p14="http://schemas.microsoft.com/office/powerpoint/2010/main" val="29476655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22</a:t>
            </a:fld>
            <a:endParaRPr lang="en-GB"/>
          </a:p>
        </p:txBody>
      </p:sp>
    </p:spTree>
    <p:extLst>
      <p:ext uri="{BB962C8B-B14F-4D97-AF65-F5344CB8AC3E}">
        <p14:creationId xmlns:p14="http://schemas.microsoft.com/office/powerpoint/2010/main" val="2775247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23</a:t>
            </a:fld>
            <a:endParaRPr lang="en-GB"/>
          </a:p>
        </p:txBody>
      </p:sp>
    </p:spTree>
    <p:extLst>
      <p:ext uri="{BB962C8B-B14F-4D97-AF65-F5344CB8AC3E}">
        <p14:creationId xmlns:p14="http://schemas.microsoft.com/office/powerpoint/2010/main" val="3840001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24</a:t>
            </a:fld>
            <a:endParaRPr lang="en-GB"/>
          </a:p>
        </p:txBody>
      </p:sp>
    </p:spTree>
    <p:extLst>
      <p:ext uri="{BB962C8B-B14F-4D97-AF65-F5344CB8AC3E}">
        <p14:creationId xmlns:p14="http://schemas.microsoft.com/office/powerpoint/2010/main" val="2002323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PlaceHolder 1"/>
          <p:cNvSpPr>
            <a:spLocks noGrp="1" noRot="1" noChangeAspect="1"/>
          </p:cNvSpPr>
          <p:nvPr>
            <p:ph type="sldImg"/>
          </p:nvPr>
        </p:nvSpPr>
        <p:spPr>
          <a:xfrm>
            <a:off x="823913" y="1006475"/>
            <a:ext cx="6124575" cy="3446463"/>
          </a:xfrm>
          <a:prstGeom prst="rect">
            <a:avLst/>
          </a:prstGeom>
        </p:spPr>
      </p:sp>
      <p:sp>
        <p:nvSpPr>
          <p:cNvPr id="49" name="PlaceHolder 2"/>
          <p:cNvSpPr>
            <a:spLocks noGrp="1"/>
          </p:cNvSpPr>
          <p:nvPr>
            <p:ph type="body"/>
          </p:nvPr>
        </p:nvSpPr>
        <p:spPr>
          <a:xfrm>
            <a:off x="1185120" y="4787640"/>
            <a:ext cx="5407560" cy="5100120"/>
          </a:xfrm>
          <a:prstGeom prst="rect">
            <a:avLst/>
          </a:prstGeom>
        </p:spPr>
        <p:txBody>
          <a:bodyPr lIns="0" tIns="0" rIns="0" bIns="0"/>
          <a:lstStyle/>
          <a:p>
            <a:endParaRPr lang="en-US" sz="2000" b="0" strike="noStrike" spc="-1" dirty="0">
              <a:latin typeface="Arial"/>
            </a:endParaRPr>
          </a:p>
        </p:txBody>
      </p:sp>
    </p:spTree>
    <p:extLst>
      <p:ext uri="{BB962C8B-B14F-4D97-AF65-F5344CB8AC3E}">
        <p14:creationId xmlns:p14="http://schemas.microsoft.com/office/powerpoint/2010/main" val="2699164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26</a:t>
            </a:fld>
            <a:endParaRPr lang="en-GB"/>
          </a:p>
        </p:txBody>
      </p:sp>
    </p:spTree>
    <p:extLst>
      <p:ext uri="{BB962C8B-B14F-4D97-AF65-F5344CB8AC3E}">
        <p14:creationId xmlns:p14="http://schemas.microsoft.com/office/powerpoint/2010/main" val="3963056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baseline="0" dirty="0"/>
          </a:p>
        </p:txBody>
      </p:sp>
      <p:sp>
        <p:nvSpPr>
          <p:cNvPr id="4" name="Slide Number Placeholder 3"/>
          <p:cNvSpPr>
            <a:spLocks noGrp="1"/>
          </p:cNvSpPr>
          <p:nvPr>
            <p:ph type="sldNum" sz="quarter" idx="10"/>
          </p:nvPr>
        </p:nvSpPr>
        <p:spPr/>
        <p:txBody>
          <a:bodyPr/>
          <a:lstStyle/>
          <a:p>
            <a:fld id="{036A965F-3ADA-43B8-A333-1547C1F8AF66}" type="slidenum">
              <a:rPr lang="en-GB" smtClean="0"/>
              <a:t>27</a:t>
            </a:fld>
            <a:endParaRPr lang="en-GB"/>
          </a:p>
        </p:txBody>
      </p:sp>
    </p:spTree>
    <p:extLst>
      <p:ext uri="{BB962C8B-B14F-4D97-AF65-F5344CB8AC3E}">
        <p14:creationId xmlns:p14="http://schemas.microsoft.com/office/powerpoint/2010/main" val="36071395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95DB4FC-19FE-2B1D-220C-1F6A6B5C2315}"/>
              </a:ext>
            </a:extLst>
          </p:cNvPr>
          <p:cNvSpPr/>
          <p:nvPr userDrawn="1"/>
        </p:nvSpPr>
        <p:spPr>
          <a:xfrm>
            <a:off x="0" y="1504841"/>
            <a:ext cx="12192000" cy="5353159"/>
          </a:xfrm>
          <a:prstGeom prst="rect">
            <a:avLst/>
          </a:prstGeom>
          <a:solidFill>
            <a:srgbClr val="3E35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Freeform 10">
            <a:extLst>
              <a:ext uri="{FF2B5EF4-FFF2-40B4-BE49-F238E27FC236}">
                <a16:creationId xmlns:a16="http://schemas.microsoft.com/office/drawing/2014/main" id="{CD6FEE8E-56C5-9647-8DA8-48C6DC6DB579}"/>
              </a:ext>
            </a:extLst>
          </p:cNvPr>
          <p:cNvSpPr/>
          <p:nvPr userDrawn="1"/>
        </p:nvSpPr>
        <p:spPr>
          <a:xfrm>
            <a:off x="194319" y="181402"/>
            <a:ext cx="2681083" cy="1009062"/>
          </a:xfrm>
          <a:custGeom>
            <a:avLst/>
            <a:gdLst/>
            <a:ahLst/>
            <a:cxnLst/>
            <a:rect l="l" t="t" r="r" b="b"/>
            <a:pathLst>
              <a:path w="5600554" h="2107845">
                <a:moveTo>
                  <a:pt x="0" y="0"/>
                </a:moveTo>
                <a:lnTo>
                  <a:pt x="5600554" y="0"/>
                </a:lnTo>
                <a:lnTo>
                  <a:pt x="5600554" y="2107845"/>
                </a:lnTo>
                <a:lnTo>
                  <a:pt x="0" y="210784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10" name="Freeform 9">
            <a:extLst>
              <a:ext uri="{FF2B5EF4-FFF2-40B4-BE49-F238E27FC236}">
                <a16:creationId xmlns:a16="http://schemas.microsoft.com/office/drawing/2014/main" id="{F42D3F56-CA9B-E852-5FB8-6C201A9AF4AE}"/>
              </a:ext>
            </a:extLst>
          </p:cNvPr>
          <p:cNvSpPr/>
          <p:nvPr userDrawn="1"/>
        </p:nvSpPr>
        <p:spPr>
          <a:xfrm>
            <a:off x="10477354" y="176913"/>
            <a:ext cx="1520327" cy="1013551"/>
          </a:xfrm>
          <a:custGeom>
            <a:avLst/>
            <a:gdLst/>
            <a:ahLst/>
            <a:cxnLst/>
            <a:rect l="l" t="t" r="r" b="b"/>
            <a:pathLst>
              <a:path w="3848682" h="2565788">
                <a:moveTo>
                  <a:pt x="0" y="0"/>
                </a:moveTo>
                <a:lnTo>
                  <a:pt x="3848682" y="0"/>
                </a:lnTo>
                <a:lnTo>
                  <a:pt x="3848682" y="2565788"/>
                </a:lnTo>
                <a:lnTo>
                  <a:pt x="0" y="2565788"/>
                </a:lnTo>
                <a:lnTo>
                  <a:pt x="0" y="0"/>
                </a:lnTo>
                <a:close/>
              </a:path>
            </a:pathLst>
          </a:custGeom>
          <a:blipFill>
            <a:blip r:embed="rId3"/>
            <a:stretch>
              <a:fillRect/>
            </a:stretch>
          </a:blipFill>
        </p:spPr>
        <p:txBody>
          <a:bodyPr/>
          <a:lstStyle/>
          <a:p>
            <a:endParaRPr lang="en-GB"/>
          </a:p>
        </p:txBody>
      </p:sp>
      <p:sp>
        <p:nvSpPr>
          <p:cNvPr id="11" name="TextBox 10">
            <a:extLst>
              <a:ext uri="{FF2B5EF4-FFF2-40B4-BE49-F238E27FC236}">
                <a16:creationId xmlns:a16="http://schemas.microsoft.com/office/drawing/2014/main" id="{9551B2D2-004B-A4E5-120E-5F11BA1C3F30}"/>
              </a:ext>
            </a:extLst>
          </p:cNvPr>
          <p:cNvSpPr txBox="1"/>
          <p:nvPr userDrawn="1"/>
        </p:nvSpPr>
        <p:spPr>
          <a:xfrm>
            <a:off x="2875402" y="21968"/>
            <a:ext cx="7103133" cy="1323439"/>
          </a:xfrm>
          <a:prstGeom prst="rect">
            <a:avLst/>
          </a:prstGeom>
          <a:noFill/>
        </p:spPr>
        <p:txBody>
          <a:bodyPr wrap="square" rtlCol="0">
            <a:spAutoFit/>
          </a:bodyPr>
          <a:lstStyle/>
          <a:p>
            <a:pPr algn="ctr"/>
            <a:r>
              <a:rPr lang="en-GB" sz="4000" b="1" dirty="0">
                <a:latin typeface="Source Sans Pro" panose="020B0503030403020204" pitchFamily="34" charset="0"/>
                <a:ea typeface="Source Sans Pro" panose="020B0503030403020204" pitchFamily="34" charset="0"/>
              </a:rPr>
              <a:t>European Taskforce on </a:t>
            </a:r>
            <a:br>
              <a:rPr lang="en-GB" sz="4000" b="1" dirty="0">
                <a:latin typeface="Source Sans Pro" panose="020B0503030403020204" pitchFamily="34" charset="0"/>
                <a:ea typeface="Source Sans Pro" panose="020B0503030403020204" pitchFamily="34" charset="0"/>
              </a:rPr>
            </a:br>
            <a:r>
              <a:rPr lang="en-GB" sz="4000" b="1" dirty="0">
                <a:latin typeface="Source Sans Pro" panose="020B0503030403020204" pitchFamily="34" charset="0"/>
                <a:ea typeface="Source Sans Pro" panose="020B0503030403020204" pitchFamily="34" charset="0"/>
              </a:rPr>
              <a:t>Geriatric Emergency Medicine</a:t>
            </a:r>
            <a:endParaRPr lang="en-GB" sz="1050" dirty="0">
              <a:latin typeface="Source Sans Pro" panose="020B0503030403020204" pitchFamily="34" charset="0"/>
              <a:ea typeface="Source Sans Pro" panose="020B0503030403020204" pitchFamily="34" charset="0"/>
            </a:endParaRPr>
          </a:p>
        </p:txBody>
      </p:sp>
      <p:sp>
        <p:nvSpPr>
          <p:cNvPr id="2" name="Title 1">
            <a:extLst>
              <a:ext uri="{FF2B5EF4-FFF2-40B4-BE49-F238E27FC236}">
                <a16:creationId xmlns:a16="http://schemas.microsoft.com/office/drawing/2014/main" id="{07454A5F-6896-A0DA-D2B9-C51713E63D78}"/>
              </a:ext>
            </a:extLst>
          </p:cNvPr>
          <p:cNvSpPr>
            <a:spLocks noGrp="1"/>
          </p:cNvSpPr>
          <p:nvPr>
            <p:ph type="ctrTitle"/>
          </p:nvPr>
        </p:nvSpPr>
        <p:spPr>
          <a:xfrm>
            <a:off x="1524000" y="2146852"/>
            <a:ext cx="9144000" cy="2858510"/>
          </a:xfrm>
        </p:spPr>
        <p:txBody>
          <a:bodyPr anchor="b">
            <a:noAutofit/>
          </a:bodyPr>
          <a:lstStyle>
            <a:lvl1pPr algn="ctr">
              <a:defRPr sz="10000">
                <a:solidFill>
                  <a:schemeClr val="bg1"/>
                </a:solidFill>
                <a:latin typeface="Source Sans Pro" panose="020B0503030403020204" pitchFamily="34" charset="0"/>
                <a:ea typeface="Source Sans Pro" panose="020B0503030403020204" pitchFamily="34"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913C567F-8A1E-7166-8A84-069F9AFDECD4}"/>
              </a:ext>
            </a:extLst>
          </p:cNvPr>
          <p:cNvSpPr>
            <a:spLocks noGrp="1"/>
          </p:cNvSpPr>
          <p:nvPr>
            <p:ph type="subTitle" idx="1"/>
          </p:nvPr>
        </p:nvSpPr>
        <p:spPr>
          <a:xfrm>
            <a:off x="1524000" y="5066319"/>
            <a:ext cx="9144000" cy="806876"/>
          </a:xfrm>
        </p:spPr>
        <p:txBody>
          <a:bodyPr>
            <a:noAutofit/>
          </a:bodyPr>
          <a:lstStyle>
            <a:lvl1pPr marL="0" indent="0" algn="ctr">
              <a:buNone/>
              <a:defRPr sz="4800">
                <a:solidFill>
                  <a:schemeClr val="bg1"/>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AF11B704-638C-9755-D0F1-C515B3C3CCC7}"/>
              </a:ext>
            </a:extLst>
          </p:cNvPr>
          <p:cNvSpPr>
            <a:spLocks noGrp="1"/>
          </p:cNvSpPr>
          <p:nvPr>
            <p:ph type="dt" sz="half" idx="10"/>
          </p:nvPr>
        </p:nvSpPr>
        <p:spPr/>
        <p:txBody>
          <a:bodyPr/>
          <a:lstStyle>
            <a:lvl1pPr>
              <a:defRPr>
                <a:solidFill>
                  <a:schemeClr val="bg1"/>
                </a:solidFill>
              </a:defRPr>
            </a:lvl1pPr>
          </a:lstStyle>
          <a:p>
            <a:fld id="{977D27E1-E359-8F4E-AE6D-7727778C5C80}" type="datetimeFigureOut">
              <a:rPr lang="en-GB" smtClean="0"/>
              <a:pPr/>
              <a:t>23/09/2026</a:t>
            </a:fld>
            <a:endParaRPr lang="en-GB"/>
          </a:p>
        </p:txBody>
      </p:sp>
      <p:sp>
        <p:nvSpPr>
          <p:cNvPr id="5" name="Footer Placeholder 4">
            <a:extLst>
              <a:ext uri="{FF2B5EF4-FFF2-40B4-BE49-F238E27FC236}">
                <a16:creationId xmlns:a16="http://schemas.microsoft.com/office/drawing/2014/main" id="{8B140A3C-0B97-BB49-1B53-95151967B618}"/>
              </a:ext>
            </a:extLst>
          </p:cNvPr>
          <p:cNvSpPr>
            <a:spLocks noGrp="1"/>
          </p:cNvSpPr>
          <p:nvPr>
            <p:ph type="ftr" sz="quarter" idx="11"/>
          </p:nvPr>
        </p:nvSpPr>
        <p:spPr/>
        <p:txBody>
          <a:bodyPr/>
          <a:lstStyle>
            <a:lvl1pPr>
              <a:defRPr>
                <a:solidFill>
                  <a:schemeClr val="bg1"/>
                </a:solidFill>
              </a:defRPr>
            </a:lvl1pPr>
          </a:lstStyle>
          <a:p>
            <a:endParaRPr lang="en-GB">
              <a:solidFill>
                <a:schemeClr val="bg1"/>
              </a:solidFill>
            </a:endParaRPr>
          </a:p>
        </p:txBody>
      </p:sp>
      <p:sp>
        <p:nvSpPr>
          <p:cNvPr id="6" name="Slide Number Placeholder 5">
            <a:extLst>
              <a:ext uri="{FF2B5EF4-FFF2-40B4-BE49-F238E27FC236}">
                <a16:creationId xmlns:a16="http://schemas.microsoft.com/office/drawing/2014/main" id="{1FB17B63-FA58-7A3A-E710-81FCB71E17CB}"/>
              </a:ext>
            </a:extLst>
          </p:cNvPr>
          <p:cNvSpPr>
            <a:spLocks noGrp="1"/>
          </p:cNvSpPr>
          <p:nvPr>
            <p:ph type="sldNum" sz="quarter" idx="12"/>
          </p:nvPr>
        </p:nvSpPr>
        <p:spPr/>
        <p:txBody>
          <a:bodyPr/>
          <a:lstStyle>
            <a:lvl1pPr>
              <a:defRPr>
                <a:solidFill>
                  <a:schemeClr val="bg1"/>
                </a:solidFill>
              </a:defRPr>
            </a:lvl1pPr>
          </a:lstStyle>
          <a:p>
            <a:fld id="{3D682A45-8AC2-1D4B-885E-6D1C1FE620A4}" type="slidenum">
              <a:rPr lang="en-GB" smtClean="0"/>
              <a:pPr/>
              <a:t>‹#›</a:t>
            </a:fld>
            <a:endParaRPr lang="en-GB"/>
          </a:p>
        </p:txBody>
      </p:sp>
    </p:spTree>
    <p:extLst>
      <p:ext uri="{BB962C8B-B14F-4D97-AF65-F5344CB8AC3E}">
        <p14:creationId xmlns:p14="http://schemas.microsoft.com/office/powerpoint/2010/main" val="1922830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DF24-2DBD-6286-EBAA-F098B8F945CE}"/>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BA856CF2-1791-BFA5-3A09-3003E3483B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DE0D24B-4548-BE04-880D-8E0CCB02656C}"/>
              </a:ext>
            </a:extLst>
          </p:cNvPr>
          <p:cNvSpPr>
            <a:spLocks noGrp="1"/>
          </p:cNvSpPr>
          <p:nvPr>
            <p:ph type="dt" sz="half" idx="10"/>
          </p:nvPr>
        </p:nvSpPr>
        <p:spPr/>
        <p:txBody>
          <a:bodyPr/>
          <a:lstStyle/>
          <a:p>
            <a:fld id="{977D27E1-E359-8F4E-AE6D-7727778C5C80}" type="datetimeFigureOut">
              <a:rPr lang="en-GB" smtClean="0"/>
              <a:t>23/09/2026</a:t>
            </a:fld>
            <a:endParaRPr lang="en-GB"/>
          </a:p>
        </p:txBody>
      </p:sp>
      <p:sp>
        <p:nvSpPr>
          <p:cNvPr id="5" name="Footer Placeholder 4">
            <a:extLst>
              <a:ext uri="{FF2B5EF4-FFF2-40B4-BE49-F238E27FC236}">
                <a16:creationId xmlns:a16="http://schemas.microsoft.com/office/drawing/2014/main" id="{371F7856-FDAB-885F-A51C-84AD66BFFC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8B02F0-7DEF-B34E-8A65-916B5EBE9501}"/>
              </a:ext>
            </a:extLst>
          </p:cNvPr>
          <p:cNvSpPr>
            <a:spLocks noGrp="1"/>
          </p:cNvSpPr>
          <p:nvPr>
            <p:ph type="sldNum" sz="quarter" idx="12"/>
          </p:nvPr>
        </p:nvSpPr>
        <p:spPr/>
        <p:txBody>
          <a:bodyPr/>
          <a:lstStyle/>
          <a:p>
            <a:fld id="{3D682A45-8AC2-1D4B-885E-6D1C1FE620A4}" type="slidenum">
              <a:rPr lang="en-GB" smtClean="0"/>
              <a:t>‹#›</a:t>
            </a:fld>
            <a:endParaRPr lang="en-GB"/>
          </a:p>
        </p:txBody>
      </p:sp>
      <p:sp>
        <p:nvSpPr>
          <p:cNvPr id="7" name="TextBox 6">
            <a:extLst>
              <a:ext uri="{FF2B5EF4-FFF2-40B4-BE49-F238E27FC236}">
                <a16:creationId xmlns:a16="http://schemas.microsoft.com/office/drawing/2014/main" id="{B24B1F88-7AB7-04EE-A7AD-4B33A1525F8A}"/>
              </a:ext>
            </a:extLst>
          </p:cNvPr>
          <p:cNvSpPr txBox="1"/>
          <p:nvPr userDrawn="1"/>
        </p:nvSpPr>
        <p:spPr>
          <a:xfrm>
            <a:off x="0" y="0"/>
            <a:ext cx="12192000" cy="707886"/>
          </a:xfrm>
          <a:prstGeom prst="rect">
            <a:avLst/>
          </a:prstGeom>
          <a:solidFill>
            <a:srgbClr val="3E3574"/>
          </a:solidFill>
        </p:spPr>
        <p:txBody>
          <a:bodyPr wrap="square" rtlCol="0">
            <a:spAutoFit/>
          </a:bodyPr>
          <a:lstStyle/>
          <a:p>
            <a:pPr algn="ctr"/>
            <a:r>
              <a:rPr lang="en-GB" sz="4000" b="1" dirty="0">
                <a:solidFill>
                  <a:schemeClr val="bg1"/>
                </a:solidFill>
                <a:latin typeface="Source Sans Pro" panose="020B0503030403020204" pitchFamily="34" charset="0"/>
                <a:ea typeface="Source Sans Pro" panose="020B0503030403020204" pitchFamily="34" charset="0"/>
              </a:rPr>
              <a:t>European Taskforce on Geriatric Emergency Medicine</a:t>
            </a:r>
          </a:p>
        </p:txBody>
      </p:sp>
    </p:spTree>
    <p:extLst>
      <p:ext uri="{BB962C8B-B14F-4D97-AF65-F5344CB8AC3E}">
        <p14:creationId xmlns:p14="http://schemas.microsoft.com/office/powerpoint/2010/main" val="3300673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FA4B6-14AA-9AAE-8312-B0F30B9305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D0B55A5-3626-8BB8-2509-7F107C1E109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DC08DB-8823-FAD0-9FB5-759397119F2A}"/>
              </a:ext>
            </a:extLst>
          </p:cNvPr>
          <p:cNvSpPr>
            <a:spLocks noGrp="1"/>
          </p:cNvSpPr>
          <p:nvPr>
            <p:ph type="dt" sz="half" idx="10"/>
          </p:nvPr>
        </p:nvSpPr>
        <p:spPr/>
        <p:txBody>
          <a:bodyPr/>
          <a:lstStyle/>
          <a:p>
            <a:fld id="{977D27E1-E359-8F4E-AE6D-7727778C5C80}" type="datetimeFigureOut">
              <a:rPr lang="en-GB" smtClean="0"/>
              <a:t>23/09/2026</a:t>
            </a:fld>
            <a:endParaRPr lang="en-GB"/>
          </a:p>
        </p:txBody>
      </p:sp>
      <p:sp>
        <p:nvSpPr>
          <p:cNvPr id="5" name="Footer Placeholder 4">
            <a:extLst>
              <a:ext uri="{FF2B5EF4-FFF2-40B4-BE49-F238E27FC236}">
                <a16:creationId xmlns:a16="http://schemas.microsoft.com/office/drawing/2014/main" id="{636C982D-06C8-3D04-D824-735CEEEA76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F7DAD5-F580-2BDF-DF54-BC6A927E354D}"/>
              </a:ext>
            </a:extLst>
          </p:cNvPr>
          <p:cNvSpPr>
            <a:spLocks noGrp="1"/>
          </p:cNvSpPr>
          <p:nvPr>
            <p:ph type="sldNum" sz="quarter" idx="12"/>
          </p:nvPr>
        </p:nvSpPr>
        <p:spPr/>
        <p:txBody>
          <a:bodyPr/>
          <a:lstStyle/>
          <a:p>
            <a:fld id="{3D682A45-8AC2-1D4B-885E-6D1C1FE620A4}" type="slidenum">
              <a:rPr lang="en-GB" smtClean="0"/>
              <a:t>‹#›</a:t>
            </a:fld>
            <a:endParaRPr lang="en-GB"/>
          </a:p>
        </p:txBody>
      </p:sp>
    </p:spTree>
    <p:extLst>
      <p:ext uri="{BB962C8B-B14F-4D97-AF65-F5344CB8AC3E}">
        <p14:creationId xmlns:p14="http://schemas.microsoft.com/office/powerpoint/2010/main" val="478998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20F31-FA48-762E-C579-6E8D5F9FFAA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D856AE-33E2-A246-0DAE-89DF69A983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D46EF17-ED21-FB5C-F737-6C7E0E7156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0CF7897-F72A-BE6D-08DF-05FE8F8D9616}"/>
              </a:ext>
            </a:extLst>
          </p:cNvPr>
          <p:cNvSpPr>
            <a:spLocks noGrp="1"/>
          </p:cNvSpPr>
          <p:nvPr>
            <p:ph type="dt" sz="half" idx="10"/>
          </p:nvPr>
        </p:nvSpPr>
        <p:spPr/>
        <p:txBody>
          <a:bodyPr/>
          <a:lstStyle/>
          <a:p>
            <a:fld id="{977D27E1-E359-8F4E-AE6D-7727778C5C80}" type="datetimeFigureOut">
              <a:rPr lang="en-GB" smtClean="0"/>
              <a:t>23/09/2026</a:t>
            </a:fld>
            <a:endParaRPr lang="en-GB"/>
          </a:p>
        </p:txBody>
      </p:sp>
      <p:sp>
        <p:nvSpPr>
          <p:cNvPr id="6" name="Footer Placeholder 5">
            <a:extLst>
              <a:ext uri="{FF2B5EF4-FFF2-40B4-BE49-F238E27FC236}">
                <a16:creationId xmlns:a16="http://schemas.microsoft.com/office/drawing/2014/main" id="{2D963DA4-9BFF-650B-7356-8BF524A2C2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3D0608-5E07-882E-07D0-D5B618D4FB34}"/>
              </a:ext>
            </a:extLst>
          </p:cNvPr>
          <p:cNvSpPr>
            <a:spLocks noGrp="1"/>
          </p:cNvSpPr>
          <p:nvPr>
            <p:ph type="sldNum" sz="quarter" idx="12"/>
          </p:nvPr>
        </p:nvSpPr>
        <p:spPr/>
        <p:txBody>
          <a:bodyPr/>
          <a:lstStyle/>
          <a:p>
            <a:fld id="{3D682A45-8AC2-1D4B-885E-6D1C1FE620A4}" type="slidenum">
              <a:rPr lang="en-GB" smtClean="0"/>
              <a:t>‹#›</a:t>
            </a:fld>
            <a:endParaRPr lang="en-GB"/>
          </a:p>
        </p:txBody>
      </p:sp>
      <p:sp>
        <p:nvSpPr>
          <p:cNvPr id="8" name="TextBox 7">
            <a:extLst>
              <a:ext uri="{FF2B5EF4-FFF2-40B4-BE49-F238E27FC236}">
                <a16:creationId xmlns:a16="http://schemas.microsoft.com/office/drawing/2014/main" id="{E5D028F9-3594-EC82-93DE-EFE5C6EF7912}"/>
              </a:ext>
            </a:extLst>
          </p:cNvPr>
          <p:cNvSpPr txBox="1"/>
          <p:nvPr userDrawn="1"/>
        </p:nvSpPr>
        <p:spPr>
          <a:xfrm>
            <a:off x="0" y="0"/>
            <a:ext cx="12192000" cy="707886"/>
          </a:xfrm>
          <a:prstGeom prst="rect">
            <a:avLst/>
          </a:prstGeom>
          <a:solidFill>
            <a:srgbClr val="3E3574"/>
          </a:solidFill>
        </p:spPr>
        <p:txBody>
          <a:bodyPr wrap="square" rtlCol="0">
            <a:spAutoFit/>
          </a:bodyPr>
          <a:lstStyle/>
          <a:p>
            <a:pPr algn="ctr"/>
            <a:r>
              <a:rPr lang="en-GB" sz="4000" b="1" dirty="0">
                <a:solidFill>
                  <a:schemeClr val="bg1"/>
                </a:solidFill>
                <a:latin typeface="Source Sans Pro" panose="020B0503030403020204" pitchFamily="34" charset="0"/>
                <a:ea typeface="Source Sans Pro" panose="020B0503030403020204" pitchFamily="34" charset="0"/>
              </a:rPr>
              <a:t>European Taskforce on Geriatric Emergency Medicine</a:t>
            </a:r>
          </a:p>
        </p:txBody>
      </p:sp>
    </p:spTree>
    <p:extLst>
      <p:ext uri="{BB962C8B-B14F-4D97-AF65-F5344CB8AC3E}">
        <p14:creationId xmlns:p14="http://schemas.microsoft.com/office/powerpoint/2010/main" val="2567377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CE2EC-7805-3350-5471-3753F32FE82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06A43BE-0A89-BCDD-F6FA-3715B840C3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B01E29-B37F-652B-B707-F6877CB383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4A85774-F9EA-D5EC-6791-11FFA6844D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687818-4E74-C07A-E9EE-329FC78F8A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6606DE9-DC07-751F-8E6E-338C580A5A5E}"/>
              </a:ext>
            </a:extLst>
          </p:cNvPr>
          <p:cNvSpPr>
            <a:spLocks noGrp="1"/>
          </p:cNvSpPr>
          <p:nvPr>
            <p:ph type="dt" sz="half" idx="10"/>
          </p:nvPr>
        </p:nvSpPr>
        <p:spPr/>
        <p:txBody>
          <a:bodyPr/>
          <a:lstStyle/>
          <a:p>
            <a:fld id="{977D27E1-E359-8F4E-AE6D-7727778C5C80}" type="datetimeFigureOut">
              <a:rPr lang="en-GB" smtClean="0"/>
              <a:t>23/09/2026</a:t>
            </a:fld>
            <a:endParaRPr lang="en-GB"/>
          </a:p>
        </p:txBody>
      </p:sp>
      <p:sp>
        <p:nvSpPr>
          <p:cNvPr id="8" name="Footer Placeholder 7">
            <a:extLst>
              <a:ext uri="{FF2B5EF4-FFF2-40B4-BE49-F238E27FC236}">
                <a16:creationId xmlns:a16="http://schemas.microsoft.com/office/drawing/2014/main" id="{B2013049-F2B5-DCFB-F066-BDE7C5CBFF7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3630642-A21F-E68F-8047-0B61A3A01F53}"/>
              </a:ext>
            </a:extLst>
          </p:cNvPr>
          <p:cNvSpPr>
            <a:spLocks noGrp="1"/>
          </p:cNvSpPr>
          <p:nvPr>
            <p:ph type="sldNum" sz="quarter" idx="12"/>
          </p:nvPr>
        </p:nvSpPr>
        <p:spPr/>
        <p:txBody>
          <a:bodyPr/>
          <a:lstStyle/>
          <a:p>
            <a:fld id="{3D682A45-8AC2-1D4B-885E-6D1C1FE620A4}" type="slidenum">
              <a:rPr lang="en-GB" smtClean="0"/>
              <a:t>‹#›</a:t>
            </a:fld>
            <a:endParaRPr lang="en-GB"/>
          </a:p>
        </p:txBody>
      </p:sp>
    </p:spTree>
    <p:extLst>
      <p:ext uri="{BB962C8B-B14F-4D97-AF65-F5344CB8AC3E}">
        <p14:creationId xmlns:p14="http://schemas.microsoft.com/office/powerpoint/2010/main" val="2594067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8143D7-119F-2A4D-95BD-D0CA2491948E}"/>
              </a:ext>
            </a:extLst>
          </p:cNvPr>
          <p:cNvSpPr/>
          <p:nvPr userDrawn="1"/>
        </p:nvSpPr>
        <p:spPr>
          <a:xfrm>
            <a:off x="0" y="1"/>
            <a:ext cx="12192000" cy="6858000"/>
          </a:xfrm>
          <a:prstGeom prst="rect">
            <a:avLst/>
          </a:prstGeom>
          <a:solidFill>
            <a:srgbClr val="3E35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2D7EF10D-7575-F186-F448-A778264F1435}"/>
              </a:ext>
            </a:extLst>
          </p:cNvPr>
          <p:cNvSpPr>
            <a:spLocks noGrp="1"/>
          </p:cNvSpPr>
          <p:nvPr>
            <p:ph type="title"/>
          </p:nvPr>
        </p:nvSpPr>
        <p:spPr>
          <a:xfrm>
            <a:off x="838200" y="1828801"/>
            <a:ext cx="10515600" cy="2698750"/>
          </a:xfrm>
        </p:spPr>
        <p:txBody>
          <a:bodyPr/>
          <a:lstStyle>
            <a:lvl1pPr algn="ctr">
              <a:defRPr sz="10000">
                <a:solidFill>
                  <a:schemeClr val="bg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B6872FBB-000B-57F7-5B86-2556EBE84C35}"/>
              </a:ext>
            </a:extLst>
          </p:cNvPr>
          <p:cNvSpPr>
            <a:spLocks noGrp="1"/>
          </p:cNvSpPr>
          <p:nvPr>
            <p:ph type="dt" sz="half" idx="10"/>
          </p:nvPr>
        </p:nvSpPr>
        <p:spPr/>
        <p:txBody>
          <a:bodyPr/>
          <a:lstStyle/>
          <a:p>
            <a:fld id="{977D27E1-E359-8F4E-AE6D-7727778C5C80}" type="datetimeFigureOut">
              <a:rPr lang="en-GB" smtClean="0"/>
              <a:t>23/09/2026</a:t>
            </a:fld>
            <a:endParaRPr lang="en-GB"/>
          </a:p>
        </p:txBody>
      </p:sp>
      <p:sp>
        <p:nvSpPr>
          <p:cNvPr id="4" name="Footer Placeholder 3">
            <a:extLst>
              <a:ext uri="{FF2B5EF4-FFF2-40B4-BE49-F238E27FC236}">
                <a16:creationId xmlns:a16="http://schemas.microsoft.com/office/drawing/2014/main" id="{2E069772-3E7E-1D27-7662-5CF5C7C7E57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261D99-D126-C983-F0D1-F848C1752BBB}"/>
              </a:ext>
            </a:extLst>
          </p:cNvPr>
          <p:cNvSpPr>
            <a:spLocks noGrp="1"/>
          </p:cNvSpPr>
          <p:nvPr>
            <p:ph type="sldNum" sz="quarter" idx="12"/>
          </p:nvPr>
        </p:nvSpPr>
        <p:spPr/>
        <p:txBody>
          <a:bodyPr/>
          <a:lstStyle/>
          <a:p>
            <a:fld id="{3D682A45-8AC2-1D4B-885E-6D1C1FE620A4}" type="slidenum">
              <a:rPr lang="en-GB" smtClean="0"/>
              <a:t>‹#›</a:t>
            </a:fld>
            <a:endParaRPr lang="en-GB"/>
          </a:p>
        </p:txBody>
      </p:sp>
    </p:spTree>
    <p:extLst>
      <p:ext uri="{BB962C8B-B14F-4D97-AF65-F5344CB8AC3E}">
        <p14:creationId xmlns:p14="http://schemas.microsoft.com/office/powerpoint/2010/main" val="594749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8AC8B5-FF6B-E700-63C2-885BF2CA5921}"/>
              </a:ext>
            </a:extLst>
          </p:cNvPr>
          <p:cNvSpPr>
            <a:spLocks noGrp="1"/>
          </p:cNvSpPr>
          <p:nvPr>
            <p:ph type="dt" sz="half" idx="10"/>
          </p:nvPr>
        </p:nvSpPr>
        <p:spPr/>
        <p:txBody>
          <a:bodyPr/>
          <a:lstStyle/>
          <a:p>
            <a:fld id="{977D27E1-E359-8F4E-AE6D-7727778C5C80}" type="datetimeFigureOut">
              <a:rPr lang="en-GB" smtClean="0"/>
              <a:t>23/09/2026</a:t>
            </a:fld>
            <a:endParaRPr lang="en-GB"/>
          </a:p>
        </p:txBody>
      </p:sp>
      <p:sp>
        <p:nvSpPr>
          <p:cNvPr id="3" name="Footer Placeholder 2">
            <a:extLst>
              <a:ext uri="{FF2B5EF4-FFF2-40B4-BE49-F238E27FC236}">
                <a16:creationId xmlns:a16="http://schemas.microsoft.com/office/drawing/2014/main" id="{D2FB4217-7F7C-1863-EA01-7C97B383D8D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DFCEDB8-5109-3ABF-F739-7FDC6D4B5FCF}"/>
              </a:ext>
            </a:extLst>
          </p:cNvPr>
          <p:cNvSpPr>
            <a:spLocks noGrp="1"/>
          </p:cNvSpPr>
          <p:nvPr>
            <p:ph type="sldNum" sz="quarter" idx="12"/>
          </p:nvPr>
        </p:nvSpPr>
        <p:spPr/>
        <p:txBody>
          <a:bodyPr/>
          <a:lstStyle/>
          <a:p>
            <a:fld id="{3D682A45-8AC2-1D4B-885E-6D1C1FE620A4}" type="slidenum">
              <a:rPr lang="en-GB" smtClean="0"/>
              <a:t>‹#›</a:t>
            </a:fld>
            <a:endParaRPr lang="en-GB"/>
          </a:p>
        </p:txBody>
      </p:sp>
    </p:spTree>
    <p:extLst>
      <p:ext uri="{BB962C8B-B14F-4D97-AF65-F5344CB8AC3E}">
        <p14:creationId xmlns:p14="http://schemas.microsoft.com/office/powerpoint/2010/main" val="1450858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B444D-EFD6-46A4-3288-515273AE81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5B52720-CC3A-B1D8-6CCC-E3099443AA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A2EB9D4-EDA9-1D6D-9BA0-DA75CFF361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632AB9-DEA4-C981-F1B1-A0721BE15AD2}"/>
              </a:ext>
            </a:extLst>
          </p:cNvPr>
          <p:cNvSpPr>
            <a:spLocks noGrp="1"/>
          </p:cNvSpPr>
          <p:nvPr>
            <p:ph type="dt" sz="half" idx="10"/>
          </p:nvPr>
        </p:nvSpPr>
        <p:spPr/>
        <p:txBody>
          <a:bodyPr/>
          <a:lstStyle/>
          <a:p>
            <a:fld id="{977D27E1-E359-8F4E-AE6D-7727778C5C80}" type="datetimeFigureOut">
              <a:rPr lang="en-GB" smtClean="0"/>
              <a:t>23/09/2026</a:t>
            </a:fld>
            <a:endParaRPr lang="en-GB"/>
          </a:p>
        </p:txBody>
      </p:sp>
      <p:sp>
        <p:nvSpPr>
          <p:cNvPr id="6" name="Footer Placeholder 5">
            <a:extLst>
              <a:ext uri="{FF2B5EF4-FFF2-40B4-BE49-F238E27FC236}">
                <a16:creationId xmlns:a16="http://schemas.microsoft.com/office/drawing/2014/main" id="{AFABF3A7-AE61-8913-EA39-1EFF99D76C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DFEBD0-A8FB-A221-47D6-CD03D27CAA2D}"/>
              </a:ext>
            </a:extLst>
          </p:cNvPr>
          <p:cNvSpPr>
            <a:spLocks noGrp="1"/>
          </p:cNvSpPr>
          <p:nvPr>
            <p:ph type="sldNum" sz="quarter" idx="12"/>
          </p:nvPr>
        </p:nvSpPr>
        <p:spPr/>
        <p:txBody>
          <a:bodyPr/>
          <a:lstStyle/>
          <a:p>
            <a:fld id="{3D682A45-8AC2-1D4B-885E-6D1C1FE620A4}" type="slidenum">
              <a:rPr lang="en-GB" smtClean="0"/>
              <a:t>‹#›</a:t>
            </a:fld>
            <a:endParaRPr lang="en-GB"/>
          </a:p>
        </p:txBody>
      </p:sp>
    </p:spTree>
    <p:extLst>
      <p:ext uri="{BB962C8B-B14F-4D97-AF65-F5344CB8AC3E}">
        <p14:creationId xmlns:p14="http://schemas.microsoft.com/office/powerpoint/2010/main" val="100049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D8580-B4B1-73E9-11EE-CB005173BF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4E157DA-BEA3-5F86-7744-0FC79741E6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B166CDAD-395A-35C4-2C87-2A6A5CE3A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78E3B0-52A3-EFD5-C2A6-EA00E2BBFCE0}"/>
              </a:ext>
            </a:extLst>
          </p:cNvPr>
          <p:cNvSpPr>
            <a:spLocks noGrp="1"/>
          </p:cNvSpPr>
          <p:nvPr>
            <p:ph type="dt" sz="half" idx="10"/>
          </p:nvPr>
        </p:nvSpPr>
        <p:spPr/>
        <p:txBody>
          <a:bodyPr/>
          <a:lstStyle/>
          <a:p>
            <a:fld id="{977D27E1-E359-8F4E-AE6D-7727778C5C80}" type="datetimeFigureOut">
              <a:rPr lang="en-GB" smtClean="0"/>
              <a:t>23/09/2026</a:t>
            </a:fld>
            <a:endParaRPr lang="en-GB"/>
          </a:p>
        </p:txBody>
      </p:sp>
      <p:sp>
        <p:nvSpPr>
          <p:cNvPr id="6" name="Footer Placeholder 5">
            <a:extLst>
              <a:ext uri="{FF2B5EF4-FFF2-40B4-BE49-F238E27FC236}">
                <a16:creationId xmlns:a16="http://schemas.microsoft.com/office/drawing/2014/main" id="{96B6B8FD-35EC-207B-7E06-0DE2BDCD0A9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1B1EB0-A0A4-22C2-7FEA-F1AEF9CD3AB8}"/>
              </a:ext>
            </a:extLst>
          </p:cNvPr>
          <p:cNvSpPr>
            <a:spLocks noGrp="1"/>
          </p:cNvSpPr>
          <p:nvPr>
            <p:ph type="sldNum" sz="quarter" idx="12"/>
          </p:nvPr>
        </p:nvSpPr>
        <p:spPr/>
        <p:txBody>
          <a:bodyPr/>
          <a:lstStyle/>
          <a:p>
            <a:fld id="{3D682A45-8AC2-1D4B-885E-6D1C1FE620A4}" type="slidenum">
              <a:rPr lang="en-GB" smtClean="0"/>
              <a:t>‹#›</a:t>
            </a:fld>
            <a:endParaRPr lang="en-GB"/>
          </a:p>
        </p:txBody>
      </p:sp>
    </p:spTree>
    <p:extLst>
      <p:ext uri="{BB962C8B-B14F-4D97-AF65-F5344CB8AC3E}">
        <p14:creationId xmlns:p14="http://schemas.microsoft.com/office/powerpoint/2010/main" val="1814121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45FA0-924C-B372-850D-5FA9AE7A6E4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EA54107-6B1F-BB31-CC6A-4AE7518720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8E8914-2C03-403B-3E08-E18112C7DF8C}"/>
              </a:ext>
            </a:extLst>
          </p:cNvPr>
          <p:cNvSpPr>
            <a:spLocks noGrp="1"/>
          </p:cNvSpPr>
          <p:nvPr>
            <p:ph type="dt" sz="half" idx="10"/>
          </p:nvPr>
        </p:nvSpPr>
        <p:spPr/>
        <p:txBody>
          <a:bodyPr/>
          <a:lstStyle/>
          <a:p>
            <a:fld id="{977D27E1-E359-8F4E-AE6D-7727778C5C80}" type="datetimeFigureOut">
              <a:rPr lang="en-GB" smtClean="0"/>
              <a:t>23/09/2026</a:t>
            </a:fld>
            <a:endParaRPr lang="en-GB"/>
          </a:p>
        </p:txBody>
      </p:sp>
      <p:sp>
        <p:nvSpPr>
          <p:cNvPr id="5" name="Footer Placeholder 4">
            <a:extLst>
              <a:ext uri="{FF2B5EF4-FFF2-40B4-BE49-F238E27FC236}">
                <a16:creationId xmlns:a16="http://schemas.microsoft.com/office/drawing/2014/main" id="{8F89B067-8533-A946-A5A7-EF035AA448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37A2E0-B31E-373C-71F1-1CF0302027F5}"/>
              </a:ext>
            </a:extLst>
          </p:cNvPr>
          <p:cNvSpPr>
            <a:spLocks noGrp="1"/>
          </p:cNvSpPr>
          <p:nvPr>
            <p:ph type="sldNum" sz="quarter" idx="12"/>
          </p:nvPr>
        </p:nvSpPr>
        <p:spPr/>
        <p:txBody>
          <a:bodyPr/>
          <a:lstStyle/>
          <a:p>
            <a:fld id="{3D682A45-8AC2-1D4B-885E-6D1C1FE620A4}" type="slidenum">
              <a:rPr lang="en-GB" smtClean="0"/>
              <a:t>‹#›</a:t>
            </a:fld>
            <a:endParaRPr lang="en-GB"/>
          </a:p>
        </p:txBody>
      </p:sp>
    </p:spTree>
    <p:extLst>
      <p:ext uri="{BB962C8B-B14F-4D97-AF65-F5344CB8AC3E}">
        <p14:creationId xmlns:p14="http://schemas.microsoft.com/office/powerpoint/2010/main" val="3965908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EF2022-6565-73C3-3535-524122BA201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FD5229E-67B0-0A1A-866A-113579C65D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7AAC34-4CC6-9F77-E237-40CAA8F1F758}"/>
              </a:ext>
            </a:extLst>
          </p:cNvPr>
          <p:cNvSpPr>
            <a:spLocks noGrp="1"/>
          </p:cNvSpPr>
          <p:nvPr>
            <p:ph type="dt" sz="half" idx="10"/>
          </p:nvPr>
        </p:nvSpPr>
        <p:spPr/>
        <p:txBody>
          <a:bodyPr/>
          <a:lstStyle/>
          <a:p>
            <a:fld id="{977D27E1-E359-8F4E-AE6D-7727778C5C80}" type="datetimeFigureOut">
              <a:rPr lang="en-GB" smtClean="0"/>
              <a:t>23/09/2026</a:t>
            </a:fld>
            <a:endParaRPr lang="en-GB"/>
          </a:p>
        </p:txBody>
      </p:sp>
      <p:sp>
        <p:nvSpPr>
          <p:cNvPr id="5" name="Footer Placeholder 4">
            <a:extLst>
              <a:ext uri="{FF2B5EF4-FFF2-40B4-BE49-F238E27FC236}">
                <a16:creationId xmlns:a16="http://schemas.microsoft.com/office/drawing/2014/main" id="{1D275E17-E59B-758F-739B-00F723AB5F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F45541-4CAF-0067-D13E-E081C9BC8737}"/>
              </a:ext>
            </a:extLst>
          </p:cNvPr>
          <p:cNvSpPr>
            <a:spLocks noGrp="1"/>
          </p:cNvSpPr>
          <p:nvPr>
            <p:ph type="sldNum" sz="quarter" idx="12"/>
          </p:nvPr>
        </p:nvSpPr>
        <p:spPr/>
        <p:txBody>
          <a:bodyPr/>
          <a:lstStyle/>
          <a:p>
            <a:fld id="{3D682A45-8AC2-1D4B-885E-6D1C1FE620A4}" type="slidenum">
              <a:rPr lang="en-GB" smtClean="0"/>
              <a:t>‹#›</a:t>
            </a:fld>
            <a:endParaRPr lang="en-GB"/>
          </a:p>
        </p:txBody>
      </p:sp>
    </p:spTree>
    <p:extLst>
      <p:ext uri="{BB962C8B-B14F-4D97-AF65-F5344CB8AC3E}">
        <p14:creationId xmlns:p14="http://schemas.microsoft.com/office/powerpoint/2010/main" val="1200735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p:cNvSpPr>
            <a:spLocks noGrp="1"/>
          </p:cNvSpPr>
          <p:nvPr>
            <p:ph type="dt" sz="half" idx="10"/>
          </p:nvPr>
        </p:nvSpPr>
        <p:spPr/>
        <p:txBody>
          <a:bodyPr/>
          <a:lstStyle/>
          <a:p>
            <a:fld id="{AA7DF125-8D2F-407C-A946-0B214A077F46}" type="datetime1">
              <a:rPr lang="nl-BE" smtClean="0"/>
              <a:t>23/09/2026</a:t>
            </a:fld>
            <a:endParaRPr lang="nl-NL"/>
          </a:p>
        </p:txBody>
      </p:sp>
      <p:sp>
        <p:nvSpPr>
          <p:cNvPr id="5" name="Tijdelijke aanduiding voor voettekst 4"/>
          <p:cNvSpPr>
            <a:spLocks noGrp="1"/>
          </p:cNvSpPr>
          <p:nvPr>
            <p:ph type="ftr" sz="quarter" idx="11"/>
          </p:nvPr>
        </p:nvSpPr>
        <p:spPr/>
        <p:txBody>
          <a:bodyPr/>
          <a:lstStyle/>
          <a:p>
            <a:r>
              <a:rPr lang="nl-NL"/>
              <a:t>Faculteit, departement, dienst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2" name="Titel 1"/>
          <p:cNvSpPr>
            <a:spLocks noGrp="1"/>
          </p:cNvSpPr>
          <p:nvPr>
            <p:ph type="title"/>
          </p:nvPr>
        </p:nvSpPr>
        <p:spPr/>
        <p:txBody>
          <a:bodyPr/>
          <a:lstStyle/>
          <a:p>
            <a:r>
              <a:rPr lang="nl-NL"/>
              <a:t>Klik om de stijl te bewerken</a:t>
            </a:r>
          </a:p>
        </p:txBody>
      </p:sp>
    </p:spTree>
    <p:extLst>
      <p:ext uri="{BB962C8B-B14F-4D97-AF65-F5344CB8AC3E}">
        <p14:creationId xmlns:p14="http://schemas.microsoft.com/office/powerpoint/2010/main" val="3706385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600" y="273600"/>
            <a:ext cx="10972320" cy="1144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609600" y="1604520"/>
            <a:ext cx="10972320" cy="3977280"/>
          </a:xfrm>
          <a:prstGeom prst="rect">
            <a:avLst/>
          </a:prstGeom>
        </p:spPr>
        <p:txBody>
          <a:bodyPr lIns="0" tIns="0" rIns="0" bIns="0" anchor="ctr"/>
          <a:lstStyle/>
          <a:p>
            <a:pPr algn="ctr"/>
            <a:endParaRPr lang="en-US" sz="3200" b="0" strike="noStrike" spc="-1">
              <a:latin typeface="Arial"/>
            </a:endParaRPr>
          </a:p>
        </p:txBody>
      </p:sp>
    </p:spTree>
    <p:extLst>
      <p:ext uri="{BB962C8B-B14F-4D97-AF65-F5344CB8AC3E}">
        <p14:creationId xmlns:p14="http://schemas.microsoft.com/office/powerpoint/2010/main" val="1156920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el en opsomming">
    <p:spTree>
      <p:nvGrpSpPr>
        <p:cNvPr id="1" name=""/>
        <p:cNvGrpSpPr/>
        <p:nvPr/>
      </p:nvGrpSpPr>
      <p:grpSpPr>
        <a:xfrm>
          <a:off x="0" y="0"/>
          <a:ext cx="0" cy="0"/>
          <a:chOff x="0" y="0"/>
          <a:chExt cx="0" cy="0"/>
        </a:xfrm>
      </p:grpSpPr>
      <p:sp>
        <p:nvSpPr>
          <p:cNvPr id="56" name="Titeltekst"/>
          <p:cNvSpPr txBox="1">
            <a:spLocks noGrp="1"/>
          </p:cNvSpPr>
          <p:nvPr>
            <p:ph type="title"/>
          </p:nvPr>
        </p:nvSpPr>
        <p:spPr>
          <a:prstGeom prst="rect">
            <a:avLst/>
          </a:prstGeom>
        </p:spPr>
        <p:txBody>
          <a:bodyPr/>
          <a:lstStyle/>
          <a:p>
            <a:r>
              <a:t>Titeltekst</a:t>
            </a:r>
          </a:p>
        </p:txBody>
      </p:sp>
      <p:sp>
        <p:nvSpPr>
          <p:cNvPr id="57" name="Hoofdtekst - niveau één…"/>
          <p:cNvSpPr txBox="1">
            <a:spLocks noGrp="1"/>
          </p:cNvSpPr>
          <p:nvPr>
            <p:ph type="body" idx="1"/>
          </p:nvPr>
        </p:nvSpPr>
        <p:spPr>
          <a:prstGeom prst="rect">
            <a:avLst/>
          </a:prstGeom>
        </p:spPr>
        <p:txBody>
          <a:bodyPr/>
          <a:lstStyle>
            <a:lvl1pPr>
              <a:defRPr sz="2400"/>
            </a:lvl1pPr>
            <a:lvl2pPr>
              <a:defRPr sz="2400"/>
            </a:lvl2pPr>
            <a:lvl3pPr>
              <a:defRPr sz="2400"/>
            </a:lvl3pPr>
            <a:lvl4pPr>
              <a:defRPr sz="2400"/>
            </a:lvl4pPr>
            <a:lvl5pPr>
              <a:defRPr sz="2400"/>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58"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5902231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86667B-87A6-3A58-8658-9DAEEE0C6343}"/>
              </a:ext>
            </a:extLst>
          </p:cNvPr>
          <p:cNvSpPr>
            <a:spLocks noGrp="1"/>
          </p:cNvSpPr>
          <p:nvPr>
            <p:ph type="title"/>
          </p:nvPr>
        </p:nvSpPr>
        <p:spPr>
          <a:xfrm>
            <a:off x="838200" y="730250"/>
            <a:ext cx="10515600" cy="1146176"/>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261D11F2-C016-7EBF-9291-FB03C7D278CB}"/>
              </a:ext>
            </a:extLst>
          </p:cNvPr>
          <p:cNvSpPr>
            <a:spLocks noGrp="1"/>
          </p:cNvSpPr>
          <p:nvPr>
            <p:ph type="body" idx="1"/>
          </p:nvPr>
        </p:nvSpPr>
        <p:spPr>
          <a:xfrm>
            <a:off x="838200" y="2055813"/>
            <a:ext cx="10515600" cy="41211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E5E5194C-7CF7-8995-9524-A6C896160C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latin typeface="Source Sans Pro" panose="020B0503030403020204" pitchFamily="34" charset="0"/>
                <a:ea typeface="Source Sans Pro" panose="020B0503030403020204" pitchFamily="34" charset="0"/>
              </a:defRPr>
            </a:lvl1pPr>
          </a:lstStyle>
          <a:p>
            <a:fld id="{977D27E1-E359-8F4E-AE6D-7727778C5C80}" type="datetimeFigureOut">
              <a:rPr lang="en-GB" smtClean="0"/>
              <a:pPr/>
              <a:t>23/09/2026</a:t>
            </a:fld>
            <a:endParaRPr lang="en-GB"/>
          </a:p>
        </p:txBody>
      </p:sp>
      <p:sp>
        <p:nvSpPr>
          <p:cNvPr id="5" name="Footer Placeholder 4">
            <a:extLst>
              <a:ext uri="{FF2B5EF4-FFF2-40B4-BE49-F238E27FC236}">
                <a16:creationId xmlns:a16="http://schemas.microsoft.com/office/drawing/2014/main" id="{0B5F42DB-EC9A-9AAC-71F0-31528978FD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Source Sans Pro" panose="020B0503030403020204" pitchFamily="34" charset="0"/>
                <a:ea typeface="Source Sans Pro" panose="020B0503030403020204" pitchFamily="34" charset="0"/>
              </a:defRPr>
            </a:lvl1pPr>
          </a:lstStyle>
          <a:p>
            <a:endParaRPr lang="en-GB"/>
          </a:p>
        </p:txBody>
      </p:sp>
      <p:sp>
        <p:nvSpPr>
          <p:cNvPr id="6" name="Slide Number Placeholder 5">
            <a:extLst>
              <a:ext uri="{FF2B5EF4-FFF2-40B4-BE49-F238E27FC236}">
                <a16:creationId xmlns:a16="http://schemas.microsoft.com/office/drawing/2014/main" id="{8C228A39-50AC-7861-AC22-9E7703A94D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Source Sans Pro" panose="020B0503030403020204" pitchFamily="34" charset="0"/>
                <a:ea typeface="Source Sans Pro" panose="020B0503030403020204" pitchFamily="34" charset="0"/>
              </a:defRPr>
            </a:lvl1pPr>
          </a:lstStyle>
          <a:p>
            <a:fld id="{3D682A45-8AC2-1D4B-885E-6D1C1FE620A4}" type="slidenum">
              <a:rPr lang="en-GB" smtClean="0"/>
              <a:pPr/>
              <a:t>‹#›</a:t>
            </a:fld>
            <a:endParaRPr lang="en-GB"/>
          </a:p>
        </p:txBody>
      </p:sp>
    </p:spTree>
    <p:extLst>
      <p:ext uri="{BB962C8B-B14F-4D97-AF65-F5344CB8AC3E}">
        <p14:creationId xmlns:p14="http://schemas.microsoft.com/office/powerpoint/2010/main" val="4084358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b="1" kern="1200">
          <a:solidFill>
            <a:schemeClr val="tx1"/>
          </a:solidFill>
          <a:latin typeface="Source Sans Pro" panose="020B0503030403020204" pitchFamily="34" charset="0"/>
          <a:ea typeface="Source Sans Pro" panose="020B0503030403020204" pitchFamily="34" charset="0"/>
          <a:cs typeface="+mj-cs"/>
        </a:defRPr>
      </a:lvl1pPr>
    </p:titleStyle>
    <p:bodyStyle>
      <a:lvl1pPr marL="228600" indent="-228600" algn="l" defTabSz="914400" rtl="0" eaLnBrk="1" latinLnBrk="0" hangingPunct="1">
        <a:lnSpc>
          <a:spcPct val="90000"/>
        </a:lnSpc>
        <a:spcBef>
          <a:spcPts val="1000"/>
        </a:spcBef>
        <a:buFont typeface="System Font Regular"/>
        <a:buChar char="-"/>
        <a:defRPr sz="280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System Font Regular"/>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System Font Regular"/>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System Font Regular"/>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System Font Regular"/>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0.emf"/><Relationship Id="rId4" Type="http://schemas.openxmlformats.org/officeDocument/2006/relationships/image" Target="../media/image19.emf"/></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https://www.healthinaging.org/tools-and-tips/tip-sheet-5ms-geriatrics" TargetMode="External"/><Relationship Id="rId7" Type="http://schemas.openxmlformats.org/officeDocument/2006/relationships/hyperlink" Target="https://gedcollaborative.com/" TargetMode="External"/><Relationship Id="rId2" Type="http://schemas.openxmlformats.org/officeDocument/2006/relationships/hyperlink" Target="https://posters.geriemeurope.eu/" TargetMode="External"/><Relationship Id="rId1" Type="http://schemas.openxmlformats.org/officeDocument/2006/relationships/slideLayout" Target="../slideLayouts/slideLayout2.xml"/><Relationship Id="rId6" Type="http://schemas.openxmlformats.org/officeDocument/2006/relationships/hyperlink" Target="https://www.acep.org/geda/" TargetMode="External"/><Relationship Id="rId5" Type="http://schemas.openxmlformats.org/officeDocument/2006/relationships/hyperlink" Target="https://www.acep.org/by-medical-focus/geriatrics/geriatric-emergency-department-guidelines/" TargetMode="External"/><Relationship Id="rId4" Type="http://schemas.openxmlformats.org/officeDocument/2006/relationships/hyperlink" Target="https://www.bgs.org.uk/resources/silver-book-ii-holistic-assessment-of-older-peopl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9D1D9-324B-5215-CC8D-4D89AF75AF8A}"/>
              </a:ext>
            </a:extLst>
          </p:cNvPr>
          <p:cNvSpPr>
            <a:spLocks noGrp="1"/>
          </p:cNvSpPr>
          <p:nvPr>
            <p:ph type="ctrTitle"/>
          </p:nvPr>
        </p:nvSpPr>
        <p:spPr>
          <a:xfrm>
            <a:off x="1524000" y="2146852"/>
            <a:ext cx="9144000" cy="2461724"/>
          </a:xfrm>
        </p:spPr>
        <p:txBody>
          <a:bodyPr/>
          <a:lstStyle/>
          <a:p>
            <a:r>
              <a:rPr lang="en-GB" sz="4500" dirty="0"/>
              <a:t>How to make your ED </a:t>
            </a:r>
            <a:r>
              <a:rPr lang="en-GB" sz="4500" dirty="0" err="1"/>
              <a:t>geri</a:t>
            </a:r>
            <a:r>
              <a:rPr lang="en-GB" sz="4500" dirty="0"/>
              <a:t>-friendly?</a:t>
            </a:r>
            <a:r>
              <a:rPr lang="en-GB" dirty="0"/>
              <a:t> </a:t>
            </a:r>
          </a:p>
        </p:txBody>
      </p:sp>
    </p:spTree>
    <p:extLst>
      <p:ext uri="{BB962C8B-B14F-4D97-AF65-F5344CB8AC3E}">
        <p14:creationId xmlns:p14="http://schemas.microsoft.com/office/powerpoint/2010/main" val="2331947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How </a:t>
            </a:r>
            <a:r>
              <a:rPr lang="nl-BE" sz="3900" b="1" dirty="0" err="1"/>
              <a:t>to</a:t>
            </a:r>
            <a:r>
              <a:rPr lang="nl-BE" sz="3900" b="1" dirty="0"/>
              <a:t> make </a:t>
            </a:r>
            <a:r>
              <a:rPr lang="nl-BE" sz="3900" b="1" dirty="0" err="1"/>
              <a:t>your</a:t>
            </a:r>
            <a:r>
              <a:rPr lang="nl-BE" sz="3900" b="1" dirty="0"/>
              <a:t> ED “Geri </a:t>
            </a:r>
            <a:r>
              <a:rPr lang="nl-BE" sz="3900" b="1" dirty="0" err="1"/>
              <a:t>friendly</a:t>
            </a:r>
            <a:r>
              <a:rPr lang="nl-BE" sz="3900" b="1" dirty="0"/>
              <a:t>”?</a:t>
            </a:r>
            <a:endParaRPr lang="en-GB" sz="3900" b="1" dirty="0"/>
          </a:p>
        </p:txBody>
      </p:sp>
      <p:pic>
        <p:nvPicPr>
          <p:cNvPr id="2" name="Picture 1"/>
          <p:cNvPicPr>
            <a:picLocks noChangeAspect="1"/>
          </p:cNvPicPr>
          <p:nvPr/>
        </p:nvPicPr>
        <p:blipFill>
          <a:blip r:embed="rId3"/>
          <a:stretch>
            <a:fillRect/>
          </a:stretch>
        </p:blipFill>
        <p:spPr>
          <a:xfrm>
            <a:off x="7638958" y="2845632"/>
            <a:ext cx="3714842" cy="1910491"/>
          </a:xfrm>
          <a:prstGeom prst="rect">
            <a:avLst/>
          </a:prstGeom>
        </p:spPr>
      </p:pic>
      <p:pic>
        <p:nvPicPr>
          <p:cNvPr id="9" name="Picture 8"/>
          <p:cNvPicPr>
            <a:picLocks noChangeAspect="1"/>
          </p:cNvPicPr>
          <p:nvPr/>
        </p:nvPicPr>
        <p:blipFill>
          <a:blip r:embed="rId4"/>
          <a:stretch>
            <a:fillRect/>
          </a:stretch>
        </p:blipFill>
        <p:spPr>
          <a:xfrm>
            <a:off x="500396" y="3486419"/>
            <a:ext cx="6719972" cy="1269704"/>
          </a:xfrm>
          <a:prstGeom prst="rect">
            <a:avLst/>
          </a:prstGeom>
        </p:spPr>
      </p:pic>
      <p:pic>
        <p:nvPicPr>
          <p:cNvPr id="14" name="Picture 13"/>
          <p:cNvPicPr>
            <a:picLocks noChangeAspect="1"/>
          </p:cNvPicPr>
          <p:nvPr/>
        </p:nvPicPr>
        <p:blipFill>
          <a:blip r:embed="rId5"/>
          <a:stretch>
            <a:fillRect/>
          </a:stretch>
        </p:blipFill>
        <p:spPr>
          <a:xfrm>
            <a:off x="500397" y="4657036"/>
            <a:ext cx="3619501" cy="1704975"/>
          </a:xfrm>
          <a:prstGeom prst="rect">
            <a:avLst/>
          </a:prstGeom>
        </p:spPr>
      </p:pic>
      <p:pic>
        <p:nvPicPr>
          <p:cNvPr id="15" name="Picture 14"/>
          <p:cNvPicPr>
            <a:picLocks noChangeAspect="1"/>
          </p:cNvPicPr>
          <p:nvPr/>
        </p:nvPicPr>
        <p:blipFill>
          <a:blip r:embed="rId6"/>
          <a:stretch>
            <a:fillRect/>
          </a:stretch>
        </p:blipFill>
        <p:spPr>
          <a:xfrm>
            <a:off x="4119897" y="4552260"/>
            <a:ext cx="3267075" cy="1914525"/>
          </a:xfrm>
          <a:prstGeom prst="rect">
            <a:avLst/>
          </a:prstGeom>
        </p:spPr>
      </p:pic>
      <p:pic>
        <p:nvPicPr>
          <p:cNvPr id="16" name="Picture 15"/>
          <p:cNvPicPr>
            <a:picLocks noChangeAspect="1"/>
          </p:cNvPicPr>
          <p:nvPr/>
        </p:nvPicPr>
        <p:blipFill>
          <a:blip r:embed="rId7"/>
          <a:stretch>
            <a:fillRect/>
          </a:stretch>
        </p:blipFill>
        <p:spPr>
          <a:xfrm>
            <a:off x="3081672" y="1896223"/>
            <a:ext cx="8610600" cy="1057275"/>
          </a:xfrm>
          <a:prstGeom prst="rect">
            <a:avLst/>
          </a:prstGeom>
        </p:spPr>
      </p:pic>
      <p:pic>
        <p:nvPicPr>
          <p:cNvPr id="17" name="Picture 16"/>
          <p:cNvPicPr>
            <a:picLocks noChangeAspect="1"/>
          </p:cNvPicPr>
          <p:nvPr/>
        </p:nvPicPr>
        <p:blipFill>
          <a:blip r:embed="rId8"/>
          <a:stretch>
            <a:fillRect/>
          </a:stretch>
        </p:blipFill>
        <p:spPr>
          <a:xfrm>
            <a:off x="132581" y="1543892"/>
            <a:ext cx="2865450" cy="1600187"/>
          </a:xfrm>
          <a:prstGeom prst="rect">
            <a:avLst/>
          </a:prstGeom>
        </p:spPr>
      </p:pic>
      <p:pic>
        <p:nvPicPr>
          <p:cNvPr id="10" name="Picture 9">
            <a:extLst>
              <a:ext uri="{FF2B5EF4-FFF2-40B4-BE49-F238E27FC236}">
                <a16:creationId xmlns:a16="http://schemas.microsoft.com/office/drawing/2014/main" id="{95B5A5C1-79C0-49B9-A4F6-8A0727B60CB3}"/>
              </a:ext>
            </a:extLst>
          </p:cNvPr>
          <p:cNvPicPr>
            <a:picLocks noChangeAspect="1"/>
          </p:cNvPicPr>
          <p:nvPr/>
        </p:nvPicPr>
        <p:blipFill>
          <a:blip r:embed="rId9"/>
          <a:stretch>
            <a:fillRect/>
          </a:stretch>
        </p:blipFill>
        <p:spPr>
          <a:xfrm>
            <a:off x="8878772" y="4986605"/>
            <a:ext cx="2206856" cy="1664359"/>
          </a:xfrm>
          <a:prstGeom prst="rect">
            <a:avLst/>
          </a:prstGeom>
        </p:spPr>
      </p:pic>
    </p:spTree>
    <p:extLst>
      <p:ext uri="{BB962C8B-B14F-4D97-AF65-F5344CB8AC3E}">
        <p14:creationId xmlns:p14="http://schemas.microsoft.com/office/powerpoint/2010/main" val="353320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err="1"/>
              <a:t>Why</a:t>
            </a:r>
            <a:r>
              <a:rPr lang="nl-BE" sz="3900" b="1" dirty="0"/>
              <a:t> do we </a:t>
            </a:r>
            <a:r>
              <a:rPr lang="nl-BE" sz="3900" b="1" dirty="0" err="1"/>
              <a:t>need</a:t>
            </a:r>
            <a:r>
              <a:rPr lang="nl-BE" sz="3900" b="1" dirty="0"/>
              <a:t> 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a:t>
            </a:r>
            <a:endParaRPr lang="en-GB" sz="3900" b="1" dirty="0"/>
          </a:p>
        </p:txBody>
      </p:sp>
      <p:sp>
        <p:nvSpPr>
          <p:cNvPr id="7" name="Rounded Rectangle 6"/>
          <p:cNvSpPr/>
          <p:nvPr/>
        </p:nvSpPr>
        <p:spPr>
          <a:xfrm>
            <a:off x="2006650" y="1532937"/>
            <a:ext cx="8514334" cy="2181107"/>
          </a:xfrm>
          <a:prstGeom prst="roundRect">
            <a:avLst/>
          </a:prstGeom>
          <a:solidFill>
            <a:sysClr val="window" lastClr="FFFFFF"/>
          </a:solidFill>
          <a:ln w="28575" cap="flat" cmpd="sng" algn="ctr">
            <a:solidFill>
              <a:srgbClr val="4472C4"/>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600"/>
              </a:spcAft>
              <a:buClrTx/>
              <a:buSzTx/>
              <a:buFontTx/>
              <a:buNone/>
              <a:tabLst/>
              <a:defRPr/>
            </a:pPr>
            <a:r>
              <a:rPr kumimoji="0" lang="nl-BE" sz="2000" b="1" i="0" u="none" strike="noStrike" kern="0" cap="none" spc="0" normalizeH="0" baseline="0" noProof="0" dirty="0">
                <a:ln>
                  <a:noFill/>
                </a:ln>
                <a:solidFill>
                  <a:prstClr val="black"/>
                </a:solidFill>
                <a:effectLst/>
                <a:uLnTx/>
                <a:uFillTx/>
                <a:latin typeface="Calibri" panose="020F0502020204030204"/>
                <a:ea typeface="+mn-ea"/>
                <a:cs typeface="+mn-cs"/>
              </a:rPr>
              <a:t>PATIENT PROFILE = MULTIPLE PROBLEMS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0" cap="none" spc="0" normalizeH="0" baseline="0" noProof="0" dirty="0" err="1">
                <a:ln>
                  <a:noFill/>
                </a:ln>
                <a:solidFill>
                  <a:prstClr val="black"/>
                </a:solidFill>
                <a:effectLst/>
                <a:uLnTx/>
                <a:uFillTx/>
                <a:latin typeface="Calibri" panose="020F0502020204030204"/>
                <a:ea typeface="+mn-ea"/>
                <a:cs typeface="+mn-cs"/>
              </a:rPr>
              <a:t>Interacting</a:t>
            </a:r>
            <a:r>
              <a:rPr kumimoji="0" lang="nl-BE" sz="2000" b="0"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0" cap="none" spc="0" normalizeH="0" baseline="0" noProof="0" dirty="0" err="1">
                <a:ln>
                  <a:noFill/>
                </a:ln>
                <a:solidFill>
                  <a:prstClr val="black"/>
                </a:solidFill>
                <a:effectLst/>
                <a:uLnTx/>
                <a:uFillTx/>
                <a:latin typeface="Calibri" panose="020F0502020204030204"/>
                <a:ea typeface="+mn-ea"/>
                <a:cs typeface="+mn-cs"/>
              </a:rPr>
              <a:t>comorbidities</a:t>
            </a:r>
            <a:endParaRPr kumimoji="0" lang="nl-BE" sz="20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0" cap="none" spc="0" normalizeH="0" baseline="0" noProof="0" dirty="0" err="1">
                <a:ln>
                  <a:noFill/>
                </a:ln>
                <a:solidFill>
                  <a:prstClr val="black"/>
                </a:solidFill>
                <a:effectLst/>
                <a:uLnTx/>
                <a:uFillTx/>
                <a:latin typeface="Calibri" panose="020F0502020204030204"/>
                <a:ea typeface="+mn-ea"/>
                <a:cs typeface="+mn-cs"/>
              </a:rPr>
              <a:t>Polypharmacy</a:t>
            </a:r>
            <a:endParaRPr kumimoji="0" lang="nl-BE" sz="20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0" cap="none" spc="0" normalizeH="0" baseline="0" noProof="0" dirty="0" err="1">
                <a:ln>
                  <a:noFill/>
                </a:ln>
                <a:solidFill>
                  <a:prstClr val="black"/>
                </a:solidFill>
                <a:effectLst/>
                <a:uLnTx/>
                <a:uFillTx/>
                <a:latin typeface="Calibri" panose="020F0502020204030204"/>
                <a:ea typeface="+mn-ea"/>
                <a:cs typeface="+mn-cs"/>
              </a:rPr>
              <a:t>Functional</a:t>
            </a:r>
            <a:r>
              <a:rPr kumimoji="0" lang="nl-BE" sz="2000" b="0"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0" cap="none" spc="0" normalizeH="0" baseline="0" noProof="0" dirty="0" err="1">
                <a:ln>
                  <a:noFill/>
                </a:ln>
                <a:solidFill>
                  <a:prstClr val="black"/>
                </a:solidFill>
                <a:effectLst/>
                <a:uLnTx/>
                <a:uFillTx/>
                <a:latin typeface="Calibri" panose="020F0502020204030204"/>
                <a:ea typeface="+mn-ea"/>
                <a:cs typeface="+mn-cs"/>
              </a:rPr>
              <a:t>and</a:t>
            </a:r>
            <a:r>
              <a:rPr kumimoji="0" lang="nl-BE" sz="2000" b="0"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0" cap="none" spc="0" normalizeH="0" baseline="0" noProof="0" dirty="0" err="1">
                <a:ln>
                  <a:noFill/>
                </a:ln>
                <a:solidFill>
                  <a:prstClr val="black"/>
                </a:solidFill>
                <a:effectLst/>
                <a:uLnTx/>
                <a:uFillTx/>
                <a:latin typeface="Calibri" panose="020F0502020204030204"/>
                <a:ea typeface="+mn-ea"/>
                <a:cs typeface="+mn-cs"/>
              </a:rPr>
              <a:t>cognitive</a:t>
            </a:r>
            <a:r>
              <a:rPr kumimoji="0" lang="nl-BE" sz="2000" b="0"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0" cap="none" spc="0" normalizeH="0" baseline="0" noProof="0" dirty="0" err="1">
                <a:ln>
                  <a:noFill/>
                </a:ln>
                <a:solidFill>
                  <a:prstClr val="black"/>
                </a:solidFill>
                <a:effectLst/>
                <a:uLnTx/>
                <a:uFillTx/>
                <a:latin typeface="Calibri" panose="020F0502020204030204"/>
                <a:ea typeface="+mn-ea"/>
                <a:cs typeface="+mn-cs"/>
              </a:rPr>
              <a:t>limitations</a:t>
            </a:r>
            <a:endParaRPr kumimoji="0" lang="nl-BE" sz="20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BE" sz="2000" b="0" i="0" u="none" strike="noStrike" kern="0" cap="none" spc="0" normalizeH="0" baseline="0" noProof="0" dirty="0" err="1">
                <a:ln>
                  <a:noFill/>
                </a:ln>
                <a:solidFill>
                  <a:prstClr val="black"/>
                </a:solidFill>
                <a:effectLst/>
                <a:uLnTx/>
                <a:uFillTx/>
                <a:latin typeface="Calibri" panose="020F0502020204030204"/>
                <a:ea typeface="+mn-ea"/>
                <a:cs typeface="+mn-cs"/>
              </a:rPr>
              <a:t>Atypical</a:t>
            </a:r>
            <a:r>
              <a:rPr kumimoji="0" lang="nl-BE" sz="2000" b="0"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nl-BE" sz="2000" b="0" i="0" u="none" strike="noStrike" kern="0" cap="none" spc="0" normalizeH="0" baseline="0" noProof="0" dirty="0" err="1">
                <a:ln>
                  <a:noFill/>
                </a:ln>
                <a:solidFill>
                  <a:prstClr val="black"/>
                </a:solidFill>
                <a:effectLst/>
                <a:uLnTx/>
                <a:uFillTx/>
                <a:latin typeface="Calibri" panose="020F0502020204030204"/>
                <a:ea typeface="+mn-ea"/>
                <a:cs typeface="+mn-cs"/>
              </a:rPr>
              <a:t>presentations</a:t>
            </a:r>
            <a:endParaRPr kumimoji="0" lang="nl-BE" sz="2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10" name="Rounded Rectangle 9"/>
          <p:cNvSpPr/>
          <p:nvPr/>
        </p:nvSpPr>
        <p:spPr>
          <a:xfrm>
            <a:off x="2006652" y="4031058"/>
            <a:ext cx="8514334" cy="1884319"/>
          </a:xfrm>
          <a:prstGeom prst="roundRect">
            <a:avLst/>
          </a:prstGeom>
          <a:solidFill>
            <a:sysClr val="window" lastClr="FFFFFF"/>
          </a:solidFill>
          <a:ln w="28575" cap="flat" cmpd="sng" algn="ctr">
            <a:solidFill>
              <a:srgbClr val="4472C4"/>
            </a:solidFill>
            <a:prstDash val="solid"/>
            <a:miter lim="800000"/>
          </a:ln>
          <a:effectLst/>
        </p:spPr>
        <p:txBody>
          <a:bodyPr rtlCol="0" anchor="ctr"/>
          <a:lstStyle/>
          <a:p>
            <a:pPr lvl="0">
              <a:spcAft>
                <a:spcPts val="600"/>
              </a:spcAft>
            </a:pPr>
            <a:r>
              <a:rPr lang="nl-BE" sz="2000" b="1" dirty="0">
                <a:solidFill>
                  <a:schemeClr val="tx1">
                    <a:lumMod val="50000"/>
                  </a:schemeClr>
                </a:solidFill>
                <a:latin typeface="Calibri" panose="020F0502020204030204" pitchFamily="34" charset="0"/>
                <a:cs typeface="Calibri" panose="020F0502020204030204" pitchFamily="34" charset="0"/>
              </a:rPr>
              <a:t>INCREASED RISK </a:t>
            </a:r>
            <a:r>
              <a:rPr lang="nl-BE" sz="2000" b="1" dirty="0" err="1">
                <a:solidFill>
                  <a:schemeClr val="tx1">
                    <a:lumMod val="50000"/>
                  </a:schemeClr>
                </a:solidFill>
                <a:latin typeface="Calibri" panose="020F0502020204030204" pitchFamily="34" charset="0"/>
                <a:cs typeface="Calibri" panose="020F0502020204030204" pitchFamily="34" charset="0"/>
              </a:rPr>
              <a:t>for</a:t>
            </a:r>
            <a:r>
              <a:rPr lang="nl-BE" sz="2000" b="1" dirty="0">
                <a:solidFill>
                  <a:schemeClr val="tx1">
                    <a:lumMod val="50000"/>
                  </a:schemeClr>
                </a:solidFill>
                <a:latin typeface="Calibri" panose="020F0502020204030204" pitchFamily="34" charset="0"/>
                <a:cs typeface="Calibri" panose="020F0502020204030204" pitchFamily="34" charset="0"/>
              </a:rPr>
              <a:t> ADVERSE EVENTS </a:t>
            </a:r>
            <a:r>
              <a:rPr lang="nl-BE" sz="2000" b="1" dirty="0" err="1">
                <a:solidFill>
                  <a:schemeClr val="tx1">
                    <a:lumMod val="50000"/>
                  </a:schemeClr>
                </a:solidFill>
                <a:latin typeface="Calibri" panose="020F0502020204030204" pitchFamily="34" charset="0"/>
                <a:cs typeface="Calibri" panose="020F0502020204030204" pitchFamily="34" charset="0"/>
              </a:rPr>
              <a:t>during</a:t>
            </a:r>
            <a:r>
              <a:rPr lang="nl-BE" sz="2000" b="1" dirty="0">
                <a:solidFill>
                  <a:schemeClr val="tx1">
                    <a:lumMod val="50000"/>
                  </a:schemeClr>
                </a:solidFill>
                <a:latin typeface="Calibri" panose="020F0502020204030204" pitchFamily="34" charset="0"/>
                <a:cs typeface="Calibri" panose="020F0502020204030204" pitchFamily="34" charset="0"/>
              </a:rPr>
              <a:t>/</a:t>
            </a:r>
            <a:r>
              <a:rPr lang="nl-BE" sz="2000" b="1" dirty="0" err="1">
                <a:solidFill>
                  <a:schemeClr val="tx1">
                    <a:lumMod val="50000"/>
                  </a:schemeClr>
                </a:solidFill>
                <a:latin typeface="Calibri" panose="020F0502020204030204" pitchFamily="34" charset="0"/>
                <a:cs typeface="Calibri" panose="020F0502020204030204" pitchFamily="34" charset="0"/>
              </a:rPr>
              <a:t>after</a:t>
            </a:r>
            <a:r>
              <a:rPr lang="nl-BE" sz="2000" b="1" dirty="0">
                <a:solidFill>
                  <a:schemeClr val="tx1">
                    <a:lumMod val="50000"/>
                  </a:schemeClr>
                </a:solidFill>
                <a:latin typeface="Calibri" panose="020F0502020204030204" pitchFamily="34" charset="0"/>
                <a:cs typeface="Calibri" panose="020F0502020204030204" pitchFamily="34" charset="0"/>
              </a:rPr>
              <a:t> ED </a:t>
            </a:r>
            <a:r>
              <a:rPr lang="nl-BE" sz="2000" b="1" dirty="0" err="1">
                <a:solidFill>
                  <a:schemeClr val="tx1">
                    <a:lumMod val="50000"/>
                  </a:schemeClr>
                </a:solidFill>
                <a:latin typeface="Calibri" panose="020F0502020204030204" pitchFamily="34" charset="0"/>
                <a:cs typeface="Calibri" panose="020F0502020204030204" pitchFamily="34" charset="0"/>
              </a:rPr>
              <a:t>stay</a:t>
            </a:r>
            <a:endParaRPr lang="nl-BE" sz="2000" b="1" dirty="0">
              <a:solidFill>
                <a:schemeClr val="tx1">
                  <a:lumMod val="50000"/>
                </a:schemeClr>
              </a:solidFill>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kumimoji="0" lang="nl-BE" sz="2000" b="0" i="0" u="none" strike="noStrike" kern="0" cap="none" spc="0" normalizeH="0" baseline="0" noProof="0" dirty="0">
                <a:ln>
                  <a:noFill/>
                </a:ln>
                <a:solidFill>
                  <a:schemeClr val="tx1">
                    <a:lumMod val="50000"/>
                  </a:schemeClr>
                </a:solidFill>
                <a:effectLst/>
                <a:uLnTx/>
                <a:uFillTx/>
                <a:latin typeface="Calibri" panose="020F0502020204030204" pitchFamily="34" charset="0"/>
                <a:cs typeface="Calibri" panose="020F0502020204030204" pitchFamily="34" charset="0"/>
              </a:rPr>
              <a:t>Incorrect/incomplete diagnosis</a:t>
            </a:r>
          </a:p>
          <a:p>
            <a:pPr marL="342900" lvl="0" indent="-342900">
              <a:buFont typeface="Arial" panose="020B0604020202020204" pitchFamily="34" charset="0"/>
              <a:buChar char="•"/>
            </a:pPr>
            <a:r>
              <a:rPr lang="nl-BE" sz="2000" kern="0" dirty="0" err="1">
                <a:solidFill>
                  <a:schemeClr val="tx1">
                    <a:lumMod val="50000"/>
                  </a:schemeClr>
                </a:solidFill>
                <a:latin typeface="Calibri" panose="020F0502020204030204" pitchFamily="34" charset="0"/>
                <a:cs typeface="Calibri" panose="020F0502020204030204" pitchFamily="34" charset="0"/>
              </a:rPr>
              <a:t>Inappropriate</a:t>
            </a:r>
            <a:r>
              <a:rPr lang="nl-BE" sz="2000" kern="0" dirty="0">
                <a:solidFill>
                  <a:schemeClr val="tx1">
                    <a:lumMod val="50000"/>
                  </a:schemeClr>
                </a:solidFill>
                <a:latin typeface="Calibri" panose="020F0502020204030204" pitchFamily="34" charset="0"/>
                <a:cs typeface="Calibri" panose="020F0502020204030204" pitchFamily="34" charset="0"/>
              </a:rPr>
              <a:t> treatment</a:t>
            </a:r>
          </a:p>
          <a:p>
            <a:pPr marL="342900" lvl="0" indent="-342900">
              <a:buFont typeface="Arial" panose="020B0604020202020204" pitchFamily="34" charset="0"/>
              <a:buChar char="•"/>
            </a:pPr>
            <a:r>
              <a:rPr kumimoji="0" lang="nl-BE" sz="2000" b="0" i="0" u="none" strike="noStrike" kern="0" cap="none" spc="0" normalizeH="0" baseline="0" noProof="0" dirty="0" err="1">
                <a:ln>
                  <a:noFill/>
                </a:ln>
                <a:solidFill>
                  <a:schemeClr val="tx1">
                    <a:lumMod val="50000"/>
                  </a:schemeClr>
                </a:solidFill>
                <a:effectLst/>
                <a:uLnTx/>
                <a:uFillTx/>
                <a:latin typeface="Calibri" panose="020F0502020204030204" pitchFamily="34" charset="0"/>
                <a:cs typeface="Calibri" panose="020F0502020204030204" pitchFamily="34" charset="0"/>
              </a:rPr>
              <a:t>Mortality</a:t>
            </a:r>
            <a:endParaRPr kumimoji="0" lang="nl-BE" sz="2000" b="0" i="0" u="none" strike="noStrike" kern="0" cap="none" spc="0" normalizeH="0" baseline="0" noProof="0" dirty="0">
              <a:ln>
                <a:noFill/>
              </a:ln>
              <a:solidFill>
                <a:schemeClr val="tx1">
                  <a:lumMod val="50000"/>
                </a:schemeClr>
              </a:solidFill>
              <a:effectLst/>
              <a:uLnTx/>
              <a:uFillTx/>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nl-BE" sz="2000" kern="0" dirty="0" err="1">
                <a:solidFill>
                  <a:schemeClr val="tx1">
                    <a:lumMod val="50000"/>
                  </a:schemeClr>
                </a:solidFill>
                <a:latin typeface="Calibri" panose="020F0502020204030204" pitchFamily="34" charset="0"/>
                <a:cs typeface="Calibri" panose="020F0502020204030204" pitchFamily="34" charset="0"/>
              </a:rPr>
              <a:t>Functional</a:t>
            </a:r>
            <a:r>
              <a:rPr lang="nl-BE" sz="2000" kern="0" dirty="0">
                <a:solidFill>
                  <a:schemeClr val="tx1">
                    <a:lumMod val="50000"/>
                  </a:schemeClr>
                </a:solidFill>
                <a:latin typeface="Calibri" panose="020F0502020204030204" pitchFamily="34" charset="0"/>
                <a:cs typeface="Calibri" panose="020F0502020204030204" pitchFamily="34" charset="0"/>
              </a:rPr>
              <a:t> </a:t>
            </a:r>
            <a:r>
              <a:rPr lang="nl-BE" sz="2000" kern="0" dirty="0" err="1">
                <a:solidFill>
                  <a:schemeClr val="tx1">
                    <a:lumMod val="50000"/>
                  </a:schemeClr>
                </a:solidFill>
                <a:latin typeface="Calibri" panose="020F0502020204030204" pitchFamily="34" charset="0"/>
                <a:cs typeface="Calibri" panose="020F0502020204030204" pitchFamily="34" charset="0"/>
              </a:rPr>
              <a:t>decline</a:t>
            </a:r>
            <a:endParaRPr kumimoji="0" lang="nl-BE" sz="2000" b="0" i="0" u="none" strike="noStrike" kern="0" cap="none" spc="0" normalizeH="0" baseline="0" noProof="0" dirty="0">
              <a:ln>
                <a:noFill/>
              </a:ln>
              <a:solidFill>
                <a:schemeClr val="tx1">
                  <a:lumMod val="50000"/>
                </a:schemeClr>
              </a:solidFill>
              <a:effectLst/>
              <a:uLnTx/>
              <a:uFillTx/>
              <a:latin typeface="Calibri" panose="020F0502020204030204" pitchFamily="34" charset="0"/>
              <a:cs typeface="Calibri" panose="020F0502020204030204" pitchFamily="34" charset="0"/>
            </a:endParaRPr>
          </a:p>
        </p:txBody>
      </p:sp>
      <p:sp>
        <p:nvSpPr>
          <p:cNvPr id="12" name="Rounded Rectangle 11"/>
          <p:cNvSpPr/>
          <p:nvPr/>
        </p:nvSpPr>
        <p:spPr>
          <a:xfrm>
            <a:off x="6346524" y="4517124"/>
            <a:ext cx="3999508" cy="1085925"/>
          </a:xfrm>
          <a:prstGeom prst="roundRect">
            <a:avLst/>
          </a:prstGeom>
          <a:solidFill>
            <a:sysClr val="window" lastClr="FFFFFF"/>
          </a:solidFill>
          <a:ln w="28575" cap="flat" cmpd="sng" algn="ctr">
            <a:noFill/>
            <a:prstDash val="solid"/>
            <a:miter lim="800000"/>
          </a:ln>
          <a:effectLst/>
        </p:spPr>
        <p:txBody>
          <a:bodyPr rtlCol="0" anchor="ctr"/>
          <a:lstStyle/>
          <a:p>
            <a:pPr marL="342900" lvl="0" indent="-342900">
              <a:buFont typeface="Arial" panose="020B0604020202020204" pitchFamily="34" charset="0"/>
              <a:buChar char="•"/>
            </a:pPr>
            <a:r>
              <a:rPr kumimoji="0" lang="nl-BE" sz="2000" b="0" i="0" u="none" strike="noStrike" kern="0" cap="none" spc="0" normalizeH="0" baseline="0" noProof="0" dirty="0" err="1">
                <a:ln>
                  <a:noFill/>
                </a:ln>
                <a:solidFill>
                  <a:schemeClr val="tx1">
                    <a:lumMod val="50000"/>
                  </a:schemeClr>
                </a:solidFill>
                <a:effectLst/>
                <a:uLnTx/>
                <a:uFillTx/>
                <a:latin typeface="Calibri" panose="020F0502020204030204" pitchFamily="34" charset="0"/>
                <a:cs typeface="Calibri" panose="020F0502020204030204" pitchFamily="34" charset="0"/>
              </a:rPr>
              <a:t>Unnecessary</a:t>
            </a:r>
            <a:r>
              <a:rPr kumimoji="0" lang="nl-BE" sz="2000" b="0" i="0" u="none" strike="noStrike" kern="0" cap="none" spc="0" normalizeH="0" noProof="0" dirty="0">
                <a:ln>
                  <a:noFill/>
                </a:ln>
                <a:solidFill>
                  <a:schemeClr val="tx1">
                    <a:lumMod val="50000"/>
                  </a:schemeClr>
                </a:solidFill>
                <a:effectLst/>
                <a:uLnTx/>
                <a:uFillTx/>
                <a:latin typeface="Calibri" panose="020F0502020204030204" pitchFamily="34" charset="0"/>
                <a:cs typeface="Calibri" panose="020F0502020204030204" pitchFamily="34" charset="0"/>
              </a:rPr>
              <a:t> </a:t>
            </a:r>
            <a:r>
              <a:rPr kumimoji="0" lang="nl-BE" sz="2000" b="0" i="0" u="none" strike="noStrike" kern="0" cap="none" spc="0" normalizeH="0" noProof="0" dirty="0" err="1">
                <a:ln>
                  <a:noFill/>
                </a:ln>
                <a:solidFill>
                  <a:schemeClr val="tx1">
                    <a:lumMod val="50000"/>
                  </a:schemeClr>
                </a:solidFill>
                <a:effectLst/>
                <a:uLnTx/>
                <a:uFillTx/>
                <a:latin typeface="Calibri" panose="020F0502020204030204" pitchFamily="34" charset="0"/>
                <a:cs typeface="Calibri" panose="020F0502020204030204" pitchFamily="34" charset="0"/>
              </a:rPr>
              <a:t>admission</a:t>
            </a:r>
            <a:endParaRPr kumimoji="0" lang="nl-BE" sz="2000" b="0" i="0" u="none" strike="noStrike" kern="0" cap="none" spc="0" normalizeH="0" baseline="0" noProof="0" dirty="0">
              <a:ln>
                <a:noFill/>
              </a:ln>
              <a:solidFill>
                <a:schemeClr val="tx1">
                  <a:lumMod val="50000"/>
                </a:schemeClr>
              </a:solidFill>
              <a:effectLst/>
              <a:uLnTx/>
              <a:uFillTx/>
              <a:latin typeface="Calibri" panose="020F0502020204030204" pitchFamily="34" charset="0"/>
              <a:cs typeface="Calibri" panose="020F0502020204030204" pitchFamily="34" charset="0"/>
            </a:endParaRPr>
          </a:p>
          <a:p>
            <a:pPr marL="342900" lvl="0" indent="-342900">
              <a:buFont typeface="Arial" panose="020B0604020202020204" pitchFamily="34" charset="0"/>
              <a:buChar char="•"/>
            </a:pPr>
            <a:r>
              <a:rPr lang="nl-BE" sz="2000" kern="0" dirty="0" err="1">
                <a:solidFill>
                  <a:schemeClr val="tx1">
                    <a:lumMod val="50000"/>
                  </a:schemeClr>
                </a:solidFill>
                <a:latin typeface="Calibri" panose="020F0502020204030204" pitchFamily="34" charset="0"/>
                <a:cs typeface="Calibri" panose="020F0502020204030204" pitchFamily="34" charset="0"/>
              </a:rPr>
              <a:t>Unplanned</a:t>
            </a:r>
            <a:r>
              <a:rPr lang="nl-BE" sz="2000" kern="0" dirty="0">
                <a:solidFill>
                  <a:schemeClr val="tx1">
                    <a:lumMod val="50000"/>
                  </a:schemeClr>
                </a:solidFill>
                <a:latin typeface="Calibri" panose="020F0502020204030204" pitchFamily="34" charset="0"/>
                <a:cs typeface="Calibri" panose="020F0502020204030204" pitchFamily="34" charset="0"/>
              </a:rPr>
              <a:t> </a:t>
            </a:r>
            <a:r>
              <a:rPr lang="nl-BE" sz="2000" kern="0" dirty="0" err="1">
                <a:solidFill>
                  <a:schemeClr val="tx1">
                    <a:lumMod val="50000"/>
                  </a:schemeClr>
                </a:solidFill>
                <a:latin typeface="Calibri" panose="020F0502020204030204" pitchFamily="34" charset="0"/>
                <a:cs typeface="Calibri" panose="020F0502020204030204" pitchFamily="34" charset="0"/>
              </a:rPr>
              <a:t>readmission</a:t>
            </a:r>
            <a:endParaRPr lang="nl-BE" sz="2000" kern="0" dirty="0">
              <a:solidFill>
                <a:schemeClr val="tx1">
                  <a:lumMod val="50000"/>
                </a:schemeClr>
              </a:solidFill>
              <a:latin typeface="Calibri" panose="020F0502020204030204" pitchFamily="34" charset="0"/>
              <a:cs typeface="Calibri" panose="020F0502020204030204" pitchFamily="34" charset="0"/>
            </a:endParaRPr>
          </a:p>
          <a:p>
            <a:pPr lvl="0"/>
            <a:r>
              <a:rPr lang="nl-BE" sz="2000" kern="0" dirty="0">
                <a:solidFill>
                  <a:schemeClr val="tx1">
                    <a:lumMod val="50000"/>
                  </a:schemeClr>
                </a:solidFill>
                <a:latin typeface="Calibri" panose="020F0502020204030204" pitchFamily="34" charset="0"/>
                <a:cs typeface="Calibri" panose="020F0502020204030204" pitchFamily="34" charset="0"/>
              </a:rPr>
              <a:t>…</a:t>
            </a:r>
            <a:endParaRPr kumimoji="0" lang="nl-BE" sz="2000" b="0" i="0" u="none" strike="noStrike" kern="0" cap="none" spc="0" normalizeH="0" baseline="0" noProof="0" dirty="0">
              <a:ln>
                <a:noFill/>
              </a:ln>
              <a:solidFill>
                <a:schemeClr val="tx1">
                  <a:lumMod val="50000"/>
                </a:schemeClr>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2720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err="1"/>
              <a:t>Why</a:t>
            </a:r>
            <a:r>
              <a:rPr lang="nl-BE" sz="3900" b="1" dirty="0"/>
              <a:t> do we </a:t>
            </a:r>
            <a:r>
              <a:rPr lang="nl-BE" sz="3900" b="1" dirty="0" err="1"/>
              <a:t>need</a:t>
            </a:r>
            <a:r>
              <a:rPr lang="nl-BE" sz="3900" b="1" dirty="0"/>
              <a:t> 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a:t>
            </a:r>
            <a:endParaRPr lang="en-GB" sz="3900" b="1" dirty="0"/>
          </a:p>
        </p:txBody>
      </p:sp>
      <p:sp>
        <p:nvSpPr>
          <p:cNvPr id="8" name="Content Placeholder 7"/>
          <p:cNvSpPr>
            <a:spLocks noGrp="1"/>
          </p:cNvSpPr>
          <p:nvPr>
            <p:ph idx="1"/>
          </p:nvPr>
        </p:nvSpPr>
        <p:spPr>
          <a:xfrm>
            <a:off x="513000" y="1398900"/>
            <a:ext cx="11041200" cy="4464000"/>
          </a:xfrm>
          <a:prstGeom prst="roundRect">
            <a:avLst/>
          </a:prstGeom>
          <a:solidFill>
            <a:sysClr val="window" lastClr="FFFFFF"/>
          </a:solidFill>
          <a:ln w="28575" cap="flat" cmpd="sng" algn="ctr">
            <a:solidFill>
              <a:srgbClr val="4472C4"/>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20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lang="nl-BE" sz="2000" b="1" kern="0" dirty="0">
              <a:solidFill>
                <a:prstClr val="black"/>
              </a:solidFill>
              <a:latin typeface="Calibri" panose="020F0502020204030204"/>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l-BE" sz="20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lang="nl-BE" sz="2000" b="1" kern="0" dirty="0">
              <a:solidFill>
                <a:prstClr val="black"/>
              </a:solidFill>
              <a:latin typeface="Calibri" panose="020F0502020204030204"/>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l-BE" sz="20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lang="nl-BE" sz="2000" b="1" kern="0" dirty="0">
              <a:solidFill>
                <a:prstClr val="black"/>
              </a:solidFill>
              <a:latin typeface="Calibri" panose="020F0502020204030204"/>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l-BE" sz="20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lang="nl-BE" sz="2000" b="1" kern="0" dirty="0">
              <a:solidFill>
                <a:prstClr val="black"/>
              </a:solidFill>
              <a:latin typeface="Calibri" panose="020F0502020204030204"/>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nl-BE" sz="2000" b="1"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p:cNvSpPr/>
          <p:nvPr/>
        </p:nvSpPr>
        <p:spPr>
          <a:xfrm>
            <a:off x="1475907" y="3285065"/>
            <a:ext cx="2460978" cy="1444978"/>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a:t>INPUT</a:t>
            </a:r>
            <a:endParaRPr lang="en-GB" dirty="0"/>
          </a:p>
        </p:txBody>
      </p:sp>
      <p:sp>
        <p:nvSpPr>
          <p:cNvPr id="9" name="Rectangle 8"/>
          <p:cNvSpPr/>
          <p:nvPr/>
        </p:nvSpPr>
        <p:spPr>
          <a:xfrm>
            <a:off x="4712995" y="3285065"/>
            <a:ext cx="2460978" cy="1444978"/>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a:t>THROUGHPUT</a:t>
            </a:r>
            <a:endParaRPr lang="en-GB" dirty="0"/>
          </a:p>
        </p:txBody>
      </p:sp>
      <p:sp>
        <p:nvSpPr>
          <p:cNvPr id="10" name="Rectangle 9"/>
          <p:cNvSpPr/>
          <p:nvPr/>
        </p:nvSpPr>
        <p:spPr>
          <a:xfrm>
            <a:off x="7950084" y="3285065"/>
            <a:ext cx="2460978" cy="1444978"/>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dirty="0"/>
              <a:t>OUTPUT</a:t>
            </a:r>
            <a:endParaRPr lang="en-GB" dirty="0"/>
          </a:p>
        </p:txBody>
      </p:sp>
      <p:sp>
        <p:nvSpPr>
          <p:cNvPr id="11" name="Rounded Rectangle 10"/>
          <p:cNvSpPr/>
          <p:nvPr/>
        </p:nvSpPr>
        <p:spPr>
          <a:xfrm>
            <a:off x="1715911" y="1799020"/>
            <a:ext cx="8695151" cy="1085925"/>
          </a:xfrm>
          <a:prstGeom prst="roundRect">
            <a:avLst/>
          </a:prstGeom>
          <a:solidFill>
            <a:sysClr val="window" lastClr="FFFFFF"/>
          </a:solidFill>
          <a:ln w="28575" cap="flat" cmpd="sng" algn="ctr">
            <a:noFill/>
            <a:prstDash val="solid"/>
            <a:miter lim="800000"/>
          </a:ln>
          <a:effectLst/>
        </p:spPr>
        <p:txBody>
          <a:bodyPr rtlCol="0" anchor="ctr"/>
          <a:lstStyle/>
          <a:p>
            <a:pPr algn="ctr"/>
            <a:r>
              <a:rPr lang="nl-BE" sz="2400" b="1" kern="0" dirty="0">
                <a:solidFill>
                  <a:prstClr val="black"/>
                </a:solidFill>
                <a:latin typeface="Calibri" panose="020F0502020204030204"/>
              </a:rPr>
              <a:t>OLDER ADULTS CAN UNBALANCE THE ‘FIT’ OF THE 3 INTERDEPENDENT MAIN COMPONENTS IN ED LOGISTICS</a:t>
            </a:r>
          </a:p>
          <a:p>
            <a:pPr lvl="0" algn="ctr"/>
            <a:endParaRPr kumimoji="0" lang="nl-BE" sz="2000" b="0" i="0" u="none" strike="noStrike" kern="0" cap="none" spc="0" normalizeH="0" baseline="0" noProof="0" dirty="0">
              <a:ln>
                <a:noFill/>
              </a:ln>
              <a:solidFill>
                <a:schemeClr val="tx1">
                  <a:lumMod val="50000"/>
                </a:schemeClr>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4111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err="1"/>
              <a:t>Evidence</a:t>
            </a:r>
            <a:r>
              <a:rPr lang="nl-BE" sz="3900" b="1" dirty="0"/>
              <a:t> of 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a:t>
            </a:r>
            <a:endParaRPr lang="en-GB" sz="3900" b="1" dirty="0"/>
          </a:p>
        </p:txBody>
      </p:sp>
      <p:sp>
        <p:nvSpPr>
          <p:cNvPr id="7" name="Content Placeholder 52"/>
          <p:cNvSpPr txBox="1">
            <a:spLocks/>
          </p:cNvSpPr>
          <p:nvPr/>
        </p:nvSpPr>
        <p:spPr>
          <a:xfrm>
            <a:off x="773074" y="1493683"/>
            <a:ext cx="10961726" cy="51230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n-US" sz="2500" b="1" dirty="0">
                <a:solidFill>
                  <a:sysClr val="windowText" lastClr="000000"/>
                </a:solidFill>
                <a:latin typeface="Calibri" panose="020F0502020204030204"/>
                <a:cs typeface="Arial" panose="020B0604020202020204" pitchFamily="34" charset="0"/>
              </a:rPr>
              <a:t>COMPREHENSIVE GERIATRIC ASSESSMENT (CGA)</a:t>
            </a:r>
          </a:p>
          <a:p>
            <a:pPr marL="0" indent="0">
              <a:lnSpc>
                <a:spcPct val="100000"/>
              </a:lnSpc>
              <a:spcBef>
                <a:spcPts val="0"/>
              </a:spcBef>
              <a:buFont typeface="Arial" panose="020B0604020202020204" pitchFamily="34" charset="0"/>
              <a:buNone/>
              <a:defRPr/>
            </a:pPr>
            <a:endParaRPr lang="en-US" sz="2000" dirty="0">
              <a:solidFill>
                <a:sysClr val="windowText" lastClr="000000"/>
              </a:solidFill>
              <a:latin typeface="Calibri" panose="020F0502020204030204"/>
              <a:cs typeface="Arial" panose="020B0604020202020204" pitchFamily="34" charset="0"/>
            </a:endParaRPr>
          </a:p>
          <a:p>
            <a:pPr marL="457200" lvl="1" indent="0">
              <a:lnSpc>
                <a:spcPct val="100000"/>
              </a:lnSpc>
              <a:spcBef>
                <a:spcPts val="600"/>
              </a:spcBef>
              <a:spcAft>
                <a:spcPts val="600"/>
              </a:spcAft>
              <a:buFont typeface="Arial" panose="020B0604020202020204" pitchFamily="34" charset="0"/>
              <a:buNone/>
              <a:defRPr/>
            </a:pPr>
            <a:r>
              <a:rPr lang="en-US" sz="2000" dirty="0">
                <a:solidFill>
                  <a:sysClr val="windowText" lastClr="000000"/>
                </a:solidFill>
                <a:latin typeface="Calibri" panose="020F0502020204030204"/>
              </a:rPr>
              <a:t>“a </a:t>
            </a:r>
            <a:r>
              <a:rPr lang="en-US" sz="2000" b="1" u="sng" dirty="0">
                <a:solidFill>
                  <a:sysClr val="windowText" lastClr="000000"/>
                </a:solidFill>
                <a:latin typeface="Calibri" panose="020F0502020204030204"/>
              </a:rPr>
              <a:t>multidimensional</a:t>
            </a:r>
            <a:r>
              <a:rPr lang="en-US" sz="2000" dirty="0">
                <a:solidFill>
                  <a:sysClr val="windowText" lastClr="000000"/>
                </a:solidFill>
                <a:latin typeface="Calibri" panose="020F0502020204030204"/>
              </a:rPr>
              <a:t>, </a:t>
            </a:r>
            <a:r>
              <a:rPr lang="en-US" sz="2000" b="1" u="sng" dirty="0">
                <a:solidFill>
                  <a:sysClr val="windowText" lastClr="000000"/>
                </a:solidFill>
                <a:latin typeface="Calibri" panose="020F0502020204030204"/>
              </a:rPr>
              <a:t>interdisciplinary</a:t>
            </a:r>
            <a:r>
              <a:rPr lang="en-US" sz="2000" dirty="0">
                <a:solidFill>
                  <a:sysClr val="windowText" lastClr="000000"/>
                </a:solidFill>
                <a:latin typeface="Calibri" panose="020F0502020204030204"/>
              </a:rPr>
              <a:t> diagnostic process focusing on determining a vulnerable older person’s </a:t>
            </a:r>
            <a:r>
              <a:rPr lang="en-US" sz="2000" b="1" dirty="0">
                <a:solidFill>
                  <a:srgbClr val="FF0000"/>
                </a:solidFill>
                <a:latin typeface="Calibri" panose="020F0502020204030204"/>
              </a:rPr>
              <a:t>medical</a:t>
            </a:r>
            <a:r>
              <a:rPr lang="en-US" sz="2000" dirty="0">
                <a:solidFill>
                  <a:sysClr val="windowText" lastClr="000000"/>
                </a:solidFill>
                <a:latin typeface="Calibri" panose="020F0502020204030204"/>
              </a:rPr>
              <a:t>, </a:t>
            </a:r>
            <a:r>
              <a:rPr lang="en-US" sz="2000" b="1" dirty="0">
                <a:solidFill>
                  <a:srgbClr val="FF0000"/>
                </a:solidFill>
                <a:latin typeface="Calibri" panose="020F0502020204030204"/>
              </a:rPr>
              <a:t>functional</a:t>
            </a:r>
            <a:r>
              <a:rPr lang="en-US" sz="2000" dirty="0">
                <a:solidFill>
                  <a:sysClr val="windowText" lastClr="000000"/>
                </a:solidFill>
                <a:latin typeface="Calibri" panose="020F0502020204030204"/>
              </a:rPr>
              <a:t>, </a:t>
            </a:r>
            <a:r>
              <a:rPr lang="en-US" sz="2000" b="1" dirty="0">
                <a:solidFill>
                  <a:srgbClr val="FF0000"/>
                </a:solidFill>
                <a:latin typeface="Calibri" panose="020F0502020204030204"/>
              </a:rPr>
              <a:t>cognitive</a:t>
            </a:r>
            <a:r>
              <a:rPr lang="en-US" sz="2000" dirty="0">
                <a:solidFill>
                  <a:sysClr val="windowText" lastClr="000000"/>
                </a:solidFill>
                <a:latin typeface="Calibri" panose="020F0502020204030204"/>
              </a:rPr>
              <a:t> and </a:t>
            </a:r>
            <a:r>
              <a:rPr lang="en-US" sz="2000" b="1" dirty="0">
                <a:solidFill>
                  <a:srgbClr val="FF0000"/>
                </a:solidFill>
                <a:latin typeface="Calibri" panose="020F0502020204030204"/>
              </a:rPr>
              <a:t>social</a:t>
            </a:r>
            <a:r>
              <a:rPr lang="en-US" sz="2000" dirty="0">
                <a:solidFill>
                  <a:sysClr val="windowText" lastClr="000000"/>
                </a:solidFill>
                <a:latin typeface="Calibri" panose="020F0502020204030204"/>
              </a:rPr>
              <a:t> capabilities in order to develop a coordinated and integrated </a:t>
            </a:r>
            <a:r>
              <a:rPr lang="en-US" sz="2000" b="1" u="sng" dirty="0">
                <a:solidFill>
                  <a:sysClr val="windowText" lastClr="000000"/>
                </a:solidFill>
                <a:latin typeface="Calibri" panose="020F0502020204030204"/>
              </a:rPr>
              <a:t>plan for treatment</a:t>
            </a:r>
            <a:r>
              <a:rPr lang="en-US" sz="2000" dirty="0">
                <a:solidFill>
                  <a:sysClr val="windowText" lastClr="000000"/>
                </a:solidFill>
                <a:latin typeface="Calibri" panose="020F0502020204030204"/>
              </a:rPr>
              <a:t> and long term </a:t>
            </a:r>
            <a:r>
              <a:rPr lang="en-US" sz="2000" b="1" u="sng" dirty="0">
                <a:solidFill>
                  <a:sysClr val="windowText" lastClr="000000"/>
                </a:solidFill>
                <a:latin typeface="Calibri" panose="020F0502020204030204"/>
              </a:rPr>
              <a:t>follow up</a:t>
            </a:r>
            <a:r>
              <a:rPr lang="en-US" sz="2000" dirty="0">
                <a:solidFill>
                  <a:sysClr val="windowText" lastClr="000000"/>
                </a:solidFill>
                <a:latin typeface="Calibri" panose="020F0502020204030204"/>
              </a:rPr>
              <a:t>”</a:t>
            </a:r>
          </a:p>
          <a:p>
            <a:pPr marL="457200" lvl="1" indent="0">
              <a:lnSpc>
                <a:spcPct val="150000"/>
              </a:lnSpc>
              <a:spcBef>
                <a:spcPts val="0"/>
              </a:spcBef>
              <a:buFont typeface="Arial" panose="020B0604020202020204" pitchFamily="34" charset="0"/>
              <a:buNone/>
              <a:defRPr/>
            </a:pPr>
            <a:endParaRPr lang="en-US" sz="2000" dirty="0">
              <a:solidFill>
                <a:sysClr val="windowText" lastClr="000000"/>
              </a:solidFill>
              <a:latin typeface="Calibri" panose="020F0502020204030204"/>
              <a:cs typeface="Arial" panose="020B0604020202020204" pitchFamily="34" charset="0"/>
            </a:endParaRPr>
          </a:p>
          <a:p>
            <a:pPr marL="457200" lvl="1" indent="0">
              <a:lnSpc>
                <a:spcPct val="150000"/>
              </a:lnSpc>
              <a:spcBef>
                <a:spcPts val="0"/>
              </a:spcBef>
              <a:buFont typeface="Arial" panose="020B0604020202020204" pitchFamily="34" charset="0"/>
              <a:buNone/>
              <a:defRPr/>
            </a:pPr>
            <a:r>
              <a:rPr lang="en-US" sz="2000" dirty="0">
                <a:solidFill>
                  <a:sysClr val="windowText" lastClr="000000"/>
                </a:solidFill>
                <a:latin typeface="Calibri" panose="020F0502020204030204"/>
                <a:cs typeface="Arial" panose="020B0604020202020204" pitchFamily="34" charset="0"/>
              </a:rPr>
              <a:t>+ </a:t>
            </a:r>
            <a:r>
              <a:rPr lang="en-US" sz="2000" b="1" dirty="0">
                <a:solidFill>
                  <a:sysClr val="windowText" lastClr="000000"/>
                </a:solidFill>
                <a:latin typeface="Calibri" panose="020F0502020204030204"/>
                <a:cs typeface="Arial" panose="020B0604020202020204" pitchFamily="34" charset="0"/>
              </a:rPr>
              <a:t>Evidence-based concept in acute geriatric units</a:t>
            </a:r>
            <a:r>
              <a:rPr lang="en-US" sz="2000" dirty="0">
                <a:solidFill>
                  <a:sysClr val="windowText" lastClr="000000"/>
                </a:solidFill>
                <a:latin typeface="Calibri" panose="020F0502020204030204"/>
                <a:cs typeface="Arial" panose="020B0604020202020204" pitchFamily="34" charset="0"/>
              </a:rPr>
              <a:t> </a:t>
            </a:r>
            <a:r>
              <a:rPr lang="en-US" sz="1500" dirty="0">
                <a:solidFill>
                  <a:sysClr val="windowText" lastClr="000000"/>
                </a:solidFill>
                <a:latin typeface="Calibri" panose="020F0502020204030204"/>
                <a:cs typeface="Arial" panose="020B0604020202020204" pitchFamily="34" charset="0"/>
              </a:rPr>
              <a:t>(Ellis et al., 2017)</a:t>
            </a:r>
          </a:p>
          <a:p>
            <a:pPr marL="457200" lvl="1" indent="0">
              <a:lnSpc>
                <a:spcPct val="150000"/>
              </a:lnSpc>
              <a:spcBef>
                <a:spcPts val="0"/>
              </a:spcBef>
              <a:buFont typeface="Arial" panose="020B0604020202020204" pitchFamily="34" charset="0"/>
              <a:buNone/>
              <a:defRPr/>
            </a:pPr>
            <a:r>
              <a:rPr lang="en-US" sz="1800" dirty="0">
                <a:solidFill>
                  <a:sysClr val="windowText" lastClr="000000"/>
                </a:solidFill>
                <a:latin typeface="Calibri" panose="020F0502020204030204"/>
                <a:cs typeface="Arial" panose="020B0604020202020204" pitchFamily="34" charset="0"/>
              </a:rPr>
              <a:t>	↑ P(</a:t>
            </a:r>
            <a:r>
              <a:rPr lang="en-US" sz="1800" u="sng" dirty="0">
                <a:solidFill>
                  <a:sysClr val="windowText" lastClr="000000"/>
                </a:solidFill>
                <a:latin typeface="Calibri" panose="020F0502020204030204"/>
                <a:cs typeface="Arial" panose="020B0604020202020204" pitchFamily="34" charset="0"/>
              </a:rPr>
              <a:t>living at home</a:t>
            </a:r>
            <a:r>
              <a:rPr lang="en-US" sz="1800" dirty="0">
                <a:solidFill>
                  <a:sysClr val="windowText" lastClr="000000"/>
                </a:solidFill>
                <a:latin typeface="Calibri" panose="020F0502020204030204"/>
                <a:cs typeface="Arial" panose="020B0604020202020204" pitchFamily="34" charset="0"/>
              </a:rPr>
              <a:t> after 3-12 months) </a:t>
            </a:r>
            <a:r>
              <a:rPr lang="en-US" sz="1500" dirty="0">
                <a:solidFill>
                  <a:sysClr val="windowText" lastClr="000000"/>
                </a:solidFill>
                <a:latin typeface="Calibri" panose="020F0502020204030204"/>
                <a:cs typeface="Arial" panose="020B0604020202020204" pitchFamily="34" charset="0"/>
              </a:rPr>
              <a:t>(RR: 1.06; 95% CI: 1.01-1.10)</a:t>
            </a:r>
          </a:p>
          <a:p>
            <a:pPr marL="457200" lvl="1" indent="0">
              <a:lnSpc>
                <a:spcPct val="150000"/>
              </a:lnSpc>
              <a:spcBef>
                <a:spcPts val="0"/>
              </a:spcBef>
              <a:buFont typeface="Arial" panose="020B0604020202020204" pitchFamily="34" charset="0"/>
              <a:buNone/>
              <a:defRPr/>
            </a:pPr>
            <a:r>
              <a:rPr lang="en-US" sz="1800" dirty="0">
                <a:solidFill>
                  <a:sysClr val="windowText" lastClr="000000"/>
                </a:solidFill>
                <a:latin typeface="Calibri" panose="020F0502020204030204"/>
                <a:cs typeface="Arial" panose="020B0604020202020204" pitchFamily="34" charset="0"/>
              </a:rPr>
              <a:t>	</a:t>
            </a:r>
            <a:endParaRPr lang="en-US" sz="1500" dirty="0">
              <a:solidFill>
                <a:sysClr val="windowText" lastClr="000000"/>
              </a:solidFill>
              <a:latin typeface="Calibri" panose="020F0502020204030204"/>
              <a:cs typeface="Arial" panose="020B0604020202020204" pitchFamily="34" charset="0"/>
            </a:endParaRPr>
          </a:p>
          <a:p>
            <a:pPr marL="457200" lvl="1" indent="0">
              <a:lnSpc>
                <a:spcPct val="150000"/>
              </a:lnSpc>
              <a:spcBef>
                <a:spcPts val="0"/>
              </a:spcBef>
              <a:buFont typeface="Arial" panose="020B0604020202020204" pitchFamily="34" charset="0"/>
              <a:buNone/>
              <a:defRPr/>
            </a:pPr>
            <a:r>
              <a:rPr lang="en-US" sz="2000" dirty="0">
                <a:solidFill>
                  <a:sysClr val="windowText" lastClr="000000"/>
                </a:solidFill>
                <a:latin typeface="Calibri" panose="020F0502020204030204"/>
                <a:cs typeface="Arial" panose="020B0604020202020204" pitchFamily="34" charset="0"/>
              </a:rPr>
              <a:t>- </a:t>
            </a:r>
            <a:r>
              <a:rPr lang="en-US" sz="2000" b="1" dirty="0">
                <a:solidFill>
                  <a:sysClr val="windowText" lastClr="000000"/>
                </a:solidFill>
                <a:latin typeface="Calibri" panose="020F0502020204030204"/>
                <a:cs typeface="Arial" panose="020B0604020202020204" pitchFamily="34" charset="0"/>
              </a:rPr>
              <a:t>Inconsistent effects in emergency medicine</a:t>
            </a:r>
            <a:endParaRPr lang="en-US" sz="2000" dirty="0">
              <a:solidFill>
                <a:sysClr val="windowText" lastClr="000000"/>
              </a:solidFill>
              <a:latin typeface="Calibri" panose="020F0502020204030204"/>
              <a:cs typeface="Arial" panose="020B0604020202020204" pitchFamily="34" charset="0"/>
            </a:endParaRPr>
          </a:p>
        </p:txBody>
      </p:sp>
      <p:pic>
        <p:nvPicPr>
          <p:cNvPr id="8" name="Picture 7"/>
          <p:cNvPicPr>
            <a:picLocks noChangeAspect="1"/>
          </p:cNvPicPr>
          <p:nvPr/>
        </p:nvPicPr>
        <p:blipFill>
          <a:blip r:embed="rId3"/>
          <a:stretch>
            <a:fillRect/>
          </a:stretch>
        </p:blipFill>
        <p:spPr>
          <a:xfrm>
            <a:off x="8026190" y="4055191"/>
            <a:ext cx="1652159" cy="548688"/>
          </a:xfrm>
          <a:prstGeom prst="rect">
            <a:avLst/>
          </a:prstGeom>
        </p:spPr>
      </p:pic>
    </p:spTree>
    <p:extLst>
      <p:ext uri="{BB962C8B-B14F-4D97-AF65-F5344CB8AC3E}">
        <p14:creationId xmlns:p14="http://schemas.microsoft.com/office/powerpoint/2010/main" val="2423374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endParaRPr lang="en-GB" sz="3900" b="1" dirty="0"/>
          </a:p>
        </p:txBody>
      </p:sp>
      <p:sp>
        <p:nvSpPr>
          <p:cNvPr id="7" name="Content Placeholder 52"/>
          <p:cNvSpPr txBox="1">
            <a:spLocks/>
          </p:cNvSpPr>
          <p:nvPr/>
        </p:nvSpPr>
        <p:spPr>
          <a:xfrm>
            <a:off x="773074" y="1493683"/>
            <a:ext cx="10961726" cy="51230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n-US" sz="2500" b="1" dirty="0">
                <a:solidFill>
                  <a:sysClr val="windowText" lastClr="000000"/>
                </a:solidFill>
                <a:latin typeface="Calibri" panose="020F0502020204030204"/>
                <a:cs typeface="Arial" panose="020B0604020202020204" pitchFamily="34" charset="0"/>
              </a:rPr>
              <a:t>HOW TO DEVELOP A CARE MODEL FOR OLDER ADULTS IN YOUR ED?</a:t>
            </a:r>
          </a:p>
          <a:p>
            <a:pPr marL="0" indent="0">
              <a:lnSpc>
                <a:spcPct val="100000"/>
              </a:lnSpc>
              <a:spcBef>
                <a:spcPts val="0"/>
              </a:spcBef>
              <a:buFont typeface="Arial" panose="020B0604020202020204" pitchFamily="34" charset="0"/>
              <a:buNone/>
              <a:defRPr/>
            </a:pPr>
            <a:endParaRPr lang="en-US" sz="2000" dirty="0">
              <a:solidFill>
                <a:sysClr val="windowText" lastClr="000000"/>
              </a:solidFill>
              <a:latin typeface="Calibri" panose="020F0502020204030204"/>
              <a:cs typeface="Arial" panose="020B0604020202020204" pitchFamily="34" charset="0"/>
            </a:endParaRPr>
          </a:p>
        </p:txBody>
      </p:sp>
      <p:pic>
        <p:nvPicPr>
          <p:cNvPr id="9" name="Picture 8"/>
          <p:cNvPicPr>
            <a:picLocks noChangeAspect="1"/>
          </p:cNvPicPr>
          <p:nvPr/>
        </p:nvPicPr>
        <p:blipFill>
          <a:blip r:embed="rId3"/>
          <a:stretch>
            <a:fillRect/>
          </a:stretch>
        </p:blipFill>
        <p:spPr>
          <a:xfrm>
            <a:off x="773074" y="2075429"/>
            <a:ext cx="4972050" cy="3552825"/>
          </a:xfrm>
          <a:prstGeom prst="rect">
            <a:avLst/>
          </a:prstGeom>
        </p:spPr>
      </p:pic>
      <p:sp>
        <p:nvSpPr>
          <p:cNvPr id="10" name="Content Placeholder 52"/>
          <p:cNvSpPr txBox="1">
            <a:spLocks/>
          </p:cNvSpPr>
          <p:nvPr/>
        </p:nvSpPr>
        <p:spPr>
          <a:xfrm>
            <a:off x="5745124" y="2476863"/>
            <a:ext cx="5512778" cy="24438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endParaRPr lang="en-US" sz="2000" dirty="0">
              <a:solidFill>
                <a:sysClr val="windowText" lastClr="000000"/>
              </a:solidFill>
              <a:latin typeface="Calibri" panose="020F0502020204030204"/>
              <a:cs typeface="Arial" panose="020B0604020202020204" pitchFamily="34" charset="0"/>
            </a:endParaRPr>
          </a:p>
          <a:p>
            <a:pPr marL="457200" lvl="1" indent="0">
              <a:lnSpc>
                <a:spcPct val="150000"/>
              </a:lnSpc>
              <a:spcBef>
                <a:spcPts val="0"/>
              </a:spcBef>
              <a:buFont typeface="Arial" panose="020B0604020202020204" pitchFamily="34" charset="0"/>
              <a:buNone/>
              <a:defRPr/>
            </a:pPr>
            <a:r>
              <a:rPr lang="en-US" sz="2300" b="1" u="sng" dirty="0">
                <a:solidFill>
                  <a:sysClr val="windowText" lastClr="000000"/>
                </a:solidFill>
                <a:latin typeface="Calibri" panose="020F0502020204030204"/>
                <a:cs typeface="Arial" panose="020B0604020202020204" pitchFamily="34" charset="0"/>
              </a:rPr>
              <a:t>!! CONTEXT ANALYSIS !! </a:t>
            </a:r>
          </a:p>
          <a:p>
            <a:pPr marL="914400" lvl="1" indent="-457200">
              <a:lnSpc>
                <a:spcPct val="150000"/>
              </a:lnSpc>
              <a:spcBef>
                <a:spcPts val="0"/>
              </a:spcBef>
              <a:buAutoNum type="arabicPeriod"/>
              <a:defRPr/>
            </a:pPr>
            <a:r>
              <a:rPr lang="en-US" sz="2200" b="1" dirty="0">
                <a:solidFill>
                  <a:sysClr val="windowText" lastClr="000000"/>
                </a:solidFill>
                <a:latin typeface="Calibri" panose="020F0502020204030204"/>
                <a:cs typeface="Arial" panose="020B0604020202020204" pitchFamily="34" charset="0"/>
              </a:rPr>
              <a:t>What are the needs of your patients?</a:t>
            </a:r>
          </a:p>
          <a:p>
            <a:pPr marL="914400" lvl="1" indent="-457200">
              <a:lnSpc>
                <a:spcPct val="150000"/>
              </a:lnSpc>
              <a:spcBef>
                <a:spcPts val="0"/>
              </a:spcBef>
              <a:buAutoNum type="arabicPeriod"/>
              <a:defRPr/>
            </a:pPr>
            <a:r>
              <a:rPr lang="en-US" sz="2200" b="1" dirty="0">
                <a:solidFill>
                  <a:sysClr val="windowText" lastClr="000000"/>
                </a:solidFill>
                <a:latin typeface="Calibri" panose="020F0502020204030204"/>
                <a:cs typeface="Arial" panose="020B0604020202020204" pitchFamily="34" charset="0"/>
              </a:rPr>
              <a:t>How can you answer these needs?</a:t>
            </a:r>
          </a:p>
        </p:txBody>
      </p:sp>
    </p:spTree>
    <p:extLst>
      <p:ext uri="{BB962C8B-B14F-4D97-AF65-F5344CB8AC3E}">
        <p14:creationId xmlns:p14="http://schemas.microsoft.com/office/powerpoint/2010/main" val="475489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endParaRPr lang="en-GB" sz="3900" b="1" dirty="0"/>
          </a:p>
        </p:txBody>
      </p:sp>
      <p:sp>
        <p:nvSpPr>
          <p:cNvPr id="7" name="Content Placeholder 52"/>
          <p:cNvSpPr txBox="1">
            <a:spLocks/>
          </p:cNvSpPr>
          <p:nvPr/>
        </p:nvSpPr>
        <p:spPr>
          <a:xfrm>
            <a:off x="491067" y="1493683"/>
            <a:ext cx="11243733" cy="51230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n-US" sz="2300" b="1" dirty="0">
                <a:solidFill>
                  <a:sysClr val="windowText" lastClr="000000"/>
                </a:solidFill>
                <a:latin typeface="Calibri" panose="020F0502020204030204"/>
                <a:cs typeface="Arial" panose="020B0604020202020204" pitchFamily="34" charset="0"/>
              </a:rPr>
              <a:t>HOW TO DEVELOP SUSTAINABLE CAPACITY FOR GERIATRIC EMERGENCY CARE IN YOUR ED?</a:t>
            </a:r>
          </a:p>
          <a:p>
            <a:pPr marL="0" indent="0">
              <a:lnSpc>
                <a:spcPct val="100000"/>
              </a:lnSpc>
              <a:spcBef>
                <a:spcPts val="0"/>
              </a:spcBef>
              <a:buFont typeface="Arial" panose="020B0604020202020204" pitchFamily="34" charset="0"/>
              <a:buNone/>
              <a:defRPr/>
            </a:pPr>
            <a:endParaRPr lang="en-US" sz="2000" dirty="0">
              <a:solidFill>
                <a:sysClr val="windowText" lastClr="000000"/>
              </a:solidFill>
              <a:latin typeface="Calibri" panose="020F0502020204030204"/>
              <a:cs typeface="Arial" panose="020B0604020202020204" pitchFamily="34" charset="0"/>
            </a:endParaRPr>
          </a:p>
        </p:txBody>
      </p:sp>
      <p:sp>
        <p:nvSpPr>
          <p:cNvPr id="10" name="Content Placeholder 52"/>
          <p:cNvSpPr txBox="1">
            <a:spLocks/>
          </p:cNvSpPr>
          <p:nvPr/>
        </p:nvSpPr>
        <p:spPr>
          <a:xfrm>
            <a:off x="799058" y="4240804"/>
            <a:ext cx="1864687" cy="55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spcBef>
                <a:spcPts val="0"/>
              </a:spcBef>
              <a:buFont typeface="Arial" panose="020B0604020202020204" pitchFamily="34" charset="0"/>
              <a:buNone/>
              <a:defRPr/>
            </a:pPr>
            <a:r>
              <a:rPr lang="en-US" sz="2200" b="1" dirty="0">
                <a:solidFill>
                  <a:sysClr val="windowText" lastClr="000000"/>
                </a:solidFill>
                <a:latin typeface="Calibri" panose="020F0502020204030204"/>
                <a:cs typeface="Arial" panose="020B0604020202020204" pitchFamily="34" charset="0"/>
              </a:rPr>
              <a:t>SPACE</a:t>
            </a:r>
          </a:p>
        </p:txBody>
      </p:sp>
      <p:pic>
        <p:nvPicPr>
          <p:cNvPr id="1026" name="Picture 2" descr="https://cdn-icons-png.flaticon.com/512/2222/2222671.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9625" y="2786801"/>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dn-icons-png.flaticon.com/512/4807/4807695.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953922" y="2816882"/>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dn-icons-png.flaticon.com/512/4429/4429889.png"/>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848219" y="2786801"/>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cdn-icons-png.flaticon.com/512/3547/3547497.png"/>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742516" y="2816882"/>
            <a:ext cx="507077" cy="53633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dn-icons-png.flaticon.com/512/1683/1683707.png"/>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725893" y="3487033"/>
            <a:ext cx="631768" cy="6317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8"/>
          <a:stretch>
            <a:fillRect/>
          </a:stretch>
        </p:blipFill>
        <p:spPr>
          <a:xfrm>
            <a:off x="10513708" y="3520285"/>
            <a:ext cx="567885" cy="567885"/>
          </a:xfrm>
          <a:prstGeom prst="rect">
            <a:avLst/>
          </a:prstGeom>
        </p:spPr>
      </p:pic>
      <p:sp>
        <p:nvSpPr>
          <p:cNvPr id="16" name="Content Placeholder 52"/>
          <p:cNvSpPr txBox="1">
            <a:spLocks/>
          </p:cNvSpPr>
          <p:nvPr/>
        </p:nvSpPr>
        <p:spPr>
          <a:xfrm>
            <a:off x="3740590" y="4240804"/>
            <a:ext cx="1864687" cy="55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spcBef>
                <a:spcPts val="0"/>
              </a:spcBef>
              <a:buFont typeface="Arial" panose="020B0604020202020204" pitchFamily="34" charset="0"/>
              <a:buNone/>
              <a:defRPr/>
            </a:pPr>
            <a:r>
              <a:rPr lang="en-US" sz="2200" b="1" dirty="0">
                <a:solidFill>
                  <a:sysClr val="windowText" lastClr="000000"/>
                </a:solidFill>
                <a:latin typeface="Calibri" panose="020F0502020204030204"/>
                <a:cs typeface="Arial" panose="020B0604020202020204" pitchFamily="34" charset="0"/>
              </a:rPr>
              <a:t>STAFF</a:t>
            </a:r>
          </a:p>
        </p:txBody>
      </p:sp>
      <p:sp>
        <p:nvSpPr>
          <p:cNvPr id="17" name="Content Placeholder 52"/>
          <p:cNvSpPr txBox="1">
            <a:spLocks/>
          </p:cNvSpPr>
          <p:nvPr/>
        </p:nvSpPr>
        <p:spPr>
          <a:xfrm>
            <a:off x="6515884" y="4209619"/>
            <a:ext cx="1864687" cy="55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spcBef>
                <a:spcPts val="0"/>
              </a:spcBef>
              <a:buFont typeface="Arial" panose="020B0604020202020204" pitchFamily="34" charset="0"/>
              <a:buNone/>
              <a:defRPr/>
            </a:pPr>
            <a:r>
              <a:rPr lang="en-US" sz="2200" b="1" dirty="0">
                <a:solidFill>
                  <a:sysClr val="windowText" lastClr="000000"/>
                </a:solidFill>
                <a:latin typeface="Calibri" panose="020F0502020204030204"/>
                <a:cs typeface="Arial" panose="020B0604020202020204" pitchFamily="34" charset="0"/>
              </a:rPr>
              <a:t>SYSTEMS</a:t>
            </a:r>
          </a:p>
        </p:txBody>
      </p:sp>
      <p:sp>
        <p:nvSpPr>
          <p:cNvPr id="18" name="Content Placeholder 52"/>
          <p:cNvSpPr txBox="1">
            <a:spLocks/>
          </p:cNvSpPr>
          <p:nvPr/>
        </p:nvSpPr>
        <p:spPr>
          <a:xfrm>
            <a:off x="9457416" y="4209620"/>
            <a:ext cx="1864687" cy="55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spcBef>
                <a:spcPts val="0"/>
              </a:spcBef>
              <a:buFont typeface="Arial" panose="020B0604020202020204" pitchFamily="34" charset="0"/>
              <a:buNone/>
              <a:defRPr/>
            </a:pPr>
            <a:r>
              <a:rPr lang="en-US" sz="2200" b="1" dirty="0">
                <a:solidFill>
                  <a:sysClr val="windowText" lastClr="000000"/>
                </a:solidFill>
                <a:latin typeface="Calibri" panose="020F0502020204030204"/>
                <a:cs typeface="Arial" panose="020B0604020202020204" pitchFamily="34" charset="0"/>
              </a:rPr>
              <a:t>STUFF</a:t>
            </a:r>
          </a:p>
        </p:txBody>
      </p:sp>
      <p:pic>
        <p:nvPicPr>
          <p:cNvPr id="20" name="Picture 19"/>
          <p:cNvPicPr>
            <a:picLocks noChangeAspect="1"/>
          </p:cNvPicPr>
          <p:nvPr/>
        </p:nvPicPr>
        <p:blipFill>
          <a:blip r:embed="rId9"/>
          <a:stretch>
            <a:fillRect/>
          </a:stretch>
        </p:blipFill>
        <p:spPr>
          <a:xfrm>
            <a:off x="10459851" y="2695590"/>
            <a:ext cx="567885" cy="567885"/>
          </a:xfrm>
          <a:prstGeom prst="rect">
            <a:avLst/>
          </a:prstGeom>
        </p:spPr>
      </p:pic>
    </p:spTree>
    <p:extLst>
      <p:ext uri="{BB962C8B-B14F-4D97-AF65-F5344CB8AC3E}">
        <p14:creationId xmlns:p14="http://schemas.microsoft.com/office/powerpoint/2010/main" val="175568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nl-BE" dirty="0" err="1"/>
              <a:t>EDs</a:t>
            </a:r>
            <a:r>
              <a:rPr lang="nl-BE" dirty="0"/>
              <a:t> </a:t>
            </a:r>
            <a:r>
              <a:rPr lang="nl-BE" dirty="0" err="1"/>
              <a:t>exclusive</a:t>
            </a:r>
            <a:r>
              <a:rPr lang="en-US" dirty="0" err="1"/>
              <a:t>ly</a:t>
            </a:r>
            <a:r>
              <a:rPr lang="nl-BE" dirty="0"/>
              <a:t> </a:t>
            </a:r>
            <a:r>
              <a:rPr lang="nl-BE" dirty="0" err="1"/>
              <a:t>for</a:t>
            </a:r>
            <a:r>
              <a:rPr lang="nl-BE" dirty="0"/>
              <a:t> </a:t>
            </a:r>
            <a:r>
              <a:rPr lang="nl-BE" dirty="0" err="1"/>
              <a:t>older</a:t>
            </a:r>
            <a:r>
              <a:rPr lang="nl-BE" dirty="0"/>
              <a:t> </a:t>
            </a:r>
            <a:r>
              <a:rPr lang="nl-BE" dirty="0" err="1"/>
              <a:t>adults</a:t>
            </a:r>
            <a:r>
              <a:rPr lang="nl-BE" dirty="0"/>
              <a:t>?</a:t>
            </a:r>
          </a:p>
          <a:p>
            <a:r>
              <a:rPr lang="nl-BE" dirty="0"/>
              <a:t>Geriatric care </a:t>
            </a:r>
            <a:r>
              <a:rPr lang="nl-BE" dirty="0" err="1"/>
              <a:t>models</a:t>
            </a:r>
            <a:r>
              <a:rPr lang="nl-BE" dirty="0"/>
              <a:t> </a:t>
            </a:r>
            <a:r>
              <a:rPr lang="nl-BE" dirty="0" err="1"/>
              <a:t>integrated</a:t>
            </a:r>
            <a:r>
              <a:rPr lang="nl-BE" dirty="0"/>
              <a:t> in </a:t>
            </a:r>
            <a:r>
              <a:rPr lang="nl-BE" dirty="0" err="1"/>
              <a:t>the</a:t>
            </a:r>
            <a:r>
              <a:rPr lang="nl-BE" dirty="0"/>
              <a:t> ‘</a:t>
            </a:r>
            <a:r>
              <a:rPr lang="nl-BE" dirty="0" err="1"/>
              <a:t>regular</a:t>
            </a:r>
            <a:r>
              <a:rPr lang="nl-BE" dirty="0"/>
              <a:t> ED’</a:t>
            </a:r>
            <a:endParaRPr lang="en-GB"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SPACE</a:t>
            </a:r>
            <a:endParaRPr lang="en-GB" sz="3900" b="1" dirty="0"/>
          </a:p>
        </p:txBody>
      </p:sp>
      <p:pic>
        <p:nvPicPr>
          <p:cNvPr id="7" name="Picture 2" descr="https://cdn-icons-png.flaticon.com/512/2222/2222671.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145436" y="117036"/>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4"/>
          <a:stretch>
            <a:fillRect/>
          </a:stretch>
        </p:blipFill>
        <p:spPr>
          <a:xfrm>
            <a:off x="656447" y="3893405"/>
            <a:ext cx="3822033" cy="1212635"/>
          </a:xfrm>
          <a:prstGeom prst="rect">
            <a:avLst/>
          </a:prstGeom>
        </p:spPr>
      </p:pic>
      <p:pic>
        <p:nvPicPr>
          <p:cNvPr id="13" name="Picture 12"/>
          <p:cNvPicPr>
            <a:picLocks noChangeAspect="1"/>
          </p:cNvPicPr>
          <p:nvPr/>
        </p:nvPicPr>
        <p:blipFill>
          <a:blip r:embed="rId5"/>
          <a:stretch>
            <a:fillRect/>
          </a:stretch>
        </p:blipFill>
        <p:spPr>
          <a:xfrm>
            <a:off x="5656033" y="3837003"/>
            <a:ext cx="5909134" cy="1387687"/>
          </a:xfrm>
          <a:prstGeom prst="rect">
            <a:avLst/>
          </a:prstGeom>
        </p:spPr>
      </p:pic>
      <p:sp>
        <p:nvSpPr>
          <p:cNvPr id="14" name="TextBox 13"/>
          <p:cNvSpPr txBox="1"/>
          <p:nvPr/>
        </p:nvSpPr>
        <p:spPr>
          <a:xfrm>
            <a:off x="809448" y="3299111"/>
            <a:ext cx="3474720" cy="353943"/>
          </a:xfrm>
          <a:prstGeom prst="rect">
            <a:avLst/>
          </a:prstGeom>
          <a:noFill/>
          <a:ln>
            <a:solidFill>
              <a:schemeClr val="tx1"/>
            </a:solidFill>
          </a:ln>
        </p:spPr>
        <p:txBody>
          <a:bodyPr wrap="square" rtlCol="0">
            <a:spAutoFit/>
          </a:bodyPr>
          <a:lstStyle/>
          <a:p>
            <a:pPr algn="ctr"/>
            <a:r>
              <a:rPr lang="en-GB" sz="1700" b="1" dirty="0"/>
              <a:t>Conventional ED</a:t>
            </a:r>
          </a:p>
        </p:txBody>
      </p:sp>
      <p:sp>
        <p:nvSpPr>
          <p:cNvPr id="15" name="TextBox 14"/>
          <p:cNvSpPr txBox="1"/>
          <p:nvPr/>
        </p:nvSpPr>
        <p:spPr>
          <a:xfrm>
            <a:off x="5791576" y="3303673"/>
            <a:ext cx="5743977" cy="353943"/>
          </a:xfrm>
          <a:prstGeom prst="rect">
            <a:avLst/>
          </a:prstGeom>
          <a:noFill/>
          <a:ln>
            <a:solidFill>
              <a:schemeClr val="tx1"/>
            </a:solidFill>
          </a:ln>
        </p:spPr>
        <p:txBody>
          <a:bodyPr wrap="square" rtlCol="0">
            <a:spAutoFit/>
          </a:bodyPr>
          <a:lstStyle/>
          <a:p>
            <a:pPr algn="ctr"/>
            <a:r>
              <a:rPr lang="en-US" sz="1700" b="1" dirty="0"/>
              <a:t>ED with geriatric-focused observation beds</a:t>
            </a:r>
            <a:endParaRPr lang="en-GB" sz="1700" b="1" dirty="0"/>
          </a:p>
        </p:txBody>
      </p:sp>
      <p:cxnSp>
        <p:nvCxnSpPr>
          <p:cNvPr id="16" name="Straight Connector 15"/>
          <p:cNvCxnSpPr/>
          <p:nvPr/>
        </p:nvCxnSpPr>
        <p:spPr>
          <a:xfrm>
            <a:off x="5250449" y="3161018"/>
            <a:ext cx="12192" cy="1945022"/>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5505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0" indent="0">
              <a:buNone/>
            </a:pPr>
            <a:r>
              <a:rPr lang="en-GB" b="1" dirty="0">
                <a:solidFill>
                  <a:srgbClr val="343A40"/>
                </a:solidFill>
                <a:latin typeface="+mn-lt"/>
              </a:rPr>
              <a:t>Small changes for immediate impact:</a:t>
            </a:r>
          </a:p>
          <a:p>
            <a:pPr marL="0" indent="0">
              <a:buNone/>
            </a:pPr>
            <a:endParaRPr lang="en-GB" sz="1000" dirty="0">
              <a:solidFill>
                <a:srgbClr val="343A40"/>
              </a:solidFill>
              <a:latin typeface="+mn-lt"/>
            </a:endParaRPr>
          </a:p>
          <a:p>
            <a:r>
              <a:rPr lang="en-GB" dirty="0">
                <a:solidFill>
                  <a:srgbClr val="343A40"/>
                </a:solidFill>
                <a:latin typeface="+mn-lt"/>
              </a:rPr>
              <a:t>De-clutter</a:t>
            </a:r>
          </a:p>
          <a:p>
            <a:endParaRPr lang="en-GB" sz="1000" dirty="0">
              <a:solidFill>
                <a:srgbClr val="343A40"/>
              </a:solidFill>
              <a:latin typeface="+mn-lt"/>
            </a:endParaRPr>
          </a:p>
          <a:p>
            <a:r>
              <a:rPr lang="en-GB" dirty="0">
                <a:solidFill>
                  <a:srgbClr val="343A40"/>
                </a:solidFill>
                <a:latin typeface="+mn-lt"/>
              </a:rPr>
              <a:t>Offer cues for orientation to time and place</a:t>
            </a:r>
          </a:p>
          <a:p>
            <a:endParaRPr lang="en-GB" sz="1000" dirty="0">
              <a:solidFill>
                <a:srgbClr val="343A40"/>
              </a:solidFill>
              <a:latin typeface="+mn-lt"/>
            </a:endParaRPr>
          </a:p>
          <a:p>
            <a:r>
              <a:rPr lang="en-GB" dirty="0">
                <a:solidFill>
                  <a:srgbClr val="343A40"/>
                </a:solidFill>
                <a:latin typeface="+mn-lt"/>
              </a:rPr>
              <a:t>Transform corridors into pleasant spaces for walking about safely</a:t>
            </a:r>
          </a:p>
          <a:p>
            <a:endParaRPr lang="en-GB" sz="1000" dirty="0">
              <a:solidFill>
                <a:srgbClr val="343A40"/>
              </a:solidFill>
              <a:latin typeface="+mn-lt"/>
            </a:endParaRPr>
          </a:p>
          <a:p>
            <a:r>
              <a:rPr lang="en-GB" dirty="0">
                <a:solidFill>
                  <a:srgbClr val="343A40"/>
                </a:solidFill>
                <a:latin typeface="+mn-lt"/>
              </a:rPr>
              <a:t>Ensure toilet seats and grab-rails are in contrasting colours</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SPACE</a:t>
            </a:r>
            <a:endParaRPr lang="en-GB" sz="3900" b="1" dirty="0"/>
          </a:p>
        </p:txBody>
      </p:sp>
      <p:pic>
        <p:nvPicPr>
          <p:cNvPr id="7" name="Picture 2" descr="https://cdn-icons-png.flaticon.com/512/2222/2222671.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145436" y="117036"/>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dn-icons-png.flaticon.com/512/564/564619.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416201" y="1460896"/>
            <a:ext cx="1069974" cy="106997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s://cdn-icons-png.flaticon.com/512/2088/2088617.png"/>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0147403" y="1916386"/>
            <a:ext cx="664033" cy="6640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dn-icons-png.flaticon.com/512/2149/2149080.png"/>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10934700" y="1742219"/>
            <a:ext cx="8382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cdn-icons-png.flaticon.com/512/55/55281.png"/>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263887" y="1916386"/>
            <a:ext cx="658222" cy="658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600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GB" b="1" dirty="0">
                <a:solidFill>
                  <a:srgbClr val="343A40"/>
                </a:solidFill>
                <a:latin typeface="Helvetica Neue"/>
              </a:rPr>
              <a:t>More ambitious changes:</a:t>
            </a:r>
          </a:p>
          <a:p>
            <a:pPr marL="0" indent="0">
              <a:buNone/>
            </a:pPr>
            <a:endParaRPr lang="en-GB" sz="1000" dirty="0">
              <a:solidFill>
                <a:srgbClr val="343A40"/>
              </a:solidFill>
              <a:latin typeface="Helvetica Neue"/>
            </a:endParaRPr>
          </a:p>
          <a:p>
            <a:pPr fontAlgn="t"/>
            <a:r>
              <a:rPr lang="en-GB" dirty="0"/>
              <a:t>Non-slip, matt flooring</a:t>
            </a:r>
          </a:p>
          <a:p>
            <a:pPr marL="0" indent="0" fontAlgn="t">
              <a:buNone/>
            </a:pPr>
            <a:endParaRPr lang="en-GB" sz="1000" dirty="0"/>
          </a:p>
          <a:p>
            <a:pPr fontAlgn="t"/>
            <a:r>
              <a:rPr lang="en-GB" dirty="0"/>
              <a:t>A wheelchair accessible toilet / raised toilet seats</a:t>
            </a:r>
          </a:p>
          <a:p>
            <a:pPr marL="0" indent="0" fontAlgn="t">
              <a:buNone/>
            </a:pPr>
            <a:endParaRPr lang="en-GB" dirty="0"/>
          </a:p>
          <a:p>
            <a:pPr fontAlgn="t"/>
            <a:r>
              <a:rPr lang="en-GB" dirty="0"/>
              <a:t>Efforts for noise reduction (e.g. silent alarms, closed rooms)</a:t>
            </a:r>
            <a:endParaRPr lang="en-GB" sz="1000" dirty="0"/>
          </a:p>
          <a:p>
            <a:pPr marL="0" indent="0" fontAlgn="t">
              <a:buNone/>
            </a:pPr>
            <a:endParaRPr lang="en-GB" sz="1000" dirty="0"/>
          </a:p>
          <a:p>
            <a:pPr fontAlgn="t"/>
            <a:r>
              <a:rPr lang="en-GB" dirty="0"/>
              <a:t>Natural light / Night-time light or dimmable lighting</a:t>
            </a:r>
          </a:p>
          <a:p>
            <a:pPr marL="0" indent="0" fontAlgn="t">
              <a:buNone/>
            </a:pPr>
            <a:endParaRPr lang="en-GB" dirty="0"/>
          </a:p>
          <a:p>
            <a:pPr fontAlgn="t"/>
            <a:r>
              <a:rPr lang="en-GB" dirty="0"/>
              <a:t>Opportunity for one visitor and the patient to sit beside the bed</a:t>
            </a:r>
          </a:p>
          <a:p>
            <a:pPr marL="0" indent="0" fontAlgn="t">
              <a:buNone/>
            </a:pPr>
            <a:endParaRPr lang="en-GB" sz="1000" dirty="0"/>
          </a:p>
          <a:p>
            <a:pPr marL="0" indent="0">
              <a:buNone/>
            </a:pPr>
            <a:endParaRPr lang="en-GB" dirty="0">
              <a:solidFill>
                <a:srgbClr val="343A40"/>
              </a:solidFill>
              <a:latin typeface="Helvetica Neue"/>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SPACE</a:t>
            </a:r>
            <a:endParaRPr lang="en-GB" sz="3900" b="1" dirty="0"/>
          </a:p>
        </p:txBody>
      </p:sp>
      <p:pic>
        <p:nvPicPr>
          <p:cNvPr id="7" name="Picture 2" descr="https://cdn-icons-png.flaticon.com/512/2222/2222671.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145436" y="117036"/>
            <a:ext cx="1332000" cy="133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0665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539036"/>
            <a:ext cx="10515600" cy="4835414"/>
          </a:xfrm>
        </p:spPr>
        <p:txBody>
          <a:bodyPr>
            <a:normAutofit/>
          </a:bodyPr>
          <a:lstStyle/>
          <a:p>
            <a:pPr marL="0" indent="0">
              <a:buNone/>
            </a:pPr>
            <a:r>
              <a:rPr lang="en-GB" dirty="0"/>
              <a:t>INTERDISCIPLINARY COLLABORATION is the key for success!</a:t>
            </a:r>
          </a:p>
          <a:p>
            <a:pPr marL="0" indent="0">
              <a:buNone/>
            </a:pPr>
            <a:endParaRPr lang="nl-BE" b="1" dirty="0"/>
          </a:p>
          <a:p>
            <a:pPr marL="0" indent="0">
              <a:buNone/>
            </a:pPr>
            <a:endParaRPr lang="nl-BE" b="1" dirty="0"/>
          </a:p>
          <a:p>
            <a:pPr marL="0" indent="0">
              <a:buNone/>
            </a:pPr>
            <a:endParaRPr lang="nl-BE" b="1" dirty="0"/>
          </a:p>
          <a:p>
            <a:pPr marL="0" indent="0">
              <a:buNone/>
            </a:pPr>
            <a:endParaRPr lang="nl-BE" sz="1000" b="1" dirty="0"/>
          </a:p>
          <a:p>
            <a:pPr marL="0" indent="0">
              <a:buNone/>
            </a:pPr>
            <a:endParaRPr lang="en-US" sz="2400" b="1" dirty="0"/>
          </a:p>
          <a:p>
            <a:pPr marL="0" indent="0">
              <a:buNone/>
            </a:pPr>
            <a:r>
              <a:rPr lang="en-US" sz="2400" dirty="0"/>
              <a:t>Which competencies are covered by your team?</a:t>
            </a:r>
          </a:p>
          <a:p>
            <a:pPr marL="0" indent="0">
              <a:buNone/>
            </a:pPr>
            <a:r>
              <a:rPr lang="en-US" sz="2400" dirty="0"/>
              <a:t>What are referral possibilities? </a:t>
            </a:r>
          </a:p>
          <a:p>
            <a:pPr marL="0" indent="0">
              <a:spcAft>
                <a:spcPts val="1200"/>
              </a:spcAft>
              <a:buNone/>
            </a:pPr>
            <a:r>
              <a:rPr lang="en-US" sz="2400" dirty="0"/>
              <a:t>What is the intervention reach?</a:t>
            </a:r>
          </a:p>
          <a:p>
            <a:pPr marL="0" indent="0">
              <a:buNone/>
            </a:pPr>
            <a:r>
              <a:rPr lang="nl-BE" sz="2400" b="1" dirty="0"/>
              <a:t>    </a:t>
            </a:r>
            <a:r>
              <a:rPr lang="nl-BE" sz="2400" b="1" dirty="0" err="1"/>
              <a:t>Integrate</a:t>
            </a:r>
            <a:r>
              <a:rPr lang="nl-BE" sz="2400" b="1" dirty="0"/>
              <a:t> </a:t>
            </a:r>
            <a:r>
              <a:rPr lang="nl-BE" sz="2400" b="1" dirty="0" err="1"/>
              <a:t>geriatric</a:t>
            </a:r>
            <a:r>
              <a:rPr lang="nl-BE" sz="2400" b="1" dirty="0"/>
              <a:t> care </a:t>
            </a:r>
            <a:r>
              <a:rPr lang="nl-BE" sz="2400" b="1" dirty="0" err="1"/>
              <a:t>principles</a:t>
            </a:r>
            <a:r>
              <a:rPr lang="nl-BE" sz="2400" b="1" dirty="0"/>
              <a:t> in training curricula of ED </a:t>
            </a:r>
            <a:r>
              <a:rPr lang="nl-BE" sz="2400" b="1" dirty="0" err="1"/>
              <a:t>caregivers</a:t>
            </a:r>
            <a:r>
              <a:rPr lang="nl-BE" sz="2400" b="1" dirty="0"/>
              <a:t> </a:t>
            </a:r>
          </a:p>
          <a:p>
            <a:pPr marL="0" indent="0">
              <a:buNone/>
            </a:pPr>
            <a:endParaRPr lang="en-GB" b="1"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STAFF</a:t>
            </a:r>
            <a:endParaRPr lang="en-GB" sz="3900" b="1" dirty="0"/>
          </a:p>
        </p:txBody>
      </p:sp>
      <p:pic>
        <p:nvPicPr>
          <p:cNvPr id="7" name="Picture 4" descr="https://cdn-icons-png.flaticon.com/512/4807/4807695.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130278" y="207036"/>
            <a:ext cx="1332000" cy="1332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492980" y="2253300"/>
            <a:ext cx="3517552" cy="1554272"/>
          </a:xfrm>
          <a:prstGeom prst="rect">
            <a:avLst/>
          </a:prstGeom>
          <a:noFill/>
          <a:ln>
            <a:solidFill>
              <a:schemeClr val="tx1"/>
            </a:solidFill>
          </a:ln>
        </p:spPr>
        <p:txBody>
          <a:bodyPr wrap="square" rtlCol="0">
            <a:spAutoFit/>
          </a:bodyPr>
          <a:lstStyle/>
          <a:p>
            <a:pPr marL="342900" indent="-342900" fontAlgn="base">
              <a:buFont typeface="Arial" panose="020B0604020202020204" pitchFamily="34" charset="0"/>
              <a:buChar char="•"/>
            </a:pPr>
            <a:r>
              <a:rPr lang="en-GB" sz="1900" dirty="0"/>
              <a:t>Nutritionists</a:t>
            </a:r>
          </a:p>
          <a:p>
            <a:pPr marL="342900" indent="-342900" fontAlgn="base">
              <a:buFont typeface="Arial" panose="020B0604020202020204" pitchFamily="34" charset="0"/>
              <a:buChar char="•"/>
            </a:pPr>
            <a:r>
              <a:rPr lang="en-US" sz="1900" dirty="0"/>
              <a:t>Psychiatrists</a:t>
            </a:r>
          </a:p>
          <a:p>
            <a:pPr marL="342900" indent="-342900" fontAlgn="base">
              <a:buFont typeface="Arial" panose="020B0604020202020204" pitchFamily="34" charset="0"/>
              <a:buChar char="•"/>
            </a:pPr>
            <a:r>
              <a:rPr lang="en-GB" sz="1900" dirty="0"/>
              <a:t>Emergency nurses</a:t>
            </a:r>
          </a:p>
          <a:p>
            <a:pPr marL="342900" indent="-342900" fontAlgn="base">
              <a:buFont typeface="Arial" panose="020B0604020202020204" pitchFamily="34" charset="0"/>
              <a:buChar char="•"/>
            </a:pPr>
            <a:r>
              <a:rPr lang="en-GB" sz="1900" dirty="0"/>
              <a:t>Mental health liaison nurse</a:t>
            </a:r>
          </a:p>
          <a:p>
            <a:pPr marL="342900" indent="-342900" fontAlgn="base">
              <a:buFont typeface="Arial" panose="020B0604020202020204" pitchFamily="34" charset="0"/>
              <a:buChar char="•"/>
            </a:pPr>
            <a:r>
              <a:rPr lang="en-GB" sz="1900" dirty="0"/>
              <a:t>Social worker</a:t>
            </a:r>
          </a:p>
        </p:txBody>
      </p:sp>
      <p:sp>
        <p:nvSpPr>
          <p:cNvPr id="10" name="TextBox 9"/>
          <p:cNvSpPr txBox="1"/>
          <p:nvPr/>
        </p:nvSpPr>
        <p:spPr>
          <a:xfrm>
            <a:off x="666314" y="2253300"/>
            <a:ext cx="3826667" cy="1554272"/>
          </a:xfrm>
          <a:prstGeom prst="rect">
            <a:avLst/>
          </a:prstGeom>
          <a:noFill/>
          <a:ln>
            <a:solidFill>
              <a:schemeClr val="tx1"/>
            </a:solidFill>
          </a:ln>
        </p:spPr>
        <p:txBody>
          <a:bodyPr wrap="square" rtlCol="0">
            <a:spAutoFit/>
          </a:bodyPr>
          <a:lstStyle/>
          <a:p>
            <a:pPr marL="342900" indent="-342900" fontAlgn="base">
              <a:buFont typeface="Arial" panose="020B0604020202020204" pitchFamily="34" charset="0"/>
              <a:buChar char="•"/>
            </a:pPr>
            <a:r>
              <a:rPr lang="en-GB" sz="1900" dirty="0"/>
              <a:t>Emergency physician</a:t>
            </a:r>
          </a:p>
          <a:p>
            <a:pPr marL="342900" indent="-342900" fontAlgn="base">
              <a:buFont typeface="Arial" panose="020B0604020202020204" pitchFamily="34" charset="0"/>
              <a:buChar char="•"/>
            </a:pPr>
            <a:r>
              <a:rPr lang="en-GB" sz="1900" dirty="0"/>
              <a:t>Geriatrician</a:t>
            </a:r>
          </a:p>
          <a:p>
            <a:pPr marL="342900" indent="-342900" fontAlgn="base">
              <a:buFont typeface="Arial" panose="020B0604020202020204" pitchFamily="34" charset="0"/>
              <a:buChar char="•"/>
            </a:pPr>
            <a:r>
              <a:rPr lang="en-GB" sz="1900" dirty="0"/>
              <a:t>Internal medicine consultant</a:t>
            </a:r>
          </a:p>
          <a:p>
            <a:pPr marL="342900" indent="-342900" fontAlgn="base">
              <a:buFont typeface="Arial" panose="020B0604020202020204" pitchFamily="34" charset="0"/>
              <a:buChar char="•"/>
            </a:pPr>
            <a:r>
              <a:rPr lang="en-GB" sz="1900" dirty="0"/>
              <a:t>Advanced nurse practitioner</a:t>
            </a:r>
          </a:p>
          <a:p>
            <a:pPr marL="342900" indent="-342900" fontAlgn="base">
              <a:buFont typeface="Arial" panose="020B0604020202020204" pitchFamily="34" charset="0"/>
              <a:buChar char="•"/>
            </a:pPr>
            <a:r>
              <a:rPr lang="en-GB" sz="1900" dirty="0"/>
              <a:t>Nurse case manager</a:t>
            </a:r>
          </a:p>
        </p:txBody>
      </p:sp>
      <p:sp>
        <p:nvSpPr>
          <p:cNvPr id="11" name="TextBox 10"/>
          <p:cNvSpPr txBox="1"/>
          <p:nvPr/>
        </p:nvSpPr>
        <p:spPr>
          <a:xfrm>
            <a:off x="8016044" y="2253300"/>
            <a:ext cx="3646311" cy="1554272"/>
          </a:xfrm>
          <a:prstGeom prst="rect">
            <a:avLst/>
          </a:prstGeom>
          <a:noFill/>
          <a:ln>
            <a:solidFill>
              <a:schemeClr val="tx1"/>
            </a:solidFill>
          </a:ln>
        </p:spPr>
        <p:txBody>
          <a:bodyPr wrap="square" rtlCol="0">
            <a:spAutoFit/>
          </a:bodyPr>
          <a:lstStyle/>
          <a:p>
            <a:pPr marL="342900" indent="-342900" fontAlgn="base">
              <a:buFont typeface="Arial" panose="020B0604020202020204" pitchFamily="34" charset="0"/>
              <a:buChar char="•"/>
            </a:pPr>
            <a:r>
              <a:rPr lang="en-GB" sz="1900" dirty="0"/>
              <a:t>Physiotherapist</a:t>
            </a:r>
          </a:p>
          <a:p>
            <a:pPr marL="342900" indent="-342900" fontAlgn="base">
              <a:buFont typeface="Arial" panose="020B0604020202020204" pitchFamily="34" charset="0"/>
              <a:buChar char="•"/>
            </a:pPr>
            <a:r>
              <a:rPr lang="nl-BE" sz="1900" dirty="0"/>
              <a:t>Speech &amp; hearing specialist</a:t>
            </a:r>
            <a:endParaRPr lang="en-GB" sz="1900" dirty="0"/>
          </a:p>
          <a:p>
            <a:pPr marL="342900" indent="-342900" fontAlgn="base">
              <a:buFont typeface="Arial" panose="020B0604020202020204" pitchFamily="34" charset="0"/>
              <a:buChar char="•"/>
            </a:pPr>
            <a:r>
              <a:rPr lang="en-GB" sz="1900" dirty="0"/>
              <a:t>Occupational therapist</a:t>
            </a:r>
          </a:p>
          <a:p>
            <a:pPr marL="342900" indent="-342900" fontAlgn="base">
              <a:buFont typeface="Arial" panose="020B0604020202020204" pitchFamily="34" charset="0"/>
              <a:buChar char="•"/>
            </a:pPr>
            <a:r>
              <a:rPr lang="en-GB" sz="1900" dirty="0"/>
              <a:t>Pharmacist</a:t>
            </a:r>
          </a:p>
          <a:p>
            <a:pPr marL="342900" indent="-342900" fontAlgn="base">
              <a:buFont typeface="Arial" panose="020B0604020202020204" pitchFamily="34" charset="0"/>
              <a:buChar char="•"/>
            </a:pPr>
            <a:r>
              <a:rPr lang="en-US" sz="1900" dirty="0"/>
              <a:t>Physician assistants</a:t>
            </a:r>
          </a:p>
        </p:txBody>
      </p:sp>
      <p:pic>
        <p:nvPicPr>
          <p:cNvPr id="12" name="Picture 4" descr="https://cdn-icons-png.flaticon.com/512/564/564619.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503217" y="5788343"/>
            <a:ext cx="506413" cy="5064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s://cdn-icons-png.flaticon.com/512/564/564619.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901626" y="5756118"/>
            <a:ext cx="506413" cy="506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737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6000" y="1386000"/>
            <a:ext cx="11041200" cy="4464000"/>
          </a:xfrm>
        </p:spPr>
        <p:txBody>
          <a:bodyPr/>
          <a:lstStyle/>
          <a:p>
            <a:pPr marL="0" indent="0">
              <a:buNone/>
            </a:pPr>
            <a:r>
              <a:rPr lang="nl-BE" dirty="0"/>
              <a:t>“S</a:t>
            </a:r>
            <a:r>
              <a:rPr lang="en-GB" dirty="0"/>
              <a:t>et of principles or procedures according to which something is done”</a:t>
            </a:r>
          </a:p>
          <a:p>
            <a:pPr marL="0" indent="0">
              <a:buNone/>
            </a:pPr>
            <a:endParaRPr lang="nl-BE"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SYSTEMS</a:t>
            </a:r>
            <a:endParaRPr lang="en-GB" sz="3900" b="1" dirty="0"/>
          </a:p>
        </p:txBody>
      </p:sp>
      <p:pic>
        <p:nvPicPr>
          <p:cNvPr id="7" name="Picture 6" descr="https://cdn-icons-png.flaticon.com/512/4429/4429889.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14132" y="234000"/>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4"/>
          <a:stretch>
            <a:fillRect/>
          </a:stretch>
        </p:blipFill>
        <p:spPr>
          <a:xfrm>
            <a:off x="1453831" y="2898943"/>
            <a:ext cx="9884301" cy="2992085"/>
          </a:xfrm>
          <a:prstGeom prst="rect">
            <a:avLst/>
          </a:prstGeom>
        </p:spPr>
      </p:pic>
      <p:pic>
        <p:nvPicPr>
          <p:cNvPr id="10" name="Picture 9"/>
          <p:cNvPicPr>
            <a:picLocks noChangeAspect="1"/>
          </p:cNvPicPr>
          <p:nvPr/>
        </p:nvPicPr>
        <p:blipFill>
          <a:blip r:embed="rId5"/>
          <a:stretch>
            <a:fillRect/>
          </a:stretch>
        </p:blipFill>
        <p:spPr>
          <a:xfrm>
            <a:off x="799058" y="1998665"/>
            <a:ext cx="2562311" cy="777194"/>
          </a:xfrm>
          <a:prstGeom prst="rect">
            <a:avLst/>
          </a:prstGeom>
        </p:spPr>
      </p:pic>
    </p:spTree>
    <p:extLst>
      <p:ext uri="{BB962C8B-B14F-4D97-AF65-F5344CB8AC3E}">
        <p14:creationId xmlns:p14="http://schemas.microsoft.com/office/powerpoint/2010/main" val="2278782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SYSTEMS</a:t>
            </a:r>
            <a:endParaRPr lang="en-GB" sz="3900" b="1" dirty="0"/>
          </a:p>
        </p:txBody>
      </p:sp>
      <p:pic>
        <p:nvPicPr>
          <p:cNvPr id="7" name="Picture 6" descr="https://cdn-icons-png.flaticon.com/512/4429/4429889.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14132" y="234000"/>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2844800" y="1779620"/>
            <a:ext cx="6025030" cy="3986349"/>
          </a:xfrm>
          <a:prstGeom prst="rect">
            <a:avLst/>
          </a:prstGeom>
        </p:spPr>
      </p:pic>
    </p:spTree>
    <p:extLst>
      <p:ext uri="{BB962C8B-B14F-4D97-AF65-F5344CB8AC3E}">
        <p14:creationId xmlns:p14="http://schemas.microsoft.com/office/powerpoint/2010/main" val="18413204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2" name="Rectangle 1"/>
          <p:cNvSpPr/>
          <p:nvPr/>
        </p:nvSpPr>
        <p:spPr>
          <a:xfrm>
            <a:off x="3319022" y="45087"/>
            <a:ext cx="7021689" cy="861774"/>
          </a:xfrm>
          <a:prstGeom prst="rect">
            <a:avLst/>
          </a:prstGeom>
        </p:spPr>
        <p:txBody>
          <a:bodyPr wrap="square">
            <a:spAutoFit/>
          </a:bodyPr>
          <a:lstStyle/>
          <a:p>
            <a:r>
              <a:rPr lang="en-GB" sz="2500" b="1" dirty="0">
                <a:solidFill>
                  <a:srgbClr val="FF0000"/>
                </a:solidFill>
              </a:rPr>
              <a:t>https://posters.geriemeurope.eu/</a:t>
            </a:r>
          </a:p>
          <a:p>
            <a:endParaRPr lang="en-GB" sz="2500" b="1" dirty="0">
              <a:solidFill>
                <a:srgbClr val="FF0000"/>
              </a:solidFill>
            </a:endParaRPr>
          </a:p>
        </p:txBody>
      </p:sp>
      <p:pic>
        <p:nvPicPr>
          <p:cNvPr id="6" name="Picture 5">
            <a:extLst>
              <a:ext uri="{FF2B5EF4-FFF2-40B4-BE49-F238E27FC236}">
                <a16:creationId xmlns:a16="http://schemas.microsoft.com/office/drawing/2014/main" id="{C6002AF8-BE88-4AFB-ED27-21119DF8C8A6}"/>
              </a:ext>
            </a:extLst>
          </p:cNvPr>
          <p:cNvPicPr>
            <a:picLocks noChangeAspect="1"/>
          </p:cNvPicPr>
          <p:nvPr/>
        </p:nvPicPr>
        <p:blipFill>
          <a:blip r:embed="rId3"/>
          <a:stretch>
            <a:fillRect/>
          </a:stretch>
        </p:blipFill>
        <p:spPr>
          <a:xfrm>
            <a:off x="1570617" y="613187"/>
            <a:ext cx="9532948" cy="5651726"/>
          </a:xfrm>
          <a:prstGeom prst="rect">
            <a:avLst/>
          </a:prstGeom>
        </p:spPr>
      </p:pic>
    </p:spTree>
    <p:extLst>
      <p:ext uri="{BB962C8B-B14F-4D97-AF65-F5344CB8AC3E}">
        <p14:creationId xmlns:p14="http://schemas.microsoft.com/office/powerpoint/2010/main" val="142063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nl-BE" b="1" dirty="0"/>
              <a:t>#1. Comprehensive </a:t>
            </a:r>
            <a:r>
              <a:rPr lang="nl-BE" b="1" dirty="0" err="1"/>
              <a:t>geriatric</a:t>
            </a:r>
            <a:r>
              <a:rPr lang="nl-BE" b="1" dirty="0"/>
              <a:t> assessment in </a:t>
            </a:r>
            <a:r>
              <a:rPr lang="nl-BE" b="1" dirty="0" err="1"/>
              <a:t>the</a:t>
            </a:r>
            <a:r>
              <a:rPr lang="nl-BE" b="1" dirty="0"/>
              <a:t> ED</a:t>
            </a:r>
          </a:p>
          <a:p>
            <a:pPr marL="0" indent="0">
              <a:buNone/>
            </a:pPr>
            <a:endParaRPr lang="en-US" dirty="0"/>
          </a:p>
          <a:p>
            <a:pPr marL="0" indent="0">
              <a:buNone/>
            </a:pPr>
            <a:r>
              <a:rPr lang="en-US" dirty="0"/>
              <a:t>Start with key concepts = </a:t>
            </a:r>
            <a:r>
              <a:rPr lang="en-US" b="1" dirty="0"/>
              <a:t>5Ms of geriatrics</a:t>
            </a:r>
          </a:p>
          <a:p>
            <a:pPr marL="914400" lvl="1" indent="-457200">
              <a:buFont typeface="+mj-lt"/>
              <a:buAutoNum type="arabicPeriod"/>
            </a:pPr>
            <a:r>
              <a:rPr lang="en-US" u="sng" dirty="0"/>
              <a:t>M</a:t>
            </a:r>
            <a:r>
              <a:rPr lang="en-US" dirty="0"/>
              <a:t>ind</a:t>
            </a:r>
          </a:p>
          <a:p>
            <a:pPr marL="914400" lvl="1" indent="-457200">
              <a:buFont typeface="+mj-lt"/>
              <a:buAutoNum type="arabicPeriod"/>
            </a:pPr>
            <a:r>
              <a:rPr lang="en-US" u="sng" dirty="0"/>
              <a:t>M</a:t>
            </a:r>
            <a:r>
              <a:rPr lang="en-US" dirty="0"/>
              <a:t>obility</a:t>
            </a:r>
          </a:p>
          <a:p>
            <a:pPr marL="914400" lvl="1" indent="-457200">
              <a:buFont typeface="+mj-lt"/>
              <a:buAutoNum type="arabicPeriod"/>
            </a:pPr>
            <a:r>
              <a:rPr lang="en-US" u="sng" dirty="0"/>
              <a:t>M</a:t>
            </a:r>
            <a:r>
              <a:rPr lang="en-US" dirty="0"/>
              <a:t>edications</a:t>
            </a:r>
          </a:p>
          <a:p>
            <a:pPr marL="914400" lvl="1" indent="-457200">
              <a:buFont typeface="+mj-lt"/>
              <a:buAutoNum type="arabicPeriod"/>
            </a:pPr>
            <a:r>
              <a:rPr lang="en-US" u="sng" dirty="0"/>
              <a:t>M</a:t>
            </a:r>
            <a:r>
              <a:rPr lang="en-US" dirty="0"/>
              <a:t>ulti-complexity</a:t>
            </a:r>
          </a:p>
          <a:p>
            <a:pPr marL="914400" lvl="1" indent="-457200">
              <a:buFont typeface="+mj-lt"/>
              <a:buAutoNum type="arabicPeriod"/>
            </a:pPr>
            <a:r>
              <a:rPr lang="en-US" u="sng" dirty="0"/>
              <a:t>M</a:t>
            </a:r>
            <a:r>
              <a:rPr lang="en-US" dirty="0"/>
              <a:t>atters most</a:t>
            </a:r>
          </a:p>
          <a:p>
            <a:pPr marL="457200" lvl="1" indent="0">
              <a:buNone/>
            </a:pPr>
            <a:endParaRPr lang="en-US" dirty="0"/>
          </a:p>
          <a:p>
            <a:pPr marL="457200" lvl="1" indent="0">
              <a:buNone/>
            </a:pPr>
            <a:r>
              <a:rPr lang="en-US" sz="1800" dirty="0"/>
              <a:t>(</a:t>
            </a:r>
            <a:r>
              <a:rPr lang="en-US" sz="1800" dirty="0" err="1"/>
              <a:t>Tinetti</a:t>
            </a:r>
            <a:r>
              <a:rPr lang="en-US" sz="1800" dirty="0"/>
              <a:t>, 2017)</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SYSTEMS</a:t>
            </a:r>
            <a:endParaRPr lang="en-GB" sz="3900" b="1" dirty="0"/>
          </a:p>
        </p:txBody>
      </p:sp>
      <p:pic>
        <p:nvPicPr>
          <p:cNvPr id="7" name="Picture 6" descr="https://cdn-icons-png.flaticon.com/512/4429/4429889.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14132" y="234000"/>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cdn-icons-png.flaticon.com/512/564/564619.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655037" y="2513576"/>
            <a:ext cx="1069974" cy="106997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7349156" y="5111287"/>
            <a:ext cx="7021689" cy="861774"/>
          </a:xfrm>
          <a:prstGeom prst="rect">
            <a:avLst/>
          </a:prstGeom>
        </p:spPr>
        <p:txBody>
          <a:bodyPr wrap="square">
            <a:spAutoFit/>
          </a:bodyPr>
          <a:lstStyle/>
          <a:p>
            <a:r>
              <a:rPr lang="en-GB" sz="2500" b="1" dirty="0">
                <a:solidFill>
                  <a:srgbClr val="FF0000"/>
                </a:solidFill>
              </a:rPr>
              <a:t>https://geriemeurope.eu/</a:t>
            </a:r>
          </a:p>
          <a:p>
            <a:endParaRPr lang="en-GB" sz="2500" b="1" dirty="0">
              <a:solidFill>
                <a:srgbClr val="FF0000"/>
              </a:solidFill>
            </a:endParaRPr>
          </a:p>
        </p:txBody>
      </p:sp>
    </p:spTree>
    <p:extLst>
      <p:ext uri="{BB962C8B-B14F-4D97-AF65-F5344CB8AC3E}">
        <p14:creationId xmlns:p14="http://schemas.microsoft.com/office/powerpoint/2010/main" val="2148640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615738"/>
            <a:ext cx="10515600" cy="4351339"/>
          </a:xfrm>
        </p:spPr>
        <p:txBody>
          <a:bodyPr/>
          <a:lstStyle/>
          <a:p>
            <a:pPr marL="0" indent="0">
              <a:buNone/>
            </a:pPr>
            <a:r>
              <a:rPr lang="nl-BE" b="1" dirty="0"/>
              <a:t>Comprehensive </a:t>
            </a:r>
            <a:r>
              <a:rPr lang="nl-BE" b="1" dirty="0" err="1"/>
              <a:t>geriatric</a:t>
            </a:r>
            <a:r>
              <a:rPr lang="nl-BE" b="1" dirty="0"/>
              <a:t> assessment in </a:t>
            </a:r>
            <a:r>
              <a:rPr lang="nl-BE" b="1" dirty="0" err="1"/>
              <a:t>the</a:t>
            </a:r>
            <a:r>
              <a:rPr lang="nl-BE" b="1" dirty="0"/>
              <a:t> ED</a:t>
            </a:r>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SYSTEMS</a:t>
            </a:r>
            <a:endParaRPr lang="en-GB" sz="3900" b="1" dirty="0"/>
          </a:p>
        </p:txBody>
      </p:sp>
      <p:pic>
        <p:nvPicPr>
          <p:cNvPr id="7" name="Picture 6" descr="https://cdn-icons-png.flaticon.com/512/4429/4429889.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14132" y="234000"/>
            <a:ext cx="1332000" cy="1332000"/>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52"/>
          <p:cNvSpPr txBox="1">
            <a:spLocks/>
          </p:cNvSpPr>
          <p:nvPr/>
        </p:nvSpPr>
        <p:spPr>
          <a:xfrm>
            <a:off x="773074" y="1493683"/>
            <a:ext cx="10805362" cy="49370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	</a:t>
            </a:r>
            <a:endParaRPr kumimoji="0" lang="en-US" sz="15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R="0" lvl="1" algn="l" defTabSz="914400" rtl="0" eaLnBrk="1" fontAlgn="auto" latinLnBrk="0" hangingPunct="1">
              <a:lnSpc>
                <a:spcPct val="150000"/>
              </a:lnSpc>
              <a:spcBef>
                <a:spcPts val="0"/>
              </a:spcBef>
              <a:spcAft>
                <a:spcPts val="0"/>
              </a:spcAft>
              <a:buClrTx/>
              <a:buSzTx/>
              <a:buFontTx/>
              <a:buChar char="-"/>
              <a:tabLst/>
              <a:defRPr/>
            </a:pPr>
            <a:r>
              <a:rPr kumimoji="0" lang="en-US" sz="20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Time and resource consuming </a:t>
            </a:r>
            <a:r>
              <a:rPr kumimoji="0" lang="en-US" sz="20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 feasibility in emergency medicine?</a:t>
            </a:r>
          </a:p>
          <a:p>
            <a:pPr marL="457200" marR="0" lvl="1" indent="0" algn="l" defTabSz="914400" rtl="0" eaLnBrk="1" fontAlgn="auto" latinLnBrk="0" hangingPunct="1">
              <a:lnSpc>
                <a:spcPct val="150000"/>
              </a:lnSpc>
              <a:spcBef>
                <a:spcPts val="0"/>
              </a:spcBef>
              <a:spcAft>
                <a:spcPts val="0"/>
              </a:spcAft>
              <a:buClrTx/>
              <a:buSzTx/>
              <a:buNone/>
              <a:tabLst/>
              <a:defRPr/>
            </a:pPr>
            <a:r>
              <a:rPr lang="en-US" sz="1800" dirty="0">
                <a:solidFill>
                  <a:sysClr val="windowText" lastClr="000000"/>
                </a:solidFill>
                <a:latin typeface="Arial" panose="020B0604020202020204" pitchFamily="34" charset="0"/>
                <a:cs typeface="Arial" panose="020B0604020202020204" pitchFamily="34" charset="0"/>
              </a:rPr>
              <a:t>	YES, </a:t>
            </a:r>
            <a:r>
              <a:rPr kumimoji="0" lang="en-US" sz="18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but </a:t>
            </a:r>
            <a:r>
              <a:rPr kumimoji="0" lang="en-US" sz="1800" b="1"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NOT</a:t>
            </a:r>
            <a:r>
              <a:rPr kumimoji="0" lang="en-US" sz="1800" b="1" i="0" u="none" strike="noStrike" kern="1200" cap="none" spc="0" normalizeH="0" noProof="0" dirty="0">
                <a:ln>
                  <a:noFill/>
                </a:ln>
                <a:solidFill>
                  <a:sysClr val="windowText" lastClr="000000"/>
                </a:solidFill>
                <a:effectLst/>
                <a:uLnTx/>
                <a:uFillTx/>
                <a:latin typeface="Arial" panose="020B0604020202020204" pitchFamily="34" charset="0"/>
                <a:cs typeface="Arial" panose="020B0604020202020204" pitchFamily="34" charset="0"/>
              </a:rPr>
              <a:t> FOR ALL</a:t>
            </a:r>
            <a:r>
              <a:rPr kumimoji="0" lang="en-US" sz="18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patients in most EDs</a:t>
            </a:r>
          </a:p>
          <a:p>
            <a:pPr marL="457200" marR="0" lvl="1" indent="0" algn="l" defTabSz="914400" rtl="0" eaLnBrk="1" fontAlgn="auto" latinLnBrk="0" hangingPunct="1">
              <a:lnSpc>
                <a:spcPct val="150000"/>
              </a:lnSpc>
              <a:spcBef>
                <a:spcPts val="0"/>
              </a:spcBef>
              <a:spcAft>
                <a:spcPts val="0"/>
              </a:spcAft>
              <a:buClrTx/>
              <a:buSzTx/>
              <a:buNone/>
              <a:tabLst/>
              <a:defRPr/>
            </a:pPr>
            <a:r>
              <a:rPr lang="en-US" sz="1800" dirty="0">
                <a:solidFill>
                  <a:sysClr val="windowText" lastClr="000000"/>
                </a:solidFill>
                <a:latin typeface="Arial" panose="020B0604020202020204" pitchFamily="34" charset="0"/>
                <a:cs typeface="Arial" panose="020B0604020202020204" pitchFamily="34" charset="0"/>
              </a:rPr>
              <a:t>	Challenge = </a:t>
            </a:r>
            <a:r>
              <a:rPr lang="en-US" sz="1800" b="1" dirty="0">
                <a:solidFill>
                  <a:sysClr val="windowText" lastClr="000000"/>
                </a:solidFill>
                <a:latin typeface="Arial" panose="020B0604020202020204" pitchFamily="34" charset="0"/>
                <a:cs typeface="Arial" panose="020B0604020202020204" pitchFamily="34" charset="0"/>
              </a:rPr>
              <a:t>identify who benefits</a:t>
            </a:r>
            <a:r>
              <a:rPr lang="en-US" sz="1800" dirty="0">
                <a:solidFill>
                  <a:sysClr val="windowText" lastClr="000000"/>
                </a:solidFill>
                <a:latin typeface="Arial" panose="020B0604020202020204" pitchFamily="34" charset="0"/>
                <a:cs typeface="Arial" panose="020B0604020202020204" pitchFamily="34" charset="0"/>
              </a:rPr>
              <a:t> (</a:t>
            </a:r>
            <a:r>
              <a:rPr lang="en-US" sz="1800" b="1" dirty="0">
                <a:solidFill>
                  <a:sysClr val="windowText" lastClr="000000"/>
                </a:solidFill>
                <a:latin typeface="Arial" panose="020B0604020202020204" pitchFamily="34" charset="0"/>
                <a:cs typeface="Arial" panose="020B0604020202020204" pitchFamily="34" charset="0"/>
              </a:rPr>
              <a:t>most) from CGA in the ED?</a:t>
            </a:r>
            <a:endParaRPr kumimoji="0" lang="en-US" sz="1800" b="1"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cxnSp>
        <p:nvCxnSpPr>
          <p:cNvPr id="11" name="Straight Arrow Connector 10"/>
          <p:cNvCxnSpPr/>
          <p:nvPr/>
        </p:nvCxnSpPr>
        <p:spPr>
          <a:xfrm>
            <a:off x="6817360" y="4196080"/>
            <a:ext cx="1408601" cy="136276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flipH="1">
            <a:off x="3947532" y="4196080"/>
            <a:ext cx="1406788" cy="1372924"/>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2146610" y="5606733"/>
            <a:ext cx="3601844" cy="369332"/>
          </a:xfrm>
          <a:prstGeom prst="rect">
            <a:avLst/>
          </a:prstGeom>
          <a:noFill/>
        </p:spPr>
        <p:txBody>
          <a:bodyPr wrap="square" rtlCol="0">
            <a:spAutoFit/>
          </a:bodyPr>
          <a:lstStyle/>
          <a:p>
            <a:pPr algn="ctr"/>
            <a:r>
              <a:rPr lang="nl-BE" b="1" dirty="0"/>
              <a:t>FIRST IMPRESSION</a:t>
            </a:r>
            <a:endParaRPr lang="en-GB" b="1" dirty="0"/>
          </a:p>
        </p:txBody>
      </p:sp>
      <p:sp>
        <p:nvSpPr>
          <p:cNvPr id="14" name="TextBox 13"/>
          <p:cNvSpPr txBox="1"/>
          <p:nvPr/>
        </p:nvSpPr>
        <p:spPr>
          <a:xfrm>
            <a:off x="6462132" y="5693962"/>
            <a:ext cx="3601844" cy="369332"/>
          </a:xfrm>
          <a:prstGeom prst="rect">
            <a:avLst/>
          </a:prstGeom>
          <a:noFill/>
        </p:spPr>
        <p:txBody>
          <a:bodyPr wrap="square" rtlCol="0">
            <a:spAutoFit/>
          </a:bodyPr>
          <a:lstStyle/>
          <a:p>
            <a:pPr algn="ctr"/>
            <a:r>
              <a:rPr lang="nl-BE" b="1" dirty="0"/>
              <a:t>SCREENING</a:t>
            </a:r>
            <a:endParaRPr lang="en-GB" b="1" dirty="0"/>
          </a:p>
        </p:txBody>
      </p:sp>
      <p:sp>
        <p:nvSpPr>
          <p:cNvPr id="15" name="Oval 14"/>
          <p:cNvSpPr/>
          <p:nvPr/>
        </p:nvSpPr>
        <p:spPr>
          <a:xfrm>
            <a:off x="7566102" y="5608617"/>
            <a:ext cx="1393903" cy="626799"/>
          </a:xfrm>
          <a:prstGeom prst="ellipse">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642497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SYSTEMS</a:t>
            </a:r>
            <a:endParaRPr lang="en-GB" sz="3900" b="1" dirty="0"/>
          </a:p>
        </p:txBody>
      </p:sp>
      <p:pic>
        <p:nvPicPr>
          <p:cNvPr id="7" name="Picture 6" descr="https://cdn-icons-png.flaticon.com/512/4429/4429889.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14132" y="234000"/>
            <a:ext cx="1332000" cy="1332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Table 17">
            <a:extLst>
              <a:ext uri="{FF2B5EF4-FFF2-40B4-BE49-F238E27FC236}">
                <a16:creationId xmlns:a16="http://schemas.microsoft.com/office/drawing/2014/main" id="{8166B936-6849-424C-B3D5-D4EAFE781D84}"/>
              </a:ext>
            </a:extLst>
          </p:cNvPr>
          <p:cNvGraphicFramePr>
            <a:graphicFrameLocks noGrp="1"/>
          </p:cNvGraphicFramePr>
          <p:nvPr/>
        </p:nvGraphicFramePr>
        <p:xfrm>
          <a:off x="576000" y="1821870"/>
          <a:ext cx="4752528" cy="4100280"/>
        </p:xfrm>
        <a:graphic>
          <a:graphicData uri="http://schemas.openxmlformats.org/drawingml/2006/table">
            <a:tbl>
              <a:tblPr/>
              <a:tblGrid>
                <a:gridCol w="3308722">
                  <a:extLst>
                    <a:ext uri="{9D8B030D-6E8A-4147-A177-3AD203B41FA5}">
                      <a16:colId xmlns:a16="http://schemas.microsoft.com/office/drawing/2014/main" val="1288590783"/>
                    </a:ext>
                  </a:extLst>
                </a:gridCol>
                <a:gridCol w="721903">
                  <a:extLst>
                    <a:ext uri="{9D8B030D-6E8A-4147-A177-3AD203B41FA5}">
                      <a16:colId xmlns:a16="http://schemas.microsoft.com/office/drawing/2014/main" val="195787073"/>
                    </a:ext>
                  </a:extLst>
                </a:gridCol>
                <a:gridCol w="721903">
                  <a:extLst>
                    <a:ext uri="{9D8B030D-6E8A-4147-A177-3AD203B41FA5}">
                      <a16:colId xmlns:a16="http://schemas.microsoft.com/office/drawing/2014/main" val="1054942393"/>
                    </a:ext>
                  </a:extLst>
                </a:gridCol>
              </a:tblGrid>
              <a:tr h="581888">
                <a:tc gridSpan="3">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ctr"/>
                      <a:r>
                        <a:rPr lang="en-US" sz="1600" b="1" i="0" u="none" strike="noStrike" dirty="0">
                          <a:solidFill>
                            <a:srgbClr val="000000"/>
                          </a:solidFill>
                          <a:effectLst/>
                          <a:latin typeface="Times New Roman" panose="02020603050405020304" pitchFamily="18" charset="0"/>
                        </a:rPr>
                        <a:t>Identification of senior at risk (ISAR)</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192245009"/>
                  </a:ext>
                </a:extLst>
              </a:tr>
              <a:tr h="29771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nl-BE" sz="1600" b="0" i="0" u="none" strike="noStrike">
                          <a:solidFill>
                            <a:srgbClr val="000000"/>
                          </a:solidFill>
                          <a:effectLst/>
                          <a:latin typeface="Times New Roman" panose="02020603050405020304" pitchFamily="18" charset="0"/>
                        </a:rPr>
                        <a:t>ITEM</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ctr"/>
                      <a:r>
                        <a:rPr lang="nl-BE" sz="1600" b="0" i="0" u="none" strike="noStrike">
                          <a:solidFill>
                            <a:srgbClr val="000000"/>
                          </a:solidFill>
                          <a:effectLst/>
                          <a:latin typeface="Times New Roman" panose="02020603050405020304" pitchFamily="18" charset="0"/>
                        </a:rPr>
                        <a:t>Yes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ctr"/>
                      <a:r>
                        <a:rPr lang="nl-BE" sz="1600" b="0" i="0" u="none" strike="noStrike">
                          <a:solidFill>
                            <a:srgbClr val="000000"/>
                          </a:solidFill>
                          <a:effectLst/>
                          <a:latin typeface="Times New Roman" panose="02020603050405020304" pitchFamily="18" charset="0"/>
                        </a:rPr>
                        <a:t>No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7227180"/>
                  </a:ext>
                </a:extLst>
              </a:tr>
              <a:tr h="866066">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ctr"/>
                      <a:r>
                        <a:rPr lang="nl-BE" sz="1600" b="0" i="0" u="none" strike="noStrike">
                          <a:solidFill>
                            <a:srgbClr val="000000"/>
                          </a:solidFill>
                          <a:effectLst/>
                          <a:latin typeface="Times New Roman" panose="02020603050405020304" pitchFamily="18" charset="0"/>
                        </a:rPr>
                        <a:t>1. Needs assistance (premorbid)</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1</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718721"/>
                  </a:ext>
                </a:extLst>
              </a:tr>
              <a:tr h="581888">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ctr"/>
                      <a:r>
                        <a:rPr lang="nl-BE" sz="1600" b="0" i="0" u="none" strike="noStrike" dirty="0">
                          <a:solidFill>
                            <a:srgbClr val="000000"/>
                          </a:solidFill>
                          <a:effectLst/>
                          <a:latin typeface="Times New Roman" panose="02020603050405020304" pitchFamily="18" charset="0"/>
                        </a:rPr>
                        <a:t>2. </a:t>
                      </a:r>
                      <a:r>
                        <a:rPr lang="nl-BE" sz="1600" b="0" i="0" u="none" strike="noStrike" dirty="0" err="1">
                          <a:solidFill>
                            <a:srgbClr val="000000"/>
                          </a:solidFill>
                          <a:effectLst/>
                          <a:latin typeface="Times New Roman" panose="02020603050405020304" pitchFamily="18" charset="0"/>
                        </a:rPr>
                        <a:t>Increased</a:t>
                      </a:r>
                      <a:r>
                        <a:rPr lang="nl-BE" sz="1600" b="0" i="0" u="none" strike="noStrike" dirty="0">
                          <a:solidFill>
                            <a:srgbClr val="000000"/>
                          </a:solidFill>
                          <a:effectLst/>
                          <a:latin typeface="Times New Roman" panose="02020603050405020304" pitchFamily="18" charset="0"/>
                        </a:rPr>
                        <a:t> assistance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1</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8639151"/>
                  </a:ext>
                </a:extLst>
              </a:tr>
              <a:tr h="581888">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ctr"/>
                      <a:r>
                        <a:rPr lang="en-US" sz="1600" b="0" i="0" u="none" strike="noStrike" dirty="0">
                          <a:solidFill>
                            <a:srgbClr val="000000"/>
                          </a:solidFill>
                          <a:effectLst/>
                          <a:latin typeface="Times New Roman" panose="02020603050405020304" pitchFamily="18" charset="0"/>
                        </a:rPr>
                        <a:t>3. </a:t>
                      </a:r>
                      <a:r>
                        <a:rPr lang="en-US" sz="1600" b="0" i="0" u="none" strike="noStrike" dirty="0" err="1">
                          <a:solidFill>
                            <a:srgbClr val="000000"/>
                          </a:solidFill>
                          <a:effectLst/>
                          <a:latin typeface="Times New Roman" panose="02020603050405020304" pitchFamily="18" charset="0"/>
                        </a:rPr>
                        <a:t>Hospitalised</a:t>
                      </a:r>
                      <a:r>
                        <a:rPr lang="en-US" sz="1600" b="0" i="0" u="none" strike="noStrike" dirty="0">
                          <a:solidFill>
                            <a:srgbClr val="000000"/>
                          </a:solidFill>
                          <a:effectLst/>
                          <a:latin typeface="Times New Roman" panose="02020603050405020304" pitchFamily="18" charset="0"/>
                        </a:rPr>
                        <a:t> past 6 months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1</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3892175"/>
                  </a:ext>
                </a:extLst>
              </a:tr>
              <a:tr h="29771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ctr"/>
                      <a:r>
                        <a:rPr lang="nl-BE" sz="1600" b="0" i="0" u="none" strike="noStrike">
                          <a:solidFill>
                            <a:srgbClr val="000000"/>
                          </a:solidFill>
                          <a:effectLst/>
                          <a:latin typeface="Times New Roman" panose="02020603050405020304" pitchFamily="18" charset="0"/>
                        </a:rPr>
                        <a:t>4. Visual impairment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1</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68697651"/>
                  </a:ext>
                </a:extLst>
              </a:tr>
              <a:tr h="29771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ctr"/>
                      <a:r>
                        <a:rPr lang="nl-BE" sz="1600" b="0" i="0" u="none" strike="noStrike">
                          <a:solidFill>
                            <a:srgbClr val="000000"/>
                          </a:solidFill>
                          <a:effectLst/>
                          <a:latin typeface="Times New Roman" panose="02020603050405020304" pitchFamily="18" charset="0"/>
                        </a:rPr>
                        <a:t>5. Memory impairment</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1</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6722852"/>
                  </a:ext>
                </a:extLst>
              </a:tr>
              <a:tr h="29771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ctr"/>
                      <a:r>
                        <a:rPr lang="nl-BE" sz="1600" b="0" i="0" u="none" strike="noStrike" dirty="0">
                          <a:solidFill>
                            <a:srgbClr val="000000"/>
                          </a:solidFill>
                          <a:effectLst/>
                          <a:latin typeface="Times New Roman" panose="02020603050405020304" pitchFamily="18" charset="0"/>
                        </a:rPr>
                        <a:t>6. </a:t>
                      </a:r>
                      <a:r>
                        <a:rPr lang="nl-BE" sz="1600" b="0" i="0" u="none" strike="noStrike" dirty="0" err="1">
                          <a:solidFill>
                            <a:srgbClr val="000000"/>
                          </a:solidFill>
                          <a:effectLst/>
                          <a:latin typeface="Times New Roman" panose="02020603050405020304" pitchFamily="18" charset="0"/>
                        </a:rPr>
                        <a:t>Polypharmacy</a:t>
                      </a:r>
                      <a:r>
                        <a:rPr lang="nl-BE" sz="1600" b="0" i="0" u="none" strike="noStrike" dirty="0">
                          <a:solidFill>
                            <a:srgbClr val="000000"/>
                          </a:solidFill>
                          <a:effectLst/>
                          <a:latin typeface="Times New Roman" panose="02020603050405020304" pitchFamily="18" charset="0"/>
                        </a:rPr>
                        <a:t>: &gt; 3 </a:t>
                      </a:r>
                      <a:r>
                        <a:rPr lang="nl-BE" sz="1600" b="0" i="0" u="none" strike="noStrike" dirty="0" err="1">
                          <a:solidFill>
                            <a:srgbClr val="000000"/>
                          </a:solidFill>
                          <a:effectLst/>
                          <a:latin typeface="Times New Roman" panose="02020603050405020304" pitchFamily="18" charset="0"/>
                        </a:rPr>
                        <a:t>medications</a:t>
                      </a:r>
                      <a:endParaRPr lang="nl-BE" sz="16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1</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509179"/>
                  </a:ext>
                </a:extLst>
              </a:tr>
              <a:tr h="297710">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ctr"/>
                      <a:r>
                        <a:rPr lang="nl-BE" sz="1600" b="1" i="0" u="none" strike="noStrike" dirty="0">
                          <a:solidFill>
                            <a:srgbClr val="000000"/>
                          </a:solidFill>
                          <a:effectLst/>
                          <a:latin typeface="Times New Roman" panose="02020603050405020304" pitchFamily="18" charset="0"/>
                        </a:rPr>
                        <a:t>TOTAL SCORE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ctr"/>
                      <a:r>
                        <a:rPr lang="nl-BE" sz="1600" b="1" i="0" u="none" strike="noStrike" dirty="0">
                          <a:solidFill>
                            <a:srgbClr val="000000"/>
                          </a:solidFill>
                          <a:effectLst/>
                          <a:latin typeface="Times New Roman" panose="02020603050405020304" pitchFamily="18" charset="0"/>
                        </a:rPr>
                        <a:t>            /6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nl-BE"/>
                    </a:p>
                  </a:txBody>
                  <a:tcPr/>
                </a:tc>
                <a:extLst>
                  <a:ext uri="{0D108BD9-81ED-4DB2-BD59-A6C34878D82A}">
                    <a16:rowId xmlns:a16="http://schemas.microsoft.com/office/drawing/2014/main" val="2820383254"/>
                  </a:ext>
                </a:extLst>
              </a:tr>
            </a:tbl>
          </a:graphicData>
        </a:graphic>
      </p:graphicFrame>
      <p:graphicFrame>
        <p:nvGraphicFramePr>
          <p:cNvPr id="19" name="Table 18">
            <a:extLst>
              <a:ext uri="{FF2B5EF4-FFF2-40B4-BE49-F238E27FC236}">
                <a16:creationId xmlns:a16="http://schemas.microsoft.com/office/drawing/2014/main" id="{45690EEC-D799-43E6-92E0-8A39E124E7F4}"/>
              </a:ext>
            </a:extLst>
          </p:cNvPr>
          <p:cNvGraphicFramePr>
            <a:graphicFrameLocks noGrp="1"/>
          </p:cNvGraphicFramePr>
          <p:nvPr/>
        </p:nvGraphicFramePr>
        <p:xfrm>
          <a:off x="6266393" y="1821870"/>
          <a:ext cx="4820706" cy="4534481"/>
        </p:xfrm>
        <a:graphic>
          <a:graphicData uri="http://schemas.openxmlformats.org/drawingml/2006/table">
            <a:tbl>
              <a:tblPr/>
              <a:tblGrid>
                <a:gridCol w="3288296">
                  <a:extLst>
                    <a:ext uri="{9D8B030D-6E8A-4147-A177-3AD203B41FA5}">
                      <a16:colId xmlns:a16="http://schemas.microsoft.com/office/drawing/2014/main" val="1428536315"/>
                    </a:ext>
                  </a:extLst>
                </a:gridCol>
                <a:gridCol w="766205">
                  <a:extLst>
                    <a:ext uri="{9D8B030D-6E8A-4147-A177-3AD203B41FA5}">
                      <a16:colId xmlns:a16="http://schemas.microsoft.com/office/drawing/2014/main" val="2335582891"/>
                    </a:ext>
                  </a:extLst>
                </a:gridCol>
                <a:gridCol w="766205">
                  <a:extLst>
                    <a:ext uri="{9D8B030D-6E8A-4147-A177-3AD203B41FA5}">
                      <a16:colId xmlns:a16="http://schemas.microsoft.com/office/drawing/2014/main" val="3790425856"/>
                    </a:ext>
                  </a:extLst>
                </a:gridCol>
              </a:tblGrid>
              <a:tr h="531016">
                <a:tc gridSpan="3">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ctr"/>
                      <a:r>
                        <a:rPr lang="en-US" sz="1600" b="1" i="0" u="none" strike="noStrike" dirty="0">
                          <a:solidFill>
                            <a:srgbClr val="000000"/>
                          </a:solidFill>
                          <a:effectLst/>
                          <a:latin typeface="Times New Roman" panose="02020603050405020304" pitchFamily="18" charset="0"/>
                        </a:rPr>
                        <a:t>Flemish version of Triage Risk Screening Tool (</a:t>
                      </a:r>
                      <a:r>
                        <a:rPr lang="en-US" sz="1600" b="1" i="0" u="none" strike="noStrike" dirty="0" err="1">
                          <a:solidFill>
                            <a:srgbClr val="000000"/>
                          </a:solidFill>
                          <a:effectLst/>
                          <a:latin typeface="Times New Roman" panose="02020603050405020304" pitchFamily="18" charset="0"/>
                        </a:rPr>
                        <a:t>fTRST</a:t>
                      </a:r>
                      <a:r>
                        <a:rPr lang="en-US" sz="1600" b="1" i="0" u="none" strike="noStrike" dirty="0">
                          <a:solidFill>
                            <a:srgbClr val="000000"/>
                          </a:solidFill>
                          <a:effectLst/>
                          <a:latin typeface="Times New Roman" panose="02020603050405020304" pitchFamily="18" charset="0"/>
                        </a:rPr>
                        <a:t>)</a:t>
                      </a:r>
                      <a:endParaRPr lang="nl-BE" sz="1600" b="1"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lumMod val="85000"/>
                      </a:srgbClr>
                    </a:solidFill>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1953855350"/>
                  </a:ext>
                </a:extLst>
              </a:tr>
              <a:tr h="300471">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nl-BE" sz="1600" b="0" i="0" u="none" strike="noStrike" dirty="0">
                          <a:solidFill>
                            <a:srgbClr val="000000"/>
                          </a:solidFill>
                          <a:effectLst/>
                          <a:latin typeface="Times New Roman" panose="02020603050405020304" pitchFamily="18" charset="0"/>
                        </a:rPr>
                        <a:t>ITEM</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ctr"/>
                      <a:r>
                        <a:rPr lang="nl-BE" sz="1600" b="0" i="0" u="none" strike="noStrike">
                          <a:solidFill>
                            <a:srgbClr val="000000"/>
                          </a:solidFill>
                          <a:effectLst/>
                          <a:latin typeface="Times New Roman" panose="02020603050405020304" pitchFamily="18" charset="0"/>
                        </a:rPr>
                        <a:t>Yes</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ctr"/>
                      <a:r>
                        <a:rPr lang="nl-BE" sz="1600" b="0" i="0" u="none" strike="noStrike">
                          <a:solidFill>
                            <a:srgbClr val="000000"/>
                          </a:solidFill>
                          <a:effectLst/>
                          <a:latin typeface="Times New Roman" panose="02020603050405020304" pitchFamily="18" charset="0"/>
                        </a:rPr>
                        <a:t>No</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9429831"/>
                  </a:ext>
                </a:extLst>
              </a:tr>
              <a:tr h="1019734">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1. </a:t>
                      </a:r>
                      <a:r>
                        <a:rPr lang="nl-BE" sz="1600" b="0" i="0" u="none" strike="noStrike" dirty="0" err="1">
                          <a:solidFill>
                            <a:srgbClr val="000000"/>
                          </a:solidFill>
                          <a:effectLst/>
                          <a:latin typeface="Times New Roman" panose="02020603050405020304" pitchFamily="18" charset="0"/>
                        </a:rPr>
                        <a:t>Presence</a:t>
                      </a:r>
                      <a:r>
                        <a:rPr lang="nl-BE" sz="1600" b="0" i="0" u="none" strike="noStrike" dirty="0">
                          <a:solidFill>
                            <a:srgbClr val="000000"/>
                          </a:solidFill>
                          <a:effectLst/>
                          <a:latin typeface="Times New Roman" panose="02020603050405020304" pitchFamily="18" charset="0"/>
                        </a:rPr>
                        <a:t> of </a:t>
                      </a:r>
                      <a:r>
                        <a:rPr lang="nl-BE" sz="1600" b="0" i="0" u="none" strike="noStrike" dirty="0" err="1">
                          <a:solidFill>
                            <a:srgbClr val="000000"/>
                          </a:solidFill>
                          <a:effectLst/>
                          <a:latin typeface="Times New Roman" panose="02020603050405020304" pitchFamily="18" charset="0"/>
                        </a:rPr>
                        <a:t>cognitive</a:t>
                      </a:r>
                      <a:r>
                        <a:rPr lang="nl-BE" sz="1600" b="0" i="0" u="none" strike="noStrike" dirty="0">
                          <a:solidFill>
                            <a:srgbClr val="000000"/>
                          </a:solidFill>
                          <a:effectLst/>
                          <a:latin typeface="Times New Roman" panose="02020603050405020304" pitchFamily="18" charset="0"/>
                        </a:rPr>
                        <a:t> </a:t>
                      </a:r>
                      <a:r>
                        <a:rPr lang="nl-BE" sz="1600" b="0" i="0" u="none" strike="noStrike" dirty="0" err="1">
                          <a:solidFill>
                            <a:srgbClr val="000000"/>
                          </a:solidFill>
                          <a:effectLst/>
                          <a:latin typeface="Times New Roman" panose="02020603050405020304" pitchFamily="18" charset="0"/>
                        </a:rPr>
                        <a:t>impairment</a:t>
                      </a:r>
                      <a:r>
                        <a:rPr lang="nl-BE" sz="1600" b="0" i="0" u="none" strike="noStrike" dirty="0">
                          <a:solidFill>
                            <a:srgbClr val="000000"/>
                          </a:solidFill>
                          <a:effectLst/>
                          <a:latin typeface="Times New Roman" panose="02020603050405020304" pitchFamily="18" charset="0"/>
                        </a:rPr>
                        <a:t> (</a:t>
                      </a:r>
                      <a:r>
                        <a:rPr lang="nl-BE" sz="1600" b="0" i="0" u="none" strike="noStrike" dirty="0" err="1">
                          <a:solidFill>
                            <a:srgbClr val="000000"/>
                          </a:solidFill>
                          <a:effectLst/>
                          <a:latin typeface="Times New Roman" panose="02020603050405020304" pitchFamily="18" charset="0"/>
                        </a:rPr>
                        <a:t>disorientation</a:t>
                      </a:r>
                      <a:r>
                        <a:rPr lang="nl-BE" sz="1600" b="0" i="0" u="none" strike="noStrike" dirty="0">
                          <a:solidFill>
                            <a:srgbClr val="000000"/>
                          </a:solidFill>
                          <a:effectLst/>
                          <a:latin typeface="Times New Roman" panose="02020603050405020304" pitchFamily="18" charset="0"/>
                        </a:rPr>
                        <a:t>, diagnosis of dementia, or delirium)</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2</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0933699"/>
                  </a:ext>
                </a:extLst>
              </a:tr>
              <a:tr h="587284">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2. </a:t>
                      </a:r>
                      <a:r>
                        <a:rPr lang="nl-BE" sz="1600" b="0" i="0" u="none" strike="noStrike" dirty="0" err="1">
                          <a:solidFill>
                            <a:srgbClr val="000000"/>
                          </a:solidFill>
                          <a:effectLst/>
                          <a:latin typeface="Times New Roman" panose="02020603050405020304" pitchFamily="18" charset="0"/>
                        </a:rPr>
                        <a:t>Lives</a:t>
                      </a:r>
                      <a:r>
                        <a:rPr lang="nl-BE" sz="1600" b="0" i="0" u="none" strike="noStrike" dirty="0">
                          <a:solidFill>
                            <a:srgbClr val="000000"/>
                          </a:solidFill>
                          <a:effectLst/>
                          <a:latin typeface="Times New Roman" panose="02020603050405020304" pitchFamily="18" charset="0"/>
                        </a:rPr>
                        <a:t> </a:t>
                      </a:r>
                      <a:r>
                        <a:rPr lang="nl-BE" sz="1600" b="0" i="0" u="none" strike="noStrike" dirty="0" err="1">
                          <a:solidFill>
                            <a:srgbClr val="000000"/>
                          </a:solidFill>
                          <a:effectLst/>
                          <a:latin typeface="Times New Roman" panose="02020603050405020304" pitchFamily="18" charset="0"/>
                        </a:rPr>
                        <a:t>alone</a:t>
                      </a:r>
                      <a:r>
                        <a:rPr lang="nl-BE" sz="1600" b="0" i="0" u="none" strike="noStrike" dirty="0">
                          <a:solidFill>
                            <a:srgbClr val="000000"/>
                          </a:solidFill>
                          <a:effectLst/>
                          <a:latin typeface="Times New Roman" panose="02020603050405020304" pitchFamily="18" charset="0"/>
                        </a:rPr>
                        <a:t> or no </a:t>
                      </a:r>
                      <a:r>
                        <a:rPr lang="nl-BE" sz="1600" b="0" i="0" u="none" strike="noStrike" dirty="0" err="1">
                          <a:solidFill>
                            <a:srgbClr val="000000"/>
                          </a:solidFill>
                          <a:effectLst/>
                          <a:latin typeface="Times New Roman" panose="02020603050405020304" pitchFamily="18" charset="0"/>
                        </a:rPr>
                        <a:t>caregiver</a:t>
                      </a:r>
                      <a:r>
                        <a:rPr lang="nl-BE" sz="1600" b="0" i="0" u="none" strike="noStrike" dirty="0">
                          <a:solidFill>
                            <a:srgbClr val="000000"/>
                          </a:solidFill>
                          <a:effectLst/>
                          <a:latin typeface="Times New Roman" panose="02020603050405020304" pitchFamily="18" charset="0"/>
                        </a:rPr>
                        <a:t> </a:t>
                      </a:r>
                      <a:r>
                        <a:rPr lang="nl-BE" sz="1600" b="0" i="0" u="none" strike="noStrike" dirty="0" err="1">
                          <a:solidFill>
                            <a:srgbClr val="000000"/>
                          </a:solidFill>
                          <a:effectLst/>
                          <a:latin typeface="Times New Roman" panose="02020603050405020304" pitchFamily="18" charset="0"/>
                        </a:rPr>
                        <a:t>available</a:t>
                      </a:r>
                      <a:r>
                        <a:rPr lang="nl-BE" sz="1600" b="0" i="0" u="none" strike="noStrike" dirty="0">
                          <a:solidFill>
                            <a:srgbClr val="000000"/>
                          </a:solidFill>
                          <a:effectLst/>
                          <a:latin typeface="Times New Roman" panose="02020603050405020304" pitchFamily="18" charset="0"/>
                        </a:rPr>
                        <a:t>, </a:t>
                      </a:r>
                      <a:r>
                        <a:rPr lang="nl-BE" sz="1600" b="0" i="0" u="none" strike="noStrike" dirty="0" err="1">
                          <a:solidFill>
                            <a:srgbClr val="000000"/>
                          </a:solidFill>
                          <a:effectLst/>
                          <a:latin typeface="Times New Roman" panose="02020603050405020304" pitchFamily="18" charset="0"/>
                        </a:rPr>
                        <a:t>willing</a:t>
                      </a:r>
                      <a:r>
                        <a:rPr lang="nl-BE" sz="1600" b="0" i="0" u="none" strike="noStrike" dirty="0">
                          <a:solidFill>
                            <a:srgbClr val="000000"/>
                          </a:solidFill>
                          <a:effectLst/>
                          <a:latin typeface="Times New Roman" panose="02020603050405020304" pitchFamily="18" charset="0"/>
                        </a:rPr>
                        <a:t>, or </a:t>
                      </a:r>
                      <a:r>
                        <a:rPr lang="nl-BE" sz="1600" b="0" i="0" u="none" strike="noStrike" dirty="0" err="1">
                          <a:solidFill>
                            <a:srgbClr val="000000"/>
                          </a:solidFill>
                          <a:effectLst/>
                          <a:latin typeface="Times New Roman" panose="02020603050405020304" pitchFamily="18" charset="0"/>
                        </a:rPr>
                        <a:t>able</a:t>
                      </a:r>
                      <a:endParaRPr lang="nl-BE" sz="1600" b="0" i="0" u="none" strike="noStrike" dirty="0">
                        <a:solidFill>
                          <a:srgbClr val="000000"/>
                        </a:solidFill>
                        <a:effectLst/>
                        <a:latin typeface="Times New Roman" panose="02020603050405020304" pitchFamily="18" charset="0"/>
                      </a:endParaRP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1</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5305291"/>
                  </a:ext>
                </a:extLst>
              </a:tr>
              <a:tr h="766995">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3. </a:t>
                      </a:r>
                      <a:r>
                        <a:rPr lang="nl-BE" sz="1600" b="0" i="0" u="none" strike="noStrike" dirty="0" err="1">
                          <a:solidFill>
                            <a:srgbClr val="000000"/>
                          </a:solidFill>
                          <a:effectLst/>
                          <a:latin typeface="Times New Roman" panose="02020603050405020304" pitchFamily="18" charset="0"/>
                        </a:rPr>
                        <a:t>Difficulty</a:t>
                      </a:r>
                      <a:r>
                        <a:rPr lang="nl-BE" sz="1600" b="0" i="0" u="none" strike="noStrike" dirty="0">
                          <a:solidFill>
                            <a:srgbClr val="000000"/>
                          </a:solidFill>
                          <a:effectLst/>
                          <a:latin typeface="Times New Roman" panose="02020603050405020304" pitchFamily="18" charset="0"/>
                        </a:rPr>
                        <a:t> </a:t>
                      </a:r>
                      <a:r>
                        <a:rPr lang="nl-BE" sz="1600" b="0" i="0" u="none" strike="noStrike" dirty="0" err="1">
                          <a:solidFill>
                            <a:srgbClr val="000000"/>
                          </a:solidFill>
                          <a:effectLst/>
                          <a:latin typeface="Times New Roman" panose="02020603050405020304" pitchFamily="18" charset="0"/>
                        </a:rPr>
                        <a:t>with</a:t>
                      </a:r>
                      <a:r>
                        <a:rPr lang="nl-BE" sz="1600" b="0" i="0" u="none" strike="noStrike" dirty="0">
                          <a:solidFill>
                            <a:srgbClr val="000000"/>
                          </a:solidFill>
                          <a:effectLst/>
                          <a:latin typeface="Times New Roman" panose="02020603050405020304" pitchFamily="18" charset="0"/>
                        </a:rPr>
                        <a:t> </a:t>
                      </a:r>
                      <a:r>
                        <a:rPr lang="nl-BE" sz="1600" b="0" i="0" u="none" strike="noStrike" dirty="0" err="1">
                          <a:solidFill>
                            <a:srgbClr val="000000"/>
                          </a:solidFill>
                          <a:effectLst/>
                          <a:latin typeface="Times New Roman" panose="02020603050405020304" pitchFamily="18" charset="0"/>
                        </a:rPr>
                        <a:t>walking</a:t>
                      </a:r>
                      <a:r>
                        <a:rPr lang="nl-BE" sz="1600" b="0" i="0" u="none" strike="noStrike" dirty="0">
                          <a:solidFill>
                            <a:srgbClr val="000000"/>
                          </a:solidFill>
                          <a:effectLst/>
                          <a:latin typeface="Times New Roman" panose="02020603050405020304" pitchFamily="18" charset="0"/>
                        </a:rPr>
                        <a:t> or transfers or </a:t>
                      </a:r>
                      <a:r>
                        <a:rPr lang="nl-BE" sz="1600" b="0" i="0" u="none" strike="noStrike" dirty="0" err="1">
                          <a:solidFill>
                            <a:srgbClr val="000000"/>
                          </a:solidFill>
                          <a:effectLst/>
                          <a:latin typeface="Times New Roman" panose="02020603050405020304" pitchFamily="18" charset="0"/>
                        </a:rPr>
                        <a:t>fall</a:t>
                      </a:r>
                      <a:r>
                        <a:rPr lang="nl-BE" sz="1600" b="0" i="0" u="none" strike="noStrike" dirty="0">
                          <a:solidFill>
                            <a:srgbClr val="000000"/>
                          </a:solidFill>
                          <a:effectLst/>
                          <a:latin typeface="Times New Roman" panose="02020603050405020304" pitchFamily="18" charset="0"/>
                        </a:rPr>
                        <a:t>(s) in </a:t>
                      </a:r>
                      <a:r>
                        <a:rPr lang="nl-BE" sz="1600" b="0" i="0" u="none" strike="noStrike" dirty="0" err="1">
                          <a:solidFill>
                            <a:srgbClr val="000000"/>
                          </a:solidFill>
                          <a:effectLst/>
                          <a:latin typeface="Times New Roman" panose="02020603050405020304" pitchFamily="18" charset="0"/>
                        </a:rPr>
                        <a:t>the</a:t>
                      </a:r>
                      <a:r>
                        <a:rPr lang="nl-BE" sz="1600" b="0" i="0" u="none" strike="noStrike" dirty="0">
                          <a:solidFill>
                            <a:srgbClr val="000000"/>
                          </a:solidFill>
                          <a:effectLst/>
                          <a:latin typeface="Times New Roman" panose="02020603050405020304" pitchFamily="18" charset="0"/>
                        </a:rPr>
                        <a:t> past 6 </a:t>
                      </a:r>
                      <a:r>
                        <a:rPr lang="nl-BE" sz="1600" b="0" i="0" u="none" strike="noStrike" dirty="0" err="1">
                          <a:solidFill>
                            <a:srgbClr val="000000"/>
                          </a:solidFill>
                          <a:effectLst/>
                          <a:latin typeface="Times New Roman" panose="02020603050405020304" pitchFamily="18" charset="0"/>
                        </a:rPr>
                        <a:t>months</a:t>
                      </a:r>
                      <a:endParaRPr lang="nl-BE" sz="1600" b="0" i="0" u="none" strike="noStrike" dirty="0">
                        <a:solidFill>
                          <a:srgbClr val="000000"/>
                        </a:solidFill>
                        <a:effectLst/>
                        <a:latin typeface="Times New Roman" panose="02020603050405020304" pitchFamily="18" charset="0"/>
                      </a:endParaRP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1</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2544721"/>
                  </a:ext>
                </a:extLst>
              </a:tr>
              <a:tr h="514255">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4. </a:t>
                      </a:r>
                      <a:r>
                        <a:rPr lang="nl-BE" sz="1600" b="0" i="0" u="none" strike="noStrike" dirty="0" err="1">
                          <a:solidFill>
                            <a:srgbClr val="000000"/>
                          </a:solidFill>
                          <a:effectLst/>
                          <a:latin typeface="Times New Roman" panose="02020603050405020304" pitchFamily="18" charset="0"/>
                        </a:rPr>
                        <a:t>Hospitalized</a:t>
                      </a:r>
                      <a:r>
                        <a:rPr lang="nl-BE" sz="1600" b="0" i="0" u="none" strike="noStrike" dirty="0">
                          <a:solidFill>
                            <a:srgbClr val="000000"/>
                          </a:solidFill>
                          <a:effectLst/>
                          <a:latin typeface="Times New Roman" panose="02020603050405020304" pitchFamily="18" charset="0"/>
                        </a:rPr>
                        <a:t> in </a:t>
                      </a:r>
                      <a:r>
                        <a:rPr lang="nl-BE" sz="1600" b="0" i="0" u="none" strike="noStrike" dirty="0" err="1">
                          <a:solidFill>
                            <a:srgbClr val="000000"/>
                          </a:solidFill>
                          <a:effectLst/>
                          <a:latin typeface="Times New Roman" panose="02020603050405020304" pitchFamily="18" charset="0"/>
                        </a:rPr>
                        <a:t>the</a:t>
                      </a:r>
                      <a:r>
                        <a:rPr lang="nl-BE" sz="1600" b="0" i="0" u="none" strike="noStrike" dirty="0">
                          <a:solidFill>
                            <a:srgbClr val="000000"/>
                          </a:solidFill>
                          <a:effectLst/>
                          <a:latin typeface="Times New Roman" panose="02020603050405020304" pitchFamily="18" charset="0"/>
                        </a:rPr>
                        <a:t> last 3 </a:t>
                      </a:r>
                      <a:r>
                        <a:rPr lang="nl-BE" sz="1600" b="0" i="0" u="none" strike="noStrike" dirty="0" err="1">
                          <a:solidFill>
                            <a:srgbClr val="000000"/>
                          </a:solidFill>
                          <a:effectLst/>
                          <a:latin typeface="Times New Roman" panose="02020603050405020304" pitchFamily="18" charset="0"/>
                        </a:rPr>
                        <a:t>months</a:t>
                      </a:r>
                      <a:endParaRPr lang="nl-BE" sz="1600" b="0" i="0" u="none" strike="noStrike" dirty="0">
                        <a:solidFill>
                          <a:srgbClr val="000000"/>
                        </a:solidFill>
                        <a:effectLst/>
                        <a:latin typeface="Times New Roman" panose="02020603050405020304" pitchFamily="18" charset="0"/>
                      </a:endParaRP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1</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71077213"/>
                  </a:ext>
                </a:extLst>
              </a:tr>
              <a:tr h="514255">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5. </a:t>
                      </a:r>
                      <a:r>
                        <a:rPr lang="nl-BE" sz="1600" b="0" i="0" u="none" strike="noStrike" dirty="0" err="1">
                          <a:solidFill>
                            <a:srgbClr val="000000"/>
                          </a:solidFill>
                          <a:effectLst/>
                          <a:latin typeface="Times New Roman" panose="02020603050405020304" pitchFamily="18" charset="0"/>
                        </a:rPr>
                        <a:t>Polypharmacy</a:t>
                      </a:r>
                      <a:r>
                        <a:rPr lang="nl-BE" sz="1600" b="0" i="0" u="none" strike="noStrike" dirty="0">
                          <a:solidFill>
                            <a:srgbClr val="000000"/>
                          </a:solidFill>
                          <a:effectLst/>
                          <a:latin typeface="Times New Roman" panose="02020603050405020304" pitchFamily="18" charset="0"/>
                        </a:rPr>
                        <a:t>: ≥ 5 </a:t>
                      </a:r>
                      <a:r>
                        <a:rPr lang="nl-BE" sz="1600" b="0" i="0" u="none" strike="noStrike" dirty="0" err="1">
                          <a:solidFill>
                            <a:srgbClr val="000000"/>
                          </a:solidFill>
                          <a:effectLst/>
                          <a:latin typeface="Times New Roman" panose="02020603050405020304" pitchFamily="18" charset="0"/>
                        </a:rPr>
                        <a:t>medications</a:t>
                      </a:r>
                      <a:endParaRPr lang="nl-BE" sz="1600" b="0" i="0" u="none" strike="noStrike" dirty="0">
                        <a:solidFill>
                          <a:srgbClr val="000000"/>
                        </a:solidFill>
                        <a:effectLst/>
                        <a:latin typeface="Times New Roman" panose="02020603050405020304" pitchFamily="18" charset="0"/>
                      </a:endParaRP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dirty="0">
                          <a:solidFill>
                            <a:srgbClr val="000000"/>
                          </a:solidFill>
                          <a:effectLst/>
                          <a:latin typeface="Times New Roman" panose="02020603050405020304" pitchFamily="18" charset="0"/>
                        </a:rPr>
                        <a:t>1</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rtl="0" fontAlgn="ctr"/>
                      <a:r>
                        <a:rPr lang="nl-BE" sz="1600" b="0" i="0" u="none" strike="noStrike">
                          <a:solidFill>
                            <a:srgbClr val="000000"/>
                          </a:solidFill>
                          <a:effectLst/>
                          <a:latin typeface="Times New Roman" panose="02020603050405020304" pitchFamily="18" charset="0"/>
                        </a:rPr>
                        <a:t>0</a:t>
                      </a:r>
                    </a:p>
                  </a:txBody>
                  <a:tcPr marL="857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91396812"/>
                  </a:ext>
                </a:extLst>
              </a:tr>
              <a:tr h="300471">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ctr"/>
                      <a:r>
                        <a:rPr lang="nl-BE" sz="1600" b="1" i="0" u="none" strike="noStrike" dirty="0">
                          <a:solidFill>
                            <a:srgbClr val="000000"/>
                          </a:solidFill>
                          <a:effectLst/>
                          <a:latin typeface="Times New Roman" panose="02020603050405020304" pitchFamily="18" charset="0"/>
                        </a:rPr>
                        <a:t>TOTAL SCORE</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l" fontAlgn="ctr"/>
                      <a:r>
                        <a:rPr lang="nl-BE" sz="1600" b="1" i="0" u="none" strike="noStrike" dirty="0">
                          <a:solidFill>
                            <a:srgbClr val="000000"/>
                          </a:solidFill>
                          <a:effectLst/>
                          <a:latin typeface="Times New Roman" panose="02020603050405020304" pitchFamily="18" charset="0"/>
                        </a:rPr>
                        <a:t>               /6</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nl-BE"/>
                    </a:p>
                  </a:txBody>
                  <a:tcPr/>
                </a:tc>
                <a:extLst>
                  <a:ext uri="{0D108BD9-81ED-4DB2-BD59-A6C34878D82A}">
                    <a16:rowId xmlns:a16="http://schemas.microsoft.com/office/drawing/2014/main" val="988494915"/>
                  </a:ext>
                </a:extLst>
              </a:tr>
            </a:tbl>
          </a:graphicData>
        </a:graphic>
      </p:graphicFrame>
      <p:sp>
        <p:nvSpPr>
          <p:cNvPr id="20" name="Content Placeholder 1">
            <a:extLst>
              <a:ext uri="{FF2B5EF4-FFF2-40B4-BE49-F238E27FC236}">
                <a16:creationId xmlns:a16="http://schemas.microsoft.com/office/drawing/2014/main" id="{3125459D-75D7-425B-855F-523DA06A8E9D}"/>
              </a:ext>
            </a:extLst>
          </p:cNvPr>
          <p:cNvSpPr>
            <a:spLocks noGrp="1"/>
          </p:cNvSpPr>
          <p:nvPr>
            <p:ph idx="1"/>
          </p:nvPr>
        </p:nvSpPr>
        <p:spPr>
          <a:xfrm>
            <a:off x="459024" y="1217193"/>
            <a:ext cx="10515600" cy="5074037"/>
          </a:xfrm>
        </p:spPr>
        <p:txBody>
          <a:bodyPr>
            <a:normAutofit/>
          </a:bodyPr>
          <a:lstStyle/>
          <a:p>
            <a:pPr marL="0" indent="0">
              <a:buNone/>
            </a:pPr>
            <a:r>
              <a:rPr lang="nl-BE" b="1" dirty="0"/>
              <a:t>Geriatric screening in </a:t>
            </a:r>
            <a:r>
              <a:rPr lang="nl-BE" b="1" dirty="0" err="1"/>
              <a:t>the</a:t>
            </a:r>
            <a:r>
              <a:rPr lang="nl-BE" b="1" dirty="0"/>
              <a:t> ED</a:t>
            </a:r>
          </a:p>
          <a:p>
            <a:pPr marL="0" indent="0">
              <a:buNone/>
            </a:pPr>
            <a:endParaRPr lang="nl-BE"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261425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59036"/>
            <a:ext cx="10515600" cy="5074037"/>
          </a:xfrm>
        </p:spPr>
        <p:txBody>
          <a:bodyPr>
            <a:normAutofit/>
          </a:bodyPr>
          <a:lstStyle/>
          <a:p>
            <a:pPr marL="0" indent="0">
              <a:buNone/>
            </a:pPr>
            <a:r>
              <a:rPr lang="nl-BE" b="1" dirty="0"/>
              <a:t>Geriatric screening in </a:t>
            </a:r>
            <a:r>
              <a:rPr lang="nl-BE" b="1" dirty="0" err="1"/>
              <a:t>the</a:t>
            </a:r>
            <a:r>
              <a:rPr lang="nl-BE" b="1" dirty="0"/>
              <a:t> ED: we </a:t>
            </a:r>
            <a:r>
              <a:rPr lang="nl-BE" b="1" dirty="0" err="1"/>
              <a:t>recommend</a:t>
            </a:r>
            <a:r>
              <a:rPr lang="nl-BE" b="1" dirty="0"/>
              <a:t> </a:t>
            </a:r>
            <a:r>
              <a:rPr lang="nl-BE" b="1" dirty="0" err="1"/>
              <a:t>Clinical</a:t>
            </a:r>
            <a:r>
              <a:rPr lang="nl-BE" b="1" dirty="0"/>
              <a:t> </a:t>
            </a:r>
            <a:r>
              <a:rPr lang="nl-BE" b="1" dirty="0" err="1"/>
              <a:t>Frailty</a:t>
            </a:r>
            <a:r>
              <a:rPr lang="nl-BE" b="1" dirty="0"/>
              <a:t> </a:t>
            </a:r>
            <a:r>
              <a:rPr lang="nl-BE" b="1" dirty="0" err="1"/>
              <a:t>Scale</a:t>
            </a:r>
            <a:endParaRPr lang="nl-BE" b="1" dirty="0"/>
          </a:p>
          <a:p>
            <a:pPr marL="0" indent="0">
              <a:buNone/>
            </a:pPr>
            <a:endParaRPr lang="nl-BE"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SYSTEMS</a:t>
            </a:r>
            <a:endParaRPr lang="en-GB" sz="3900" b="1" dirty="0"/>
          </a:p>
        </p:txBody>
      </p:sp>
      <p:pic>
        <p:nvPicPr>
          <p:cNvPr id="7" name="Picture 6" descr="https://cdn-icons-png.flaticon.com/512/4429/4429889.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14132" y="234000"/>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773074" y="2007220"/>
            <a:ext cx="6715169" cy="4603242"/>
          </a:xfrm>
          <a:prstGeom prst="rect">
            <a:avLst/>
          </a:prstGeom>
        </p:spPr>
      </p:pic>
    </p:spTree>
    <p:extLst>
      <p:ext uri="{BB962C8B-B14F-4D97-AF65-F5344CB8AC3E}">
        <p14:creationId xmlns:p14="http://schemas.microsoft.com/office/powerpoint/2010/main" val="2804530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59036"/>
            <a:ext cx="10515600" cy="5074037"/>
          </a:xfrm>
        </p:spPr>
        <p:txBody>
          <a:bodyPr>
            <a:normAutofit/>
          </a:bodyPr>
          <a:lstStyle/>
          <a:p>
            <a:pPr marL="0" indent="0">
              <a:buNone/>
            </a:pPr>
            <a:r>
              <a:rPr lang="nl-BE" b="1" dirty="0"/>
              <a:t>Geriatric screening in </a:t>
            </a:r>
            <a:r>
              <a:rPr lang="nl-BE" b="1" dirty="0" err="1"/>
              <a:t>the</a:t>
            </a:r>
            <a:r>
              <a:rPr lang="nl-BE" b="1" dirty="0"/>
              <a:t> ED: we </a:t>
            </a:r>
            <a:r>
              <a:rPr lang="nl-BE" b="1" dirty="0" err="1"/>
              <a:t>recommend</a:t>
            </a:r>
            <a:r>
              <a:rPr lang="nl-BE" b="1" dirty="0"/>
              <a:t> </a:t>
            </a:r>
            <a:r>
              <a:rPr lang="nl-BE" b="1" dirty="0" err="1"/>
              <a:t>Clinical</a:t>
            </a:r>
            <a:r>
              <a:rPr lang="nl-BE" b="1" dirty="0"/>
              <a:t> </a:t>
            </a:r>
            <a:r>
              <a:rPr lang="nl-BE" b="1" dirty="0" err="1"/>
              <a:t>Frailty</a:t>
            </a:r>
            <a:r>
              <a:rPr lang="nl-BE" b="1" dirty="0"/>
              <a:t> </a:t>
            </a:r>
            <a:r>
              <a:rPr lang="nl-BE" b="1" dirty="0" err="1"/>
              <a:t>Scale</a:t>
            </a:r>
            <a:endParaRPr lang="nl-BE" b="1" dirty="0"/>
          </a:p>
          <a:p>
            <a:pPr marL="0" indent="0">
              <a:buNone/>
            </a:pPr>
            <a:endParaRPr lang="nl-BE"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SYSTEMS</a:t>
            </a:r>
            <a:endParaRPr lang="en-GB" sz="3900" b="1" dirty="0"/>
          </a:p>
        </p:txBody>
      </p:sp>
      <p:pic>
        <p:nvPicPr>
          <p:cNvPr id="7" name="Picture 6" descr="https://cdn-icons-png.flaticon.com/512/4429/4429889.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14132" y="234000"/>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4"/>
          <a:stretch>
            <a:fillRect/>
          </a:stretch>
        </p:blipFill>
        <p:spPr>
          <a:xfrm>
            <a:off x="773074" y="2007220"/>
            <a:ext cx="6715169" cy="4603242"/>
          </a:xfrm>
          <a:prstGeom prst="rect">
            <a:avLst/>
          </a:prstGeom>
        </p:spPr>
      </p:pic>
      <p:sp>
        <p:nvSpPr>
          <p:cNvPr id="8" name="Content Placeholder 52"/>
          <p:cNvSpPr txBox="1">
            <a:spLocks/>
          </p:cNvSpPr>
          <p:nvPr/>
        </p:nvSpPr>
        <p:spPr>
          <a:xfrm>
            <a:off x="7949672" y="1898843"/>
            <a:ext cx="3591806" cy="428011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0" indent="0">
              <a:lnSpc>
                <a:spcPct val="110000"/>
              </a:lnSpc>
              <a:spcBef>
                <a:spcPts val="0"/>
              </a:spcBef>
              <a:buNone/>
              <a:defRPr/>
            </a:pPr>
            <a:r>
              <a:rPr lang="en-US" sz="2400" dirty="0">
                <a:solidFill>
                  <a:sysClr val="windowText" lastClr="000000"/>
                </a:solidFill>
                <a:cs typeface="Arial" panose="020B0604020202020204" pitchFamily="34" charset="0"/>
              </a:rPr>
              <a:t> </a:t>
            </a:r>
            <a:r>
              <a:rPr lang="en-US" sz="2400" b="1" dirty="0">
                <a:solidFill>
                  <a:sysClr val="windowText" lastClr="000000"/>
                </a:solidFill>
                <a:cs typeface="Arial" panose="020B0604020202020204" pitchFamily="34" charset="0"/>
              </a:rPr>
              <a:t>+++ UNIFORM LANGUAGE</a:t>
            </a:r>
          </a:p>
          <a:p>
            <a:pPr marL="0" indent="0">
              <a:lnSpc>
                <a:spcPct val="110000"/>
              </a:lnSpc>
              <a:spcBef>
                <a:spcPts val="0"/>
              </a:spcBef>
              <a:buNone/>
              <a:defRPr/>
            </a:pPr>
            <a:endParaRPr lang="en-US" sz="2400" b="1" dirty="0">
              <a:solidFill>
                <a:sysClr val="windowText" lastClr="000000"/>
              </a:solidFill>
              <a:cs typeface="Arial" panose="020B0604020202020204" pitchFamily="34" charset="0"/>
            </a:endParaRPr>
          </a:p>
          <a:p>
            <a:pPr marL="0" indent="0">
              <a:lnSpc>
                <a:spcPct val="110000"/>
              </a:lnSpc>
              <a:spcBef>
                <a:spcPts val="0"/>
              </a:spcBef>
              <a:buNone/>
              <a:defRPr/>
            </a:pPr>
            <a:r>
              <a:rPr lang="en-US" sz="2400" b="1" dirty="0">
                <a:solidFill>
                  <a:sysClr val="windowText" lastClr="000000"/>
                </a:solidFill>
                <a:cs typeface="Arial" panose="020B0604020202020204" pitchFamily="34" charset="0"/>
              </a:rPr>
              <a:t> +++ Validation studies</a:t>
            </a:r>
          </a:p>
          <a:p>
            <a:pPr marL="0" indent="0">
              <a:lnSpc>
                <a:spcPct val="110000"/>
              </a:lnSpc>
              <a:spcBef>
                <a:spcPts val="0"/>
              </a:spcBef>
              <a:buNone/>
              <a:defRPr/>
            </a:pPr>
            <a:endParaRPr lang="en-US" sz="2400" b="1" dirty="0">
              <a:solidFill>
                <a:sysClr val="windowText" lastClr="000000"/>
              </a:solidFill>
              <a:cs typeface="Arial" panose="020B0604020202020204" pitchFamily="34" charset="0"/>
            </a:endParaRPr>
          </a:p>
          <a:p>
            <a:pPr>
              <a:buFontTx/>
              <a:buChar char="-"/>
            </a:pPr>
            <a:r>
              <a:rPr lang="en-GB" sz="2400" b="1" dirty="0"/>
              <a:t>No strict guidelines on how to obtain the score?</a:t>
            </a:r>
          </a:p>
          <a:p>
            <a:pPr>
              <a:buFontTx/>
              <a:buChar char="-"/>
            </a:pPr>
            <a:endParaRPr lang="en-GB" sz="2400" dirty="0"/>
          </a:p>
          <a:p>
            <a:pPr>
              <a:buFontTx/>
              <a:buChar char="-"/>
            </a:pPr>
            <a:endParaRPr lang="nl-BE" sz="2400" dirty="0">
              <a:solidFill>
                <a:sysClr val="windowText" lastClr="000000"/>
              </a:solidFill>
              <a:cs typeface="Arial" panose="020B0604020202020204" pitchFamily="34" charset="0"/>
            </a:endParaRPr>
          </a:p>
          <a:p>
            <a:pPr>
              <a:buFontTx/>
              <a:buChar char="-"/>
            </a:pPr>
            <a:endParaRPr lang="nl-BE" sz="2400" dirty="0">
              <a:solidFill>
                <a:sysClr val="windowText" lastClr="000000"/>
              </a:solidFill>
              <a:cs typeface="Arial" panose="020B0604020202020204" pitchFamily="34" charset="0"/>
            </a:endParaRPr>
          </a:p>
          <a:p>
            <a:pPr>
              <a:buFontTx/>
              <a:buChar char="-"/>
            </a:pPr>
            <a:endParaRPr lang="nl-BE" sz="2400" dirty="0">
              <a:solidFill>
                <a:sysClr val="windowText" lastClr="000000"/>
              </a:solidFill>
              <a:cs typeface="Arial" panose="020B0604020202020204" pitchFamily="34" charset="0"/>
            </a:endParaRPr>
          </a:p>
          <a:p>
            <a:pPr>
              <a:buFontTx/>
              <a:buChar char="-"/>
            </a:pPr>
            <a:endParaRPr lang="nl-BE" sz="2400" dirty="0">
              <a:solidFill>
                <a:sysClr val="windowText" lastClr="000000"/>
              </a:solidFill>
              <a:cs typeface="Arial" panose="020B0604020202020204" pitchFamily="34" charset="0"/>
            </a:endParaRPr>
          </a:p>
          <a:p>
            <a:pPr>
              <a:buFontTx/>
              <a:buChar char="-"/>
            </a:pPr>
            <a:r>
              <a:rPr lang="en-GB" sz="2400" b="1" dirty="0">
                <a:solidFill>
                  <a:sysClr val="windowText" lastClr="000000"/>
                </a:solidFill>
                <a:cs typeface="Arial" panose="020B0604020202020204" pitchFamily="34" charset="0"/>
              </a:rPr>
              <a:t>Interrater reliability?</a:t>
            </a:r>
            <a:endParaRPr lang="nl-BE" sz="2400" dirty="0">
              <a:solidFill>
                <a:sysClr val="windowText" lastClr="000000"/>
              </a:solidFill>
              <a:cs typeface="Arial" panose="020B0604020202020204" pitchFamily="34" charset="0"/>
            </a:endParaRPr>
          </a:p>
          <a:p>
            <a:pPr>
              <a:buFontTx/>
              <a:buChar char="-"/>
            </a:pPr>
            <a:endParaRPr lang="nl-BE" sz="2400" b="1" dirty="0">
              <a:solidFill>
                <a:sysClr val="windowText" lastClr="000000"/>
              </a:solidFill>
              <a:cs typeface="Arial" panose="020B0604020202020204" pitchFamily="34" charset="0"/>
            </a:endParaRPr>
          </a:p>
          <a:p>
            <a:pPr marL="0" indent="0">
              <a:buNone/>
            </a:pPr>
            <a:endParaRPr lang="nl-BE" sz="2400" b="1" dirty="0">
              <a:solidFill>
                <a:sysClr val="windowText" lastClr="000000"/>
              </a:solidFill>
              <a:cs typeface="Arial" panose="020B0604020202020204" pitchFamily="34" charset="0"/>
            </a:endParaRPr>
          </a:p>
        </p:txBody>
      </p:sp>
      <p:sp>
        <p:nvSpPr>
          <p:cNvPr id="9" name="Rectangle 8"/>
          <p:cNvSpPr/>
          <p:nvPr/>
        </p:nvSpPr>
        <p:spPr>
          <a:xfrm>
            <a:off x="717319" y="2286000"/>
            <a:ext cx="3352877" cy="2442117"/>
          </a:xfrm>
          <a:prstGeom prst="rect">
            <a:avLst/>
          </a:prstGeom>
          <a:noFill/>
          <a:ln w="57150">
            <a:solidFill>
              <a:schemeClr val="accent6"/>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10" name="Rectangle 9"/>
          <p:cNvSpPr/>
          <p:nvPr/>
        </p:nvSpPr>
        <p:spPr>
          <a:xfrm>
            <a:off x="717318" y="4812825"/>
            <a:ext cx="3352877" cy="1797637"/>
          </a:xfrm>
          <a:prstGeom prst="rect">
            <a:avLst/>
          </a:prstGeom>
          <a:noFill/>
          <a:ln w="5715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11" name="Rectangle 10"/>
          <p:cNvSpPr/>
          <p:nvPr/>
        </p:nvSpPr>
        <p:spPr>
          <a:xfrm>
            <a:off x="4137102" y="2107580"/>
            <a:ext cx="3352877" cy="680225"/>
          </a:xfrm>
          <a:prstGeom prst="rect">
            <a:avLst/>
          </a:prstGeom>
          <a:noFill/>
          <a:ln w="57150">
            <a:solidFill>
              <a:schemeClr val="accent2"/>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12" name="Rectangle 11"/>
          <p:cNvSpPr/>
          <p:nvPr/>
        </p:nvSpPr>
        <p:spPr>
          <a:xfrm>
            <a:off x="4137102" y="2872513"/>
            <a:ext cx="3352877" cy="1487614"/>
          </a:xfrm>
          <a:prstGeom prst="rect">
            <a:avLst/>
          </a:prstGeom>
          <a:noFill/>
          <a:ln w="57150">
            <a:solidFill>
              <a:srgbClr val="7030A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13" name="Rectangle 12"/>
          <p:cNvSpPr/>
          <p:nvPr/>
        </p:nvSpPr>
        <p:spPr>
          <a:xfrm>
            <a:off x="8147916" y="6473535"/>
            <a:ext cx="3672336" cy="369332"/>
          </a:xfrm>
          <a:prstGeom prst="rect">
            <a:avLst/>
          </a:prstGeom>
        </p:spPr>
        <p:txBody>
          <a:bodyPr wrap="square">
            <a:spAutoFit/>
          </a:bodyPr>
          <a:lstStyle/>
          <a:p>
            <a:r>
              <a:rPr lang="en-GB" dirty="0">
                <a:solidFill>
                  <a:sysClr val="windowText" lastClr="000000"/>
                </a:solidFill>
                <a:cs typeface="Arial" panose="020B0604020202020204" pitchFamily="34" charset="0"/>
              </a:rPr>
              <a:t>Slide courtesy of dr. A. Mitchell</a:t>
            </a:r>
            <a:endParaRPr lang="en-GB" dirty="0"/>
          </a:p>
        </p:txBody>
      </p:sp>
      <p:sp>
        <p:nvSpPr>
          <p:cNvPr id="14" name="TextBox 13"/>
          <p:cNvSpPr txBox="1"/>
          <p:nvPr/>
        </p:nvSpPr>
        <p:spPr>
          <a:xfrm>
            <a:off x="8408020" y="3826423"/>
            <a:ext cx="3321136" cy="1246495"/>
          </a:xfrm>
          <a:prstGeom prst="rect">
            <a:avLst/>
          </a:prstGeom>
          <a:noFill/>
        </p:spPr>
        <p:txBody>
          <a:bodyPr wrap="square" rtlCol="0">
            <a:spAutoFit/>
          </a:bodyPr>
          <a:lstStyle/>
          <a:p>
            <a:pPr marL="342900" indent="-342900">
              <a:buAutoNum type="arabicPeriod"/>
            </a:pPr>
            <a:r>
              <a:rPr lang="nl-BE" sz="2500" b="1" dirty="0" err="1">
                <a:solidFill>
                  <a:schemeClr val="accent6"/>
                </a:solidFill>
              </a:rPr>
              <a:t>Mobility</a:t>
            </a:r>
            <a:r>
              <a:rPr lang="nl-BE" sz="2500" b="1" dirty="0">
                <a:solidFill>
                  <a:schemeClr val="accent6"/>
                </a:solidFill>
              </a:rPr>
              <a:t>?</a:t>
            </a:r>
          </a:p>
          <a:p>
            <a:pPr marL="342900" indent="-342900">
              <a:buAutoNum type="arabicPeriod"/>
            </a:pPr>
            <a:r>
              <a:rPr lang="nl-BE" sz="2500" b="1" dirty="0" err="1">
                <a:solidFill>
                  <a:schemeClr val="accent2"/>
                </a:solidFill>
              </a:rPr>
              <a:t>ADLs</a:t>
            </a:r>
            <a:r>
              <a:rPr lang="nl-BE" sz="2500" b="1" dirty="0">
                <a:solidFill>
                  <a:schemeClr val="accent2"/>
                </a:solidFill>
              </a:rPr>
              <a:t>?</a:t>
            </a:r>
          </a:p>
          <a:p>
            <a:pPr marL="342900" indent="-342900">
              <a:buAutoNum type="arabicPeriod"/>
            </a:pPr>
            <a:r>
              <a:rPr lang="nl-BE" sz="2500" b="1" dirty="0">
                <a:solidFill>
                  <a:srgbClr val="7030A0"/>
                </a:solidFill>
              </a:rPr>
              <a:t>&lt;6 </a:t>
            </a:r>
            <a:r>
              <a:rPr lang="nl-BE" sz="2500" b="1" dirty="0" err="1">
                <a:solidFill>
                  <a:srgbClr val="7030A0"/>
                </a:solidFill>
              </a:rPr>
              <a:t>months</a:t>
            </a:r>
            <a:r>
              <a:rPr lang="nl-BE" sz="2500" b="1" dirty="0">
                <a:solidFill>
                  <a:srgbClr val="7030A0"/>
                </a:solidFill>
              </a:rPr>
              <a:t> </a:t>
            </a:r>
            <a:r>
              <a:rPr lang="nl-BE" sz="2500" b="1" dirty="0" err="1">
                <a:solidFill>
                  <a:srgbClr val="7030A0"/>
                </a:solidFill>
              </a:rPr>
              <a:t>to</a:t>
            </a:r>
            <a:r>
              <a:rPr lang="nl-BE" sz="2500" b="1" dirty="0">
                <a:solidFill>
                  <a:srgbClr val="7030A0"/>
                </a:solidFill>
              </a:rPr>
              <a:t> live?</a:t>
            </a:r>
            <a:endParaRPr lang="en-GB" sz="2500" b="1" dirty="0">
              <a:solidFill>
                <a:srgbClr val="7030A0"/>
              </a:solidFill>
            </a:endParaRPr>
          </a:p>
        </p:txBody>
      </p:sp>
      <p:sp>
        <p:nvSpPr>
          <p:cNvPr id="15" name="Rectangle 14"/>
          <p:cNvSpPr/>
          <p:nvPr/>
        </p:nvSpPr>
        <p:spPr>
          <a:xfrm>
            <a:off x="8147915" y="5776560"/>
            <a:ext cx="5096184" cy="584775"/>
          </a:xfrm>
          <a:prstGeom prst="rect">
            <a:avLst/>
          </a:prstGeom>
        </p:spPr>
        <p:txBody>
          <a:bodyPr wrap="square">
            <a:spAutoFit/>
          </a:bodyPr>
          <a:lstStyle/>
          <a:p>
            <a:r>
              <a:rPr lang="nl-BE" sz="1600" dirty="0">
                <a:solidFill>
                  <a:sysClr val="windowText" lastClr="000000"/>
                </a:solidFill>
                <a:cs typeface="Arial" panose="020B0604020202020204" pitchFamily="34" charset="0"/>
              </a:rPr>
              <a:t>Kappa </a:t>
            </a:r>
            <a:r>
              <a:rPr lang="nl-BE" sz="1600" dirty="0" err="1">
                <a:solidFill>
                  <a:sysClr val="windowText" lastClr="000000"/>
                </a:solidFill>
                <a:cs typeface="Arial" panose="020B0604020202020204" pitchFamily="34" charset="0"/>
              </a:rPr>
              <a:t>variation</a:t>
            </a:r>
            <a:r>
              <a:rPr lang="nl-BE" sz="1600" dirty="0">
                <a:solidFill>
                  <a:sysClr val="windowText" lastClr="000000"/>
                </a:solidFill>
                <a:cs typeface="Arial" panose="020B0604020202020204" pitchFamily="34" charset="0"/>
              </a:rPr>
              <a:t> (0,21-0,64)</a:t>
            </a:r>
            <a:endParaRPr lang="nl-BE" sz="1600" dirty="0"/>
          </a:p>
          <a:p>
            <a:r>
              <a:rPr lang="nl-BE" sz="1600" dirty="0" err="1"/>
              <a:t>Jarman</a:t>
            </a:r>
            <a:r>
              <a:rPr lang="nl-BE" sz="1600" dirty="0"/>
              <a:t> et al, 2021; Schrier et al, 2021</a:t>
            </a:r>
            <a:endParaRPr lang="en-GB" sz="1600" dirty="0"/>
          </a:p>
        </p:txBody>
      </p:sp>
      <p:cxnSp>
        <p:nvCxnSpPr>
          <p:cNvPr id="16" name="Straight Connector 15"/>
          <p:cNvCxnSpPr/>
          <p:nvPr/>
        </p:nvCxnSpPr>
        <p:spPr>
          <a:xfrm flipH="1">
            <a:off x="7788536" y="2007220"/>
            <a:ext cx="21516" cy="48356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7073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D8A4A-5650-9909-27D7-45DE8C6B36F2}"/>
            </a:ext>
          </a:extLst>
        </p:cNvPr>
        <p:cNvGrpSpPr/>
        <p:nvPr/>
      </p:nvGrpSpPr>
      <p:grpSpPr>
        <a:xfrm>
          <a:off x="0" y="0"/>
          <a:ext cx="0" cy="0"/>
          <a:chOff x="0" y="0"/>
          <a:chExt cx="0" cy="0"/>
        </a:xfrm>
      </p:grpSpPr>
      <p:sp>
        <p:nvSpPr>
          <p:cNvPr id="141" name="This would be the title">
            <a:extLst>
              <a:ext uri="{FF2B5EF4-FFF2-40B4-BE49-F238E27FC236}">
                <a16:creationId xmlns:a16="http://schemas.microsoft.com/office/drawing/2014/main" id="{4927FB81-8D05-00FF-1700-9F7F522ABA47}"/>
              </a:ext>
            </a:extLst>
          </p:cNvPr>
          <p:cNvSpPr txBox="1"/>
          <p:nvPr/>
        </p:nvSpPr>
        <p:spPr>
          <a:xfrm>
            <a:off x="518351" y="342240"/>
            <a:ext cx="9159559" cy="66172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defTabSz="457200">
              <a:lnSpc>
                <a:spcPct val="120000"/>
              </a:lnSpc>
              <a:spcBef>
                <a:spcPts val="0"/>
              </a:spcBef>
              <a:defRPr sz="7500" spc="225">
                <a:solidFill>
                  <a:srgbClr val="283385"/>
                </a:solidFill>
                <a:latin typeface="Poppins SemiBold"/>
                <a:ea typeface="Poppins SemiBold"/>
                <a:cs typeface="Poppins SemiBold"/>
                <a:sym typeface="Poppins SemiBold"/>
              </a:defRPr>
            </a:lvl1pPr>
          </a:lstStyle>
          <a:p>
            <a:r>
              <a:rPr lang="en-GB" sz="3500" dirty="0"/>
              <a:t>EXAMPLE: Frailty screening in the ED</a:t>
            </a:r>
          </a:p>
        </p:txBody>
      </p:sp>
      <p:sp>
        <p:nvSpPr>
          <p:cNvPr id="3" name="And this would be the text conse inciliquas doluptati verate mpero voluptisimil incti rae vendi dolores magnatur sa estiis earum eat liquid quodis sinvent dellab ipsunt volescid que este nos del escita quo ilitiossunt ut in numquis acest.…">
            <a:extLst>
              <a:ext uri="{FF2B5EF4-FFF2-40B4-BE49-F238E27FC236}">
                <a16:creationId xmlns:a16="http://schemas.microsoft.com/office/drawing/2014/main" id="{4CB9F20B-ECCD-921B-7906-C318F1B66B3A}"/>
              </a:ext>
            </a:extLst>
          </p:cNvPr>
          <p:cNvSpPr txBox="1"/>
          <p:nvPr/>
        </p:nvSpPr>
        <p:spPr>
          <a:xfrm>
            <a:off x="737563" y="1375280"/>
            <a:ext cx="10579481" cy="474488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25400" tIns="25400" rIns="25400" bIns="25400">
            <a:spAutoFit/>
          </a:bodyPr>
          <a:lstStyle/>
          <a:p>
            <a:pPr defTabSz="228600">
              <a:defRPr sz="5000" spc="150">
                <a:solidFill>
                  <a:srgbClr val="283385"/>
                </a:solidFill>
                <a:latin typeface="Poppins Regular"/>
                <a:ea typeface="Poppins Regular"/>
                <a:cs typeface="Poppins Regular"/>
                <a:sym typeface="Poppins Regular"/>
              </a:defRPr>
            </a:pPr>
            <a:r>
              <a:rPr lang="en-US" sz="2500" dirty="0">
                <a:solidFill>
                  <a:schemeClr val="tx1">
                    <a:lumMod val="95000"/>
                    <a:lumOff val="5000"/>
                  </a:schemeClr>
                </a:solidFill>
              </a:rPr>
              <a:t>Experience with the idea of training the team out of low screening adherence?</a:t>
            </a:r>
          </a:p>
          <a:p>
            <a:pPr defTabSz="228600">
              <a:defRPr sz="5000" spc="150">
                <a:solidFill>
                  <a:srgbClr val="283385"/>
                </a:solidFill>
                <a:latin typeface="Poppins Regular"/>
                <a:ea typeface="Poppins Regular"/>
                <a:cs typeface="Poppins Regular"/>
                <a:sym typeface="Poppins Regular"/>
              </a:defRPr>
            </a:pPr>
            <a:endParaRPr lang="en-US" sz="1000" dirty="0">
              <a:solidFill>
                <a:schemeClr val="tx1">
                  <a:lumMod val="95000"/>
                  <a:lumOff val="5000"/>
                </a:schemeClr>
              </a:solidFill>
            </a:endParaRPr>
          </a:p>
          <a:p>
            <a:pPr lvl="3" defTabSz="228600">
              <a:defRPr sz="5000" spc="150">
                <a:solidFill>
                  <a:srgbClr val="283385"/>
                </a:solidFill>
                <a:latin typeface="Poppins Regular"/>
                <a:ea typeface="Poppins Regular"/>
                <a:cs typeface="Poppins Regular"/>
                <a:sym typeface="Poppins Regular"/>
              </a:defRPr>
            </a:pPr>
            <a:r>
              <a:rPr lang="en-GB" sz="2000" dirty="0">
                <a:solidFill>
                  <a:schemeClr val="tx1">
                    <a:lumMod val="95000"/>
                    <a:lumOff val="5000"/>
                  </a:schemeClr>
                </a:solidFill>
              </a:rPr>
              <a:t>		</a:t>
            </a:r>
          </a:p>
          <a:p>
            <a:pPr lvl="1" defTabSz="228600">
              <a:defRPr sz="5000" spc="150">
                <a:solidFill>
                  <a:srgbClr val="283385"/>
                </a:solidFill>
                <a:latin typeface="Poppins Regular"/>
                <a:ea typeface="Poppins Regular"/>
                <a:cs typeface="Poppins Regular"/>
                <a:sym typeface="Poppins Regular"/>
              </a:defRPr>
            </a:pPr>
            <a:r>
              <a:rPr lang="en-GB" sz="2000" dirty="0">
                <a:solidFill>
                  <a:schemeClr val="tx1">
                    <a:lumMod val="95000"/>
                    <a:lumOff val="5000"/>
                  </a:schemeClr>
                </a:solidFill>
              </a:rPr>
              <a:t>Training does not work if the system:</a:t>
            </a:r>
          </a:p>
          <a:p>
            <a:pPr lvl="1" defTabSz="228600">
              <a:defRPr sz="5000" spc="150">
                <a:solidFill>
                  <a:srgbClr val="283385"/>
                </a:solidFill>
                <a:latin typeface="Poppins Regular"/>
                <a:ea typeface="Poppins Regular"/>
                <a:cs typeface="Poppins Regular"/>
                <a:sym typeface="Poppins Regular"/>
              </a:defRPr>
            </a:pPr>
            <a:r>
              <a:rPr lang="en-GB" sz="2000" dirty="0">
                <a:solidFill>
                  <a:schemeClr val="tx1">
                    <a:lumMod val="95000"/>
                    <a:lumOff val="5000"/>
                  </a:schemeClr>
                </a:solidFill>
              </a:rPr>
              <a:t>				- </a:t>
            </a:r>
            <a:r>
              <a:rPr lang="en-US" sz="2000" dirty="0">
                <a:solidFill>
                  <a:schemeClr val="tx1">
                    <a:lumMod val="95000"/>
                    <a:lumOff val="5000"/>
                  </a:schemeClr>
                </a:solidFill>
              </a:rPr>
              <a:t>does not allow time</a:t>
            </a:r>
          </a:p>
          <a:p>
            <a:pPr lvl="1" defTabSz="228600">
              <a:defRPr sz="5000" spc="150">
                <a:solidFill>
                  <a:srgbClr val="283385"/>
                </a:solidFill>
                <a:latin typeface="Poppins Regular"/>
                <a:ea typeface="Poppins Regular"/>
                <a:cs typeface="Poppins Regular"/>
                <a:sym typeface="Poppins Regular"/>
              </a:defRPr>
            </a:pPr>
            <a:r>
              <a:rPr lang="en-US" sz="2000" dirty="0">
                <a:solidFill>
                  <a:schemeClr val="tx1">
                    <a:lumMod val="95000"/>
                    <a:lumOff val="5000"/>
                  </a:schemeClr>
                </a:solidFill>
              </a:rPr>
              <a:t>				- does not have dedicated professionals available</a:t>
            </a:r>
          </a:p>
          <a:p>
            <a:pPr lvl="1" defTabSz="228600">
              <a:defRPr sz="5000" spc="150">
                <a:solidFill>
                  <a:srgbClr val="283385"/>
                </a:solidFill>
                <a:latin typeface="Poppins Regular"/>
                <a:ea typeface="Poppins Regular"/>
                <a:cs typeface="Poppins Regular"/>
                <a:sym typeface="Poppins Regular"/>
              </a:defRPr>
            </a:pPr>
            <a:r>
              <a:rPr lang="en-US" sz="2000" dirty="0">
                <a:solidFill>
                  <a:schemeClr val="tx1">
                    <a:lumMod val="95000"/>
                    <a:lumOff val="5000"/>
                  </a:schemeClr>
                </a:solidFill>
              </a:rPr>
              <a:t>				- does not allow for any impact on patient </a:t>
            </a:r>
            <a:r>
              <a:rPr lang="nl-BE" sz="2000" dirty="0">
                <a:solidFill>
                  <a:schemeClr val="tx1">
                    <a:lumMod val="95000"/>
                    <a:lumOff val="5000"/>
                  </a:schemeClr>
                </a:solidFill>
              </a:rPr>
              <a:t>management</a:t>
            </a:r>
            <a:endParaRPr lang="en-GB" sz="1000" dirty="0">
              <a:solidFill>
                <a:schemeClr val="tx1">
                  <a:lumMod val="95000"/>
                  <a:lumOff val="5000"/>
                </a:schemeClr>
              </a:solidFill>
            </a:endParaRPr>
          </a:p>
          <a:p>
            <a:pPr lvl="1" defTabSz="228600">
              <a:defRPr sz="5000" spc="150">
                <a:solidFill>
                  <a:srgbClr val="283385"/>
                </a:solidFill>
                <a:latin typeface="Poppins Regular"/>
                <a:ea typeface="Poppins Regular"/>
                <a:cs typeface="Poppins Regular"/>
                <a:sym typeface="Poppins Regular"/>
              </a:defRPr>
            </a:pPr>
            <a:r>
              <a:rPr lang="en-GB" sz="2000" dirty="0">
                <a:solidFill>
                  <a:schemeClr val="tx1">
                    <a:lumMod val="95000"/>
                    <a:lumOff val="5000"/>
                  </a:schemeClr>
                </a:solidFill>
              </a:rPr>
              <a:t>		</a:t>
            </a:r>
          </a:p>
          <a:p>
            <a:pPr lvl="1" defTabSz="228600">
              <a:defRPr sz="5000" spc="150">
                <a:solidFill>
                  <a:srgbClr val="283385"/>
                </a:solidFill>
                <a:latin typeface="Poppins Regular"/>
                <a:ea typeface="Poppins Regular"/>
                <a:cs typeface="Poppins Regular"/>
                <a:sym typeface="Poppins Regular"/>
              </a:defRPr>
            </a:pPr>
            <a:r>
              <a:rPr lang="en-GB" sz="2000" dirty="0">
                <a:solidFill>
                  <a:schemeClr val="tx1">
                    <a:lumMod val="95000"/>
                    <a:lumOff val="5000"/>
                  </a:schemeClr>
                </a:solidFill>
              </a:rPr>
              <a:t>		</a:t>
            </a:r>
          </a:p>
          <a:p>
            <a:pPr lvl="1" defTabSz="228600">
              <a:defRPr sz="5000" spc="150">
                <a:solidFill>
                  <a:srgbClr val="283385"/>
                </a:solidFill>
                <a:latin typeface="Poppins Regular"/>
                <a:ea typeface="Poppins Regular"/>
                <a:cs typeface="Poppins Regular"/>
                <a:sym typeface="Poppins Regular"/>
              </a:defRPr>
            </a:pPr>
            <a:r>
              <a:rPr lang="en-GB" sz="2000" b="1" dirty="0">
                <a:solidFill>
                  <a:schemeClr val="tx1">
                    <a:lumMod val="95000"/>
                    <a:lumOff val="5000"/>
                  </a:schemeClr>
                </a:solidFill>
              </a:rPr>
              <a:t>So:   </a:t>
            </a:r>
            <a:r>
              <a:rPr lang="en-GB" sz="2000" b="1" dirty="0" err="1">
                <a:solidFill>
                  <a:schemeClr val="tx1">
                    <a:lumMod val="95000"/>
                    <a:lumOff val="5000"/>
                  </a:schemeClr>
                </a:solidFill>
              </a:rPr>
              <a:t>individual</a:t>
            </a:r>
            <a:r>
              <a:rPr lang="en-GB" sz="2000" b="1" dirty="0">
                <a:solidFill>
                  <a:schemeClr val="tx1">
                    <a:lumMod val="95000"/>
                    <a:lumOff val="5000"/>
                  </a:schemeClr>
                </a:solidFill>
              </a:rPr>
              <a:t> competence 	+ team competence</a:t>
            </a:r>
          </a:p>
          <a:p>
            <a:pPr lvl="1" defTabSz="228600">
              <a:defRPr sz="5000" spc="150">
                <a:solidFill>
                  <a:srgbClr val="283385"/>
                </a:solidFill>
                <a:latin typeface="Poppins Regular"/>
                <a:ea typeface="Poppins Regular"/>
                <a:cs typeface="Poppins Regular"/>
                <a:sym typeface="Poppins Regular"/>
              </a:defRPr>
            </a:pPr>
            <a:r>
              <a:rPr lang="en-GB" sz="2000" b="1" dirty="0">
                <a:solidFill>
                  <a:schemeClr val="tx1">
                    <a:lumMod val="95000"/>
                    <a:lumOff val="5000"/>
                  </a:schemeClr>
                </a:solidFill>
              </a:rPr>
              <a:t>																  		 + organisational capability</a:t>
            </a:r>
          </a:p>
          <a:p>
            <a:pPr lvl="1" defTabSz="228600">
              <a:defRPr sz="5000" spc="150">
                <a:solidFill>
                  <a:srgbClr val="283385"/>
                </a:solidFill>
                <a:latin typeface="Poppins Regular"/>
                <a:ea typeface="Poppins Regular"/>
                <a:cs typeface="Poppins Regular"/>
                <a:sym typeface="Poppins Regular"/>
              </a:defRPr>
            </a:pPr>
            <a:r>
              <a:rPr lang="nl-BE" sz="2000" b="1" dirty="0">
                <a:solidFill>
                  <a:schemeClr val="tx1">
                    <a:lumMod val="95000"/>
                    <a:lumOff val="5000"/>
                  </a:schemeClr>
                </a:solidFill>
              </a:rPr>
              <a:t>																			+ system </a:t>
            </a:r>
            <a:r>
              <a:rPr lang="nl-BE" sz="2000" b="1" dirty="0" err="1">
                <a:solidFill>
                  <a:schemeClr val="tx1">
                    <a:lumMod val="95000"/>
                    <a:lumOff val="5000"/>
                  </a:schemeClr>
                </a:solidFill>
              </a:rPr>
              <a:t>integration</a:t>
            </a:r>
            <a:endParaRPr lang="en-US" sz="2000" b="1" dirty="0">
              <a:solidFill>
                <a:schemeClr val="tx1">
                  <a:lumMod val="95000"/>
                  <a:lumOff val="5000"/>
                </a:schemeClr>
              </a:solidFill>
            </a:endParaRPr>
          </a:p>
          <a:p>
            <a:pPr lvl="3" defTabSz="228600">
              <a:defRPr sz="5000" spc="150">
                <a:solidFill>
                  <a:srgbClr val="283385"/>
                </a:solidFill>
                <a:latin typeface="Poppins Regular"/>
                <a:ea typeface="Poppins Regular"/>
                <a:cs typeface="Poppins Regular"/>
                <a:sym typeface="Poppins Regular"/>
              </a:defRPr>
            </a:pPr>
            <a:r>
              <a:rPr lang="en-US" sz="2000" dirty="0"/>
              <a:t>								</a:t>
            </a:r>
          </a:p>
          <a:p>
            <a:pPr lvl="3" defTabSz="228600">
              <a:defRPr sz="5000" spc="150">
                <a:solidFill>
                  <a:srgbClr val="283385"/>
                </a:solidFill>
                <a:latin typeface="Poppins Regular"/>
                <a:ea typeface="Poppins Regular"/>
                <a:cs typeface="Poppins Regular"/>
                <a:sym typeface="Poppins Regular"/>
              </a:defRPr>
            </a:pPr>
            <a:endParaRPr lang="en-GB" sz="2500" dirty="0"/>
          </a:p>
        </p:txBody>
      </p:sp>
    </p:spTree>
    <p:extLst>
      <p:ext uri="{BB962C8B-B14F-4D97-AF65-F5344CB8AC3E}">
        <p14:creationId xmlns:p14="http://schemas.microsoft.com/office/powerpoint/2010/main" val="2010931804"/>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59036"/>
            <a:ext cx="10515600" cy="5074037"/>
          </a:xfrm>
        </p:spPr>
        <p:txBody>
          <a:bodyPr>
            <a:normAutofit/>
          </a:bodyPr>
          <a:lstStyle/>
          <a:p>
            <a:pPr marL="0" indent="0">
              <a:buNone/>
            </a:pPr>
            <a:r>
              <a:rPr lang="nl-BE" b="1" dirty="0"/>
              <a:t>How </a:t>
            </a:r>
            <a:r>
              <a:rPr lang="nl-BE" b="1" dirty="0" err="1"/>
              <a:t>can</a:t>
            </a:r>
            <a:r>
              <a:rPr lang="nl-BE" b="1" dirty="0"/>
              <a:t> </a:t>
            </a:r>
            <a:r>
              <a:rPr lang="nl-BE" b="1" dirty="0" err="1"/>
              <a:t>patients</a:t>
            </a:r>
            <a:r>
              <a:rPr lang="nl-BE" b="1" dirty="0"/>
              <a:t> benefit </a:t>
            </a:r>
            <a:r>
              <a:rPr lang="nl-BE" b="1" dirty="0" err="1"/>
              <a:t>from</a:t>
            </a:r>
            <a:r>
              <a:rPr lang="nl-BE" b="1" dirty="0"/>
              <a:t> </a:t>
            </a:r>
            <a:r>
              <a:rPr lang="nl-BE" b="1" dirty="0" err="1"/>
              <a:t>Clinical</a:t>
            </a:r>
            <a:r>
              <a:rPr lang="nl-BE" b="1" dirty="0"/>
              <a:t> </a:t>
            </a:r>
            <a:r>
              <a:rPr lang="nl-BE" b="1" dirty="0" err="1"/>
              <a:t>Frailty</a:t>
            </a:r>
            <a:r>
              <a:rPr lang="nl-BE" b="1" dirty="0"/>
              <a:t> </a:t>
            </a:r>
            <a:r>
              <a:rPr lang="nl-BE" b="1" dirty="0" err="1"/>
              <a:t>Scale</a:t>
            </a:r>
            <a:r>
              <a:rPr lang="nl-BE" b="1" dirty="0"/>
              <a:t> </a:t>
            </a:r>
            <a:r>
              <a:rPr lang="nl-BE" b="1" dirty="0" err="1"/>
              <a:t>use</a:t>
            </a:r>
            <a:r>
              <a:rPr lang="nl-BE" b="1" dirty="0"/>
              <a:t> in </a:t>
            </a:r>
            <a:r>
              <a:rPr lang="nl-BE" b="1" dirty="0" err="1"/>
              <a:t>the</a:t>
            </a:r>
            <a:r>
              <a:rPr lang="nl-BE" b="1" dirty="0"/>
              <a:t> ED?</a:t>
            </a:r>
          </a:p>
          <a:p>
            <a:pPr marL="0" indent="0">
              <a:buNone/>
            </a:pPr>
            <a:endParaRPr lang="nl-BE" dirty="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SYSTEMS</a:t>
            </a:r>
            <a:endParaRPr lang="en-GB" sz="3900" b="1" dirty="0"/>
          </a:p>
        </p:txBody>
      </p:sp>
      <p:pic>
        <p:nvPicPr>
          <p:cNvPr id="7" name="Picture 6" descr="https://cdn-icons-png.flaticon.com/512/4429/4429889.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14132" y="234000"/>
            <a:ext cx="1332000" cy="13320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8608260" y="6473535"/>
            <a:ext cx="3211991" cy="369332"/>
          </a:xfrm>
          <a:prstGeom prst="rect">
            <a:avLst/>
          </a:prstGeom>
        </p:spPr>
        <p:txBody>
          <a:bodyPr wrap="square">
            <a:spAutoFit/>
          </a:bodyPr>
          <a:lstStyle/>
          <a:p>
            <a:r>
              <a:rPr lang="en-GB" b="1" dirty="0">
                <a:solidFill>
                  <a:sysClr val="windowText" lastClr="000000"/>
                </a:solidFill>
                <a:cs typeface="Arial" panose="020B0604020202020204" pitchFamily="34" charset="0"/>
              </a:rPr>
              <a:t>Slide courtesy of dr. A. Mitchell</a:t>
            </a:r>
            <a:endParaRPr lang="en-GB" b="1" dirty="0"/>
          </a:p>
        </p:txBody>
      </p:sp>
      <p:pic>
        <p:nvPicPr>
          <p:cNvPr id="17" name="Picture 16"/>
          <p:cNvPicPr>
            <a:picLocks noChangeAspect="1"/>
          </p:cNvPicPr>
          <p:nvPr/>
        </p:nvPicPr>
        <p:blipFill>
          <a:blip r:embed="rId4"/>
          <a:stretch>
            <a:fillRect/>
          </a:stretch>
        </p:blipFill>
        <p:spPr>
          <a:xfrm>
            <a:off x="2504939" y="1958353"/>
            <a:ext cx="6309416" cy="4535416"/>
          </a:xfrm>
          <a:prstGeom prst="rect">
            <a:avLst/>
          </a:prstGeom>
        </p:spPr>
      </p:pic>
    </p:spTree>
    <p:extLst>
      <p:ext uri="{BB962C8B-B14F-4D97-AF65-F5344CB8AC3E}">
        <p14:creationId xmlns:p14="http://schemas.microsoft.com/office/powerpoint/2010/main" val="120659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1359036"/>
            <a:ext cx="10515600" cy="5074037"/>
          </a:xfrm>
        </p:spPr>
        <p:txBody>
          <a:bodyPr>
            <a:normAutofit/>
          </a:bodyPr>
          <a:lstStyle/>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SYSTEMS</a:t>
            </a:r>
            <a:endParaRPr lang="en-GB" sz="3900" b="1" dirty="0"/>
          </a:p>
        </p:txBody>
      </p:sp>
      <p:pic>
        <p:nvPicPr>
          <p:cNvPr id="7" name="Picture 6" descr="https://cdn-icons-png.flaticon.com/512/4429/4429889.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14132" y="234000"/>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3CBC889-0883-4242-88AD-0C7106A676E4}"/>
              </a:ext>
            </a:extLst>
          </p:cNvPr>
          <p:cNvPicPr>
            <a:picLocks noChangeAspect="1"/>
          </p:cNvPicPr>
          <p:nvPr/>
        </p:nvPicPr>
        <p:blipFill>
          <a:blip r:embed="rId4"/>
          <a:stretch>
            <a:fillRect/>
          </a:stretch>
        </p:blipFill>
        <p:spPr>
          <a:xfrm>
            <a:off x="5574703" y="1379938"/>
            <a:ext cx="4693263" cy="4838938"/>
          </a:xfrm>
          <a:prstGeom prst="rect">
            <a:avLst/>
          </a:prstGeom>
        </p:spPr>
      </p:pic>
      <p:pic>
        <p:nvPicPr>
          <p:cNvPr id="11" name="Picture 10">
            <a:extLst>
              <a:ext uri="{FF2B5EF4-FFF2-40B4-BE49-F238E27FC236}">
                <a16:creationId xmlns:a16="http://schemas.microsoft.com/office/drawing/2014/main" id="{6904C17E-6F94-482F-BD7C-420AE91ED453}"/>
              </a:ext>
            </a:extLst>
          </p:cNvPr>
          <p:cNvPicPr>
            <a:picLocks noChangeAspect="1"/>
          </p:cNvPicPr>
          <p:nvPr/>
        </p:nvPicPr>
        <p:blipFill>
          <a:blip r:embed="rId5"/>
          <a:stretch>
            <a:fillRect/>
          </a:stretch>
        </p:blipFill>
        <p:spPr>
          <a:xfrm>
            <a:off x="345868" y="2597899"/>
            <a:ext cx="4714349" cy="1662202"/>
          </a:xfrm>
          <a:prstGeom prst="rect">
            <a:avLst/>
          </a:prstGeom>
        </p:spPr>
      </p:pic>
    </p:spTree>
    <p:extLst>
      <p:ext uri="{BB962C8B-B14F-4D97-AF65-F5344CB8AC3E}">
        <p14:creationId xmlns:p14="http://schemas.microsoft.com/office/powerpoint/2010/main" val="1592211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GB" dirty="0"/>
              <a:t>Ensure older patients have easy access to:</a:t>
            </a:r>
          </a:p>
          <a:p>
            <a:r>
              <a:rPr lang="en-GB" dirty="0"/>
              <a:t>Mobility aids</a:t>
            </a:r>
          </a:p>
          <a:p>
            <a:r>
              <a:rPr lang="en-GB" dirty="0"/>
              <a:t>Nutrition and hydration</a:t>
            </a:r>
          </a:p>
          <a:p>
            <a:r>
              <a:rPr lang="en-GB" dirty="0"/>
              <a:t>Sensory aids</a:t>
            </a:r>
          </a:p>
          <a:p>
            <a:r>
              <a:rPr lang="en-GB" dirty="0"/>
              <a:t>Continence aids</a:t>
            </a:r>
          </a:p>
          <a:p>
            <a:pPr marL="0" indent="0">
              <a:buNone/>
            </a:pPr>
            <a:endParaRPr lang="en-GB" dirty="0"/>
          </a:p>
          <a:p>
            <a:pPr marL="0" indent="0">
              <a:buNone/>
            </a:pPr>
            <a:endParaRPr lang="en-GB"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r>
              <a:rPr lang="nl-BE" sz="3900" b="1" dirty="0"/>
              <a:t> - STUFF</a:t>
            </a:r>
            <a:endParaRPr lang="en-GB" sz="3900" b="1" dirty="0"/>
          </a:p>
        </p:txBody>
      </p:sp>
      <p:pic>
        <p:nvPicPr>
          <p:cNvPr id="8" name="Picture 10" descr="https://cdn-icons-png.flaticon.com/512/3547/3547497.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141522" y="248250"/>
            <a:ext cx="507077" cy="53633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https://cdn-icons-png.flaticon.com/512/1683/1683707.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10124899" y="918401"/>
            <a:ext cx="631768" cy="63176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5"/>
          <a:stretch>
            <a:fillRect/>
          </a:stretch>
        </p:blipFill>
        <p:spPr>
          <a:xfrm>
            <a:off x="10912714" y="951653"/>
            <a:ext cx="567885" cy="567885"/>
          </a:xfrm>
          <a:prstGeom prst="rect">
            <a:avLst/>
          </a:prstGeom>
        </p:spPr>
      </p:pic>
      <p:pic>
        <p:nvPicPr>
          <p:cNvPr id="7" name="Picture 6"/>
          <p:cNvPicPr>
            <a:picLocks noChangeAspect="1"/>
          </p:cNvPicPr>
          <p:nvPr/>
        </p:nvPicPr>
        <p:blipFill>
          <a:blip r:embed="rId6"/>
          <a:stretch>
            <a:fillRect/>
          </a:stretch>
        </p:blipFill>
        <p:spPr>
          <a:xfrm>
            <a:off x="10912714" y="206549"/>
            <a:ext cx="567885" cy="567885"/>
          </a:xfrm>
          <a:prstGeom prst="rect">
            <a:avLst/>
          </a:prstGeom>
        </p:spPr>
      </p:pic>
      <p:pic>
        <p:nvPicPr>
          <p:cNvPr id="12" name="Picture 4" descr="https://cdn-icons-png.flaticon.com/512/564/564619.png"/>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8075613" y="1431133"/>
            <a:ext cx="1069974" cy="1069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3598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ED care </a:t>
            </a:r>
            <a:r>
              <a:rPr lang="nl-BE" sz="3900" b="1" dirty="0" err="1"/>
              <a:t>models</a:t>
            </a:r>
            <a:r>
              <a:rPr lang="nl-BE" sz="3900" b="1" dirty="0"/>
              <a:t> </a:t>
            </a:r>
            <a:r>
              <a:rPr lang="nl-BE" sz="3900" b="1" dirty="0" err="1"/>
              <a:t>for</a:t>
            </a:r>
            <a:r>
              <a:rPr lang="nl-BE" sz="3900" b="1" dirty="0"/>
              <a:t> </a:t>
            </a:r>
            <a:r>
              <a:rPr lang="nl-BE" sz="3900" b="1" dirty="0" err="1"/>
              <a:t>older</a:t>
            </a:r>
            <a:r>
              <a:rPr lang="nl-BE" sz="3900" b="1" dirty="0"/>
              <a:t> </a:t>
            </a:r>
            <a:r>
              <a:rPr lang="nl-BE" sz="3900" b="1" dirty="0" err="1"/>
              <a:t>adults</a:t>
            </a:r>
            <a:endParaRPr lang="en-GB" sz="3900" b="1" dirty="0"/>
          </a:p>
        </p:txBody>
      </p:sp>
      <p:sp>
        <p:nvSpPr>
          <p:cNvPr id="7" name="Content Placeholder 52"/>
          <p:cNvSpPr txBox="1">
            <a:spLocks/>
          </p:cNvSpPr>
          <p:nvPr/>
        </p:nvSpPr>
        <p:spPr>
          <a:xfrm>
            <a:off x="491067" y="1493683"/>
            <a:ext cx="11243733" cy="51230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n-US" sz="2300" b="1" dirty="0">
                <a:solidFill>
                  <a:sysClr val="windowText" lastClr="000000"/>
                </a:solidFill>
                <a:latin typeface="Calibri" panose="020F0502020204030204"/>
                <a:cs typeface="Arial" panose="020B0604020202020204" pitchFamily="34" charset="0"/>
              </a:rPr>
              <a:t>HOW TO DEVELOP SUSTAINABLE CAPACITY FOR GERIATRIC EMERGENCY CARE IN YOUR ED?</a:t>
            </a:r>
          </a:p>
          <a:p>
            <a:pPr marL="0" indent="0">
              <a:lnSpc>
                <a:spcPct val="100000"/>
              </a:lnSpc>
              <a:spcBef>
                <a:spcPts val="0"/>
              </a:spcBef>
              <a:buFont typeface="Arial" panose="020B0604020202020204" pitchFamily="34" charset="0"/>
              <a:buNone/>
              <a:defRPr/>
            </a:pPr>
            <a:endParaRPr lang="en-US" sz="2000" dirty="0">
              <a:solidFill>
                <a:sysClr val="windowText" lastClr="000000"/>
              </a:solidFill>
              <a:latin typeface="Calibri" panose="020F0502020204030204"/>
              <a:cs typeface="Arial" panose="020B0604020202020204" pitchFamily="34" charset="0"/>
            </a:endParaRPr>
          </a:p>
        </p:txBody>
      </p:sp>
      <p:sp>
        <p:nvSpPr>
          <p:cNvPr id="10" name="Content Placeholder 52"/>
          <p:cNvSpPr txBox="1">
            <a:spLocks/>
          </p:cNvSpPr>
          <p:nvPr/>
        </p:nvSpPr>
        <p:spPr>
          <a:xfrm>
            <a:off x="799058" y="4240804"/>
            <a:ext cx="1864687" cy="55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spcBef>
                <a:spcPts val="0"/>
              </a:spcBef>
              <a:buFont typeface="Arial" panose="020B0604020202020204" pitchFamily="34" charset="0"/>
              <a:buNone/>
              <a:defRPr/>
            </a:pPr>
            <a:r>
              <a:rPr lang="en-US" sz="2200" b="1" dirty="0">
                <a:solidFill>
                  <a:sysClr val="windowText" lastClr="000000"/>
                </a:solidFill>
                <a:latin typeface="Calibri" panose="020F0502020204030204"/>
                <a:cs typeface="Arial" panose="020B0604020202020204" pitchFamily="34" charset="0"/>
              </a:rPr>
              <a:t>SPACE</a:t>
            </a:r>
          </a:p>
        </p:txBody>
      </p:sp>
      <p:pic>
        <p:nvPicPr>
          <p:cNvPr id="1026" name="Picture 2" descr="https://cdn-icons-png.flaticon.com/512/2222/2222671.png"/>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059625" y="2786801"/>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cdn-icons-png.flaticon.com/512/4807/4807695.pn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3953922" y="2816882"/>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dn-icons-png.flaticon.com/512/4429/4429889.png"/>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6848219" y="2786801"/>
            <a:ext cx="1332000" cy="1332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s://cdn-icons-png.flaticon.com/512/3547/3547497.png"/>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9742516" y="2816882"/>
            <a:ext cx="507077" cy="53633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dn-icons-png.flaticon.com/512/1683/1683707.png"/>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9725893" y="3487033"/>
            <a:ext cx="631768" cy="63176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8"/>
          <a:stretch>
            <a:fillRect/>
          </a:stretch>
        </p:blipFill>
        <p:spPr>
          <a:xfrm>
            <a:off x="10513708" y="3520285"/>
            <a:ext cx="567885" cy="567885"/>
          </a:xfrm>
          <a:prstGeom prst="rect">
            <a:avLst/>
          </a:prstGeom>
        </p:spPr>
      </p:pic>
      <p:sp>
        <p:nvSpPr>
          <p:cNvPr id="16" name="Content Placeholder 52"/>
          <p:cNvSpPr txBox="1">
            <a:spLocks/>
          </p:cNvSpPr>
          <p:nvPr/>
        </p:nvSpPr>
        <p:spPr>
          <a:xfrm>
            <a:off x="3740590" y="4240804"/>
            <a:ext cx="1864687" cy="55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spcBef>
                <a:spcPts val="0"/>
              </a:spcBef>
              <a:buFont typeface="Arial" panose="020B0604020202020204" pitchFamily="34" charset="0"/>
              <a:buNone/>
              <a:defRPr/>
            </a:pPr>
            <a:r>
              <a:rPr lang="en-US" sz="2200" b="1" dirty="0">
                <a:solidFill>
                  <a:sysClr val="windowText" lastClr="000000"/>
                </a:solidFill>
                <a:latin typeface="Calibri" panose="020F0502020204030204"/>
                <a:cs typeface="Arial" panose="020B0604020202020204" pitchFamily="34" charset="0"/>
              </a:rPr>
              <a:t>STAFF</a:t>
            </a:r>
          </a:p>
        </p:txBody>
      </p:sp>
      <p:sp>
        <p:nvSpPr>
          <p:cNvPr id="17" name="Content Placeholder 52"/>
          <p:cNvSpPr txBox="1">
            <a:spLocks/>
          </p:cNvSpPr>
          <p:nvPr/>
        </p:nvSpPr>
        <p:spPr>
          <a:xfrm>
            <a:off x="6515884" y="4209619"/>
            <a:ext cx="1864687" cy="55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spcBef>
                <a:spcPts val="0"/>
              </a:spcBef>
              <a:buFont typeface="Arial" panose="020B0604020202020204" pitchFamily="34" charset="0"/>
              <a:buNone/>
              <a:defRPr/>
            </a:pPr>
            <a:r>
              <a:rPr lang="en-US" sz="2200" b="1" dirty="0">
                <a:solidFill>
                  <a:sysClr val="windowText" lastClr="000000"/>
                </a:solidFill>
                <a:latin typeface="Calibri" panose="020F0502020204030204"/>
                <a:cs typeface="Arial" panose="020B0604020202020204" pitchFamily="34" charset="0"/>
              </a:rPr>
              <a:t>SYSTEMS</a:t>
            </a:r>
          </a:p>
        </p:txBody>
      </p:sp>
      <p:sp>
        <p:nvSpPr>
          <p:cNvPr id="18" name="Content Placeholder 52"/>
          <p:cNvSpPr txBox="1">
            <a:spLocks/>
          </p:cNvSpPr>
          <p:nvPr/>
        </p:nvSpPr>
        <p:spPr>
          <a:xfrm>
            <a:off x="9457416" y="4209620"/>
            <a:ext cx="1864687" cy="5542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nSpc>
                <a:spcPct val="150000"/>
              </a:lnSpc>
              <a:spcBef>
                <a:spcPts val="0"/>
              </a:spcBef>
              <a:buFont typeface="Arial" panose="020B0604020202020204" pitchFamily="34" charset="0"/>
              <a:buNone/>
              <a:defRPr/>
            </a:pPr>
            <a:r>
              <a:rPr lang="en-US" sz="2200" b="1" dirty="0">
                <a:solidFill>
                  <a:sysClr val="windowText" lastClr="000000"/>
                </a:solidFill>
                <a:latin typeface="Calibri" panose="020F0502020204030204"/>
                <a:cs typeface="Arial" panose="020B0604020202020204" pitchFamily="34" charset="0"/>
              </a:rPr>
              <a:t>STUFF</a:t>
            </a:r>
          </a:p>
        </p:txBody>
      </p:sp>
      <p:pic>
        <p:nvPicPr>
          <p:cNvPr id="20" name="Picture 19"/>
          <p:cNvPicPr>
            <a:picLocks noChangeAspect="1"/>
          </p:cNvPicPr>
          <p:nvPr/>
        </p:nvPicPr>
        <p:blipFill>
          <a:blip r:embed="rId9"/>
          <a:stretch>
            <a:fillRect/>
          </a:stretch>
        </p:blipFill>
        <p:spPr>
          <a:xfrm>
            <a:off x="10459851" y="2695590"/>
            <a:ext cx="567885" cy="567885"/>
          </a:xfrm>
          <a:prstGeom prst="rect">
            <a:avLst/>
          </a:prstGeom>
        </p:spPr>
      </p:pic>
    </p:spTree>
    <p:extLst>
      <p:ext uri="{BB962C8B-B14F-4D97-AF65-F5344CB8AC3E}">
        <p14:creationId xmlns:p14="http://schemas.microsoft.com/office/powerpoint/2010/main" val="391069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a:xfrm>
            <a:off x="576000" y="207036"/>
            <a:ext cx="11153156" cy="1152000"/>
          </a:xfrm>
        </p:spPr>
        <p:txBody>
          <a:bodyPr>
            <a:normAutofit/>
          </a:bodyPr>
          <a:lstStyle/>
          <a:p>
            <a:r>
              <a:rPr lang="en-GB" sz="3900" b="1" dirty="0"/>
              <a:t>The ED is not an ‘isle’!</a:t>
            </a:r>
          </a:p>
        </p:txBody>
      </p:sp>
      <p:pic>
        <p:nvPicPr>
          <p:cNvPr id="2" name="Picture 2" descr="See the source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675" y="1744486"/>
            <a:ext cx="4334667" cy="2996339"/>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1"/>
          <p:cNvSpPr txBox="1">
            <a:spLocks/>
          </p:cNvSpPr>
          <p:nvPr/>
        </p:nvSpPr>
        <p:spPr>
          <a:xfrm>
            <a:off x="5545491" y="2060574"/>
            <a:ext cx="6420732" cy="2579159"/>
          </a:xfrm>
          <a:prstGeom prst="rect">
            <a:avLst/>
          </a:prstGeom>
        </p:spPr>
        <p:txBody>
          <a:bodyPr>
            <a:normAutofit/>
          </a:bodyPr>
          <a:lstStyle>
            <a:lvl1pPr marL="228600" indent="-228600" algn="l" defTabSz="914400" rtl="0" eaLnBrk="1" latinLnBrk="0" hangingPunct="1">
              <a:lnSpc>
                <a:spcPct val="100000"/>
              </a:lnSpc>
              <a:spcBef>
                <a:spcPts val="1000"/>
              </a:spcBef>
              <a:buFont typeface="Arial"/>
              <a:buChar char="•"/>
              <a:defRPr sz="2400" kern="1200" baseline="0">
                <a:solidFill>
                  <a:schemeClr val="tx1"/>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chemeClr val="tx1"/>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chemeClr val="tx1"/>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buFont typeface="Arial"/>
              <a:buNone/>
            </a:pPr>
            <a:r>
              <a:rPr lang="en-GB" sz="2500" b="1" dirty="0"/>
              <a:t>Towards senior-friendly health systems</a:t>
            </a:r>
          </a:p>
          <a:p>
            <a:pPr>
              <a:lnSpc>
                <a:spcPct val="150000"/>
              </a:lnSpc>
            </a:pPr>
            <a:r>
              <a:rPr lang="en-GB" dirty="0"/>
              <a:t>Continuity of care </a:t>
            </a:r>
          </a:p>
          <a:p>
            <a:pPr>
              <a:lnSpc>
                <a:spcPct val="150000"/>
              </a:lnSpc>
            </a:pPr>
            <a:r>
              <a:rPr lang="en-GB" dirty="0"/>
              <a:t>Transmural data transfers are crucial</a:t>
            </a:r>
          </a:p>
          <a:p>
            <a:endParaRPr lang="en-GB" dirty="0"/>
          </a:p>
          <a:p>
            <a:pPr marL="0" indent="0">
              <a:buFont typeface="Arial"/>
              <a:buNone/>
            </a:pPr>
            <a:endParaRPr lang="nl-BE" dirty="0"/>
          </a:p>
          <a:p>
            <a:pPr marL="0" indent="0">
              <a:buFont typeface="Arial"/>
              <a:buNone/>
            </a:pPr>
            <a:endParaRPr lang="en-GB" dirty="0"/>
          </a:p>
          <a:p>
            <a:pPr marL="0" indent="0">
              <a:buFont typeface="Arial"/>
              <a:buNone/>
            </a:pPr>
            <a:endParaRPr lang="en-GB" dirty="0"/>
          </a:p>
        </p:txBody>
      </p:sp>
    </p:spTree>
    <p:extLst>
      <p:ext uri="{BB962C8B-B14F-4D97-AF65-F5344CB8AC3E}">
        <p14:creationId xmlns:p14="http://schemas.microsoft.com/office/powerpoint/2010/main" val="755389135"/>
      </p:ext>
    </p:extLst>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nl-BE" b="1" dirty="0" err="1"/>
              <a:t>Preventing</a:t>
            </a:r>
            <a:r>
              <a:rPr lang="nl-BE" b="1" dirty="0"/>
              <a:t> </a:t>
            </a:r>
            <a:r>
              <a:rPr lang="nl-BE" b="1" dirty="0" err="1"/>
              <a:t>unnecessary</a:t>
            </a:r>
            <a:r>
              <a:rPr lang="nl-BE" b="1" dirty="0"/>
              <a:t> </a:t>
            </a:r>
            <a:r>
              <a:rPr lang="nl-BE" b="1" dirty="0" err="1"/>
              <a:t>admissions</a:t>
            </a:r>
            <a:endParaRPr lang="en-GB" b="1" dirty="0"/>
          </a:p>
          <a:p>
            <a:r>
              <a:rPr lang="nl-BE" dirty="0" err="1"/>
              <a:t>Outreach</a:t>
            </a:r>
            <a:r>
              <a:rPr lang="nl-BE" dirty="0"/>
              <a:t> </a:t>
            </a:r>
            <a:r>
              <a:rPr lang="nl-BE" dirty="0" err="1"/>
              <a:t>initiatives</a:t>
            </a:r>
            <a:r>
              <a:rPr lang="nl-BE" dirty="0"/>
              <a:t> </a:t>
            </a:r>
            <a:r>
              <a:rPr lang="nl-BE" sz="1800" dirty="0"/>
              <a:t>(e.g. EDITH – Emergency Departement In The Home)</a:t>
            </a:r>
            <a:endParaRPr lang="en-GB" sz="1800" dirty="0"/>
          </a:p>
          <a:p>
            <a:pPr marL="0" indent="0">
              <a:buNone/>
            </a:pPr>
            <a:endParaRPr lang="nl-BE" dirty="0"/>
          </a:p>
          <a:p>
            <a:pPr marL="0" indent="0">
              <a:buNone/>
            </a:pPr>
            <a:r>
              <a:rPr lang="nl-BE" b="1" dirty="0" err="1"/>
              <a:t>Preventing</a:t>
            </a:r>
            <a:r>
              <a:rPr lang="nl-BE" b="1" dirty="0"/>
              <a:t> </a:t>
            </a:r>
            <a:r>
              <a:rPr lang="nl-BE" b="1" dirty="0" err="1"/>
              <a:t>unnecessary</a:t>
            </a:r>
            <a:r>
              <a:rPr lang="nl-BE" b="1" dirty="0"/>
              <a:t> </a:t>
            </a:r>
            <a:r>
              <a:rPr lang="nl-BE" b="1" dirty="0" err="1"/>
              <a:t>readmissions</a:t>
            </a:r>
            <a:endParaRPr lang="en-GB" b="1" dirty="0"/>
          </a:p>
          <a:p>
            <a:r>
              <a:rPr lang="en-GB" dirty="0" err="1"/>
              <a:t>Casemanager</a:t>
            </a:r>
            <a:r>
              <a:rPr lang="en-GB" dirty="0"/>
              <a:t> in the community</a:t>
            </a:r>
          </a:p>
          <a:p>
            <a:r>
              <a:rPr lang="en-GB" dirty="0"/>
              <a:t>Telephone follow-up after discharge</a:t>
            </a:r>
          </a:p>
          <a:p>
            <a:endParaRPr lang="nl-BE" dirty="0"/>
          </a:p>
          <a:p>
            <a:pPr marL="0" indent="0">
              <a:buNone/>
            </a:pPr>
            <a:endParaRPr lang="en-GB" dirty="0"/>
          </a:p>
          <a:p>
            <a:pPr marL="0" indent="0">
              <a:buNone/>
            </a:pPr>
            <a:endParaRPr lang="nl-BE"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err="1"/>
              <a:t>Initiatives</a:t>
            </a:r>
            <a:r>
              <a:rPr lang="nl-BE" sz="3900" b="1" dirty="0"/>
              <a:t> </a:t>
            </a:r>
            <a:r>
              <a:rPr lang="nl-BE" sz="3900" b="1" dirty="0" err="1"/>
              <a:t>optimising</a:t>
            </a:r>
            <a:r>
              <a:rPr lang="nl-BE" sz="3900" b="1" dirty="0"/>
              <a:t> ED INPUT of </a:t>
            </a:r>
            <a:r>
              <a:rPr lang="nl-BE" sz="3900" b="1" dirty="0" err="1"/>
              <a:t>older</a:t>
            </a:r>
            <a:r>
              <a:rPr lang="nl-BE" sz="3900" b="1" dirty="0"/>
              <a:t> </a:t>
            </a:r>
            <a:r>
              <a:rPr lang="nl-BE" sz="3900" b="1" dirty="0" err="1"/>
              <a:t>adults</a:t>
            </a:r>
            <a:endParaRPr lang="en-GB" sz="3900" b="1" dirty="0"/>
          </a:p>
        </p:txBody>
      </p:sp>
    </p:spTree>
    <p:extLst>
      <p:ext uri="{BB962C8B-B14F-4D97-AF65-F5344CB8AC3E}">
        <p14:creationId xmlns:p14="http://schemas.microsoft.com/office/powerpoint/2010/main" val="2378243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85422" y="1359036"/>
            <a:ext cx="11243734" cy="4533764"/>
          </a:xfrm>
        </p:spPr>
        <p:txBody>
          <a:bodyPr>
            <a:normAutofit lnSpcReduction="10000"/>
          </a:bodyPr>
          <a:lstStyle/>
          <a:p>
            <a:r>
              <a:rPr lang="en-GB" dirty="0"/>
              <a:t>Geriatric emergency care models are necessary to guarantee quality of care for a large majority of patients in the ED</a:t>
            </a:r>
          </a:p>
          <a:p>
            <a:endParaRPr lang="nl-BE" sz="1100" dirty="0"/>
          </a:p>
          <a:p>
            <a:r>
              <a:rPr lang="en-GB" dirty="0"/>
              <a:t>There is no ‘one-size-fit-all model’, but everything you do requires space, staff, systems and stuff</a:t>
            </a:r>
          </a:p>
          <a:p>
            <a:endParaRPr lang="nl-BE" sz="1000" dirty="0"/>
          </a:p>
          <a:p>
            <a:r>
              <a:rPr lang="en-US" dirty="0"/>
              <a:t>Start with key concepts = 5Ms of geriatrics </a:t>
            </a:r>
          </a:p>
          <a:p>
            <a:pPr marL="457200" lvl="1" indent="0">
              <a:buNone/>
            </a:pPr>
            <a:r>
              <a:rPr lang="en-US" sz="2000" dirty="0"/>
              <a:t>Mind, Mobility, Medications, Multi-complexity, Matters most</a:t>
            </a:r>
          </a:p>
          <a:p>
            <a:endParaRPr lang="nl-BE" sz="1000" dirty="0"/>
          </a:p>
          <a:p>
            <a:r>
              <a:rPr lang="en-GB" dirty="0"/>
              <a:t>Geriatric emergency care should be on the agenda of individual EDs, hospital boards, training curricula, professional organisations and policy! </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A297500-7527-634B-90F4-69D0994C32B4}" type="slidenum">
              <a:rPr kumimoji="0" lang="nl-NL" sz="1000" b="0" i="0" u="none" strike="noStrike" kern="1200" cap="none" spc="0" normalizeH="0" baseline="0" noProof="0" smtClean="0">
                <a:ln>
                  <a:noFill/>
                </a:ln>
                <a:solidFill>
                  <a:srgbClr val="FFFFFF"/>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nl-NL" sz="1000" b="0" i="0" u="none" strike="noStrike" kern="1200" cap="none" spc="0" normalizeH="0" baseline="0" noProof="0">
              <a:ln>
                <a:noFill/>
              </a:ln>
              <a:solidFill>
                <a:srgbClr val="FFFFFF"/>
              </a:solidFill>
              <a:effectLst/>
              <a:uLnTx/>
              <a:uFillTx/>
              <a:latin typeface="Arial" charset="0"/>
              <a:ea typeface="+mn-ea"/>
              <a:cs typeface="+mn-cs"/>
            </a:endParaRPr>
          </a:p>
        </p:txBody>
      </p:sp>
      <p:sp>
        <p:nvSpPr>
          <p:cNvPr id="5" name="Title 4"/>
          <p:cNvSpPr>
            <a:spLocks noGrp="1"/>
          </p:cNvSpPr>
          <p:nvPr>
            <p:ph type="title"/>
          </p:nvPr>
        </p:nvSpPr>
        <p:spPr>
          <a:xfrm>
            <a:off x="576000" y="207036"/>
            <a:ext cx="11153156" cy="1152000"/>
          </a:xfrm>
        </p:spPr>
        <p:txBody>
          <a:bodyPr>
            <a:normAutofit/>
          </a:bodyPr>
          <a:lstStyle/>
          <a:p>
            <a:r>
              <a:rPr lang="nl-BE" sz="3900" b="1" dirty="0"/>
              <a:t>IN SUMMARY</a:t>
            </a:r>
            <a:endParaRPr lang="en-GB" sz="3900" b="1" dirty="0"/>
          </a:p>
        </p:txBody>
      </p:sp>
    </p:spTree>
    <p:extLst>
      <p:ext uri="{BB962C8B-B14F-4D97-AF65-F5344CB8AC3E}">
        <p14:creationId xmlns:p14="http://schemas.microsoft.com/office/powerpoint/2010/main" val="21773591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7BC20-F3ED-4436-1B8B-31E62E790AC0}"/>
              </a:ext>
            </a:extLst>
          </p:cNvPr>
          <p:cNvSpPr>
            <a:spLocks noGrp="1"/>
          </p:cNvSpPr>
          <p:nvPr>
            <p:ph type="title"/>
          </p:nvPr>
        </p:nvSpPr>
        <p:spPr/>
        <p:txBody>
          <a:bodyPr/>
          <a:lstStyle/>
          <a:p>
            <a:r>
              <a:rPr lang="en-IE" b="1" dirty="0"/>
              <a:t>Useful Resources</a:t>
            </a:r>
          </a:p>
        </p:txBody>
      </p:sp>
      <p:sp>
        <p:nvSpPr>
          <p:cNvPr id="4" name="Content Placeholder 3">
            <a:extLst>
              <a:ext uri="{FF2B5EF4-FFF2-40B4-BE49-F238E27FC236}">
                <a16:creationId xmlns:a16="http://schemas.microsoft.com/office/drawing/2014/main" id="{CF03D453-DE25-2AAD-4612-87ED9199FDA8}"/>
              </a:ext>
            </a:extLst>
          </p:cNvPr>
          <p:cNvSpPr>
            <a:spLocks noGrp="1"/>
          </p:cNvSpPr>
          <p:nvPr>
            <p:ph idx="1"/>
          </p:nvPr>
        </p:nvSpPr>
        <p:spPr>
          <a:xfrm>
            <a:off x="838200" y="1825624"/>
            <a:ext cx="10236200" cy="3888244"/>
          </a:xfrm>
          <a:prstGeom prst="rect">
            <a:avLst/>
          </a:prstGeom>
        </p:spPr>
        <p:txBody>
          <a:bodyPr wrap="square">
            <a:spAutoFit/>
          </a:bodyPr>
          <a:lstStyle/>
          <a:p>
            <a:r>
              <a:rPr lang="en-IE" sz="2000" u="sng" dirty="0">
                <a:hlinkClick r:id="rId2"/>
              </a:rPr>
              <a:t>https://posters.geriemeurope.eu/</a:t>
            </a:r>
            <a:endParaRPr lang="en-IE" sz="2000" u="sng" dirty="0"/>
          </a:p>
          <a:p>
            <a:r>
              <a:rPr lang="en-IE" sz="2000" u="sng" dirty="0">
                <a:hlinkClick r:id="rId3"/>
              </a:rPr>
              <a:t>https://www.healthinaging.org/tools-and-tips/tip-sheet-5ms-geriatrics</a:t>
            </a:r>
            <a:endParaRPr lang="en-IE" sz="2000" u="sng" dirty="0"/>
          </a:p>
          <a:p>
            <a:r>
              <a:rPr lang="en-IE" sz="2000" u="sng" dirty="0">
                <a:hlinkClick r:id="rId4"/>
              </a:rPr>
              <a:t>https://www.bgs.org.uk/resources/silver-book-ii-holistic-assessment-of-older-people</a:t>
            </a:r>
            <a:endParaRPr lang="en-IE" sz="2000" u="sng" dirty="0"/>
          </a:p>
          <a:p>
            <a:r>
              <a:rPr lang="en-GB" sz="2000" dirty="0">
                <a:hlinkClick r:id="rId5"/>
              </a:rPr>
              <a:t>https://www.acep.org/by-medical-focus/geriatrics/geriatric-emergency-department-guidelines/</a:t>
            </a:r>
            <a:endParaRPr lang="en-GB" sz="2000" dirty="0"/>
          </a:p>
          <a:p>
            <a:r>
              <a:rPr lang="en-GB" sz="2000" dirty="0">
                <a:hlinkClick r:id="rId6"/>
              </a:rPr>
              <a:t>https://www.acep.org/geda/</a:t>
            </a:r>
            <a:endParaRPr lang="en-GB" sz="2000" dirty="0"/>
          </a:p>
          <a:p>
            <a:r>
              <a:rPr lang="en-GB" sz="2000" dirty="0">
                <a:solidFill>
                  <a:srgbClr val="FF0000"/>
                </a:solidFill>
                <a:hlinkClick r:id="rId7">
                  <a:extLst>
                    <a:ext uri="{A12FA001-AC4F-418D-AE19-62706E023703}">
                      <ahyp:hlinkClr xmlns:ahyp="http://schemas.microsoft.com/office/drawing/2018/hyperlinkcolor" val="tx"/>
                    </a:ext>
                  </a:extLst>
                </a:hlinkClick>
              </a:rPr>
              <a:t>https://gedcollaborative.com/</a:t>
            </a:r>
            <a:endParaRPr lang="en-GB" sz="2000" dirty="0">
              <a:solidFill>
                <a:srgbClr val="FF0000"/>
              </a:solidFill>
            </a:endParaRPr>
          </a:p>
          <a:p>
            <a:endParaRPr lang="en-GB" sz="2000" dirty="0"/>
          </a:p>
          <a:p>
            <a:endParaRPr lang="en-GB" sz="2000" dirty="0"/>
          </a:p>
          <a:p>
            <a:endParaRPr lang="en-GB" sz="2000" dirty="0"/>
          </a:p>
        </p:txBody>
      </p:sp>
      <p:pic>
        <p:nvPicPr>
          <p:cNvPr id="5" name="Picture 4">
            <a:extLst>
              <a:ext uri="{FF2B5EF4-FFF2-40B4-BE49-F238E27FC236}">
                <a16:creationId xmlns:a16="http://schemas.microsoft.com/office/drawing/2014/main" id="{89B0D20F-A8BF-2F87-2557-D8FF037FD77E}"/>
              </a:ext>
            </a:extLst>
          </p:cNvPr>
          <p:cNvPicPr>
            <a:picLocks noChangeAspect="1"/>
          </p:cNvPicPr>
          <p:nvPr/>
        </p:nvPicPr>
        <p:blipFill>
          <a:blip r:embed="rId8"/>
          <a:stretch>
            <a:fillRect/>
          </a:stretch>
        </p:blipFill>
        <p:spPr>
          <a:xfrm>
            <a:off x="4600445" y="4701191"/>
            <a:ext cx="2991110" cy="1730675"/>
          </a:xfrm>
          <a:prstGeom prst="rect">
            <a:avLst/>
          </a:prstGeom>
        </p:spPr>
      </p:pic>
    </p:spTree>
    <p:extLst>
      <p:ext uri="{BB962C8B-B14F-4D97-AF65-F5344CB8AC3E}">
        <p14:creationId xmlns:p14="http://schemas.microsoft.com/office/powerpoint/2010/main" val="356811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D1A1C4A6-CCF7-1243-90B2-0D21859DB2BB}" vid="{DE4F309D-82B3-D74B-A48A-47EF5A80CB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ETGEM Slides Template</Template>
  <TotalTime>227</TotalTime>
  <Words>1414</Words>
  <Application>Microsoft Office PowerPoint</Application>
  <PresentationFormat>Widescreen</PresentationFormat>
  <Paragraphs>321</Paragraphs>
  <Slides>28</Slides>
  <Notes>26</Notes>
  <HiddenSlides>4</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Aptos</vt:lpstr>
      <vt:lpstr>Arial</vt:lpstr>
      <vt:lpstr>Calibri</vt:lpstr>
      <vt:lpstr>Helvetica Neue</vt:lpstr>
      <vt:lpstr>Source Sans Pro</vt:lpstr>
      <vt:lpstr>System Font Regular</vt:lpstr>
      <vt:lpstr>Times New Roman</vt:lpstr>
      <vt:lpstr>Office Theme</vt:lpstr>
      <vt:lpstr>How to make your ED geri-friendly? </vt:lpstr>
      <vt:lpstr>How to make your ED “Geri friendly”?</vt:lpstr>
      <vt:lpstr>Why do we need ED care models for older adults?</vt:lpstr>
      <vt:lpstr>Why do we need ED care models for older adults?</vt:lpstr>
      <vt:lpstr>Evidence of ED care models for older adults?</vt:lpstr>
      <vt:lpstr>ED care models for older adults</vt:lpstr>
      <vt:lpstr>ED care models for older adults</vt:lpstr>
      <vt:lpstr>ED care models for older adults - SPACE</vt:lpstr>
      <vt:lpstr>ED care models for older adults - SPACE</vt:lpstr>
      <vt:lpstr>ED care models for older adults - SPACE</vt:lpstr>
      <vt:lpstr>ED care models for older adults - STAFF</vt:lpstr>
      <vt:lpstr>ED care models for older adults - SYSTEMS</vt:lpstr>
      <vt:lpstr>ED care models for older adults - SYSTEMS</vt:lpstr>
      <vt:lpstr>PowerPoint Presentation</vt:lpstr>
      <vt:lpstr>ED care models for older adults - SYSTEMS</vt:lpstr>
      <vt:lpstr>ED care models for older adults - SYSTEMS</vt:lpstr>
      <vt:lpstr>ED care models for older adults - SYSTEMS</vt:lpstr>
      <vt:lpstr>ED care models for older adults - SYSTEMS</vt:lpstr>
      <vt:lpstr>ED care models for older adults - SYSTEMS</vt:lpstr>
      <vt:lpstr>PowerPoint Presentation</vt:lpstr>
      <vt:lpstr>ED care models for older adults - SYSTEMS</vt:lpstr>
      <vt:lpstr>ED care models for older adults - SYSTEMS</vt:lpstr>
      <vt:lpstr>ED care models for older adults - STUFF</vt:lpstr>
      <vt:lpstr>ED care models for older adults</vt:lpstr>
      <vt:lpstr>The ED is not an ‘isle’!</vt:lpstr>
      <vt:lpstr>Initiatives optimising ED INPUT of older adults</vt:lpstr>
      <vt:lpstr>IN SUMMARY</vt:lpstr>
      <vt:lpstr>Useful Resources</vt:lpstr>
    </vt:vector>
  </TitlesOfParts>
  <Company>UHasselt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HEEREN Pieter</dc:creator>
  <cp:lastModifiedBy>HEEREN Pieter</cp:lastModifiedBy>
  <cp:revision>13</cp:revision>
  <dcterms:created xsi:type="dcterms:W3CDTF">2026-09-22T10:56:16Z</dcterms:created>
  <dcterms:modified xsi:type="dcterms:W3CDTF">2026-09-23T20:42:50Z</dcterms:modified>
</cp:coreProperties>
</file>